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405" r:id="rId3"/>
    <p:sldId id="411" r:id="rId4"/>
    <p:sldId id="443" r:id="rId5"/>
    <p:sldId id="461" r:id="rId6"/>
    <p:sldId id="422" r:id="rId7"/>
    <p:sldId id="462" r:id="rId8"/>
    <p:sldId id="412" r:id="rId9"/>
    <p:sldId id="463" r:id="rId10"/>
    <p:sldId id="419" r:id="rId11"/>
    <p:sldId id="464" r:id="rId12"/>
    <p:sldId id="404" r:id="rId13"/>
    <p:sldId id="465" r:id="rId14"/>
    <p:sldId id="408" r:id="rId15"/>
    <p:sldId id="420" r:id="rId16"/>
    <p:sldId id="421" r:id="rId17"/>
    <p:sldId id="423" r:id="rId18"/>
    <p:sldId id="453" r:id="rId19"/>
    <p:sldId id="406" r:id="rId20"/>
    <p:sldId id="424" r:id="rId21"/>
    <p:sldId id="452" r:id="rId22"/>
    <p:sldId id="425" r:id="rId23"/>
    <p:sldId id="440" r:id="rId24"/>
    <p:sldId id="428" r:id="rId25"/>
    <p:sldId id="444" r:id="rId26"/>
    <p:sldId id="445" r:id="rId27"/>
    <p:sldId id="446" r:id="rId28"/>
    <p:sldId id="448" r:id="rId29"/>
    <p:sldId id="447" r:id="rId30"/>
    <p:sldId id="449" r:id="rId31"/>
    <p:sldId id="466" r:id="rId32"/>
    <p:sldId id="426" r:id="rId33"/>
    <p:sldId id="430" r:id="rId34"/>
    <p:sldId id="429" r:id="rId35"/>
    <p:sldId id="450" r:id="rId36"/>
    <p:sldId id="451" r:id="rId37"/>
    <p:sldId id="467" r:id="rId38"/>
    <p:sldId id="434" r:id="rId39"/>
    <p:sldId id="442" r:id="rId40"/>
    <p:sldId id="433" r:id="rId41"/>
    <p:sldId id="454" r:id="rId42"/>
    <p:sldId id="435" r:id="rId43"/>
    <p:sldId id="436" r:id="rId44"/>
    <p:sldId id="438" r:id="rId45"/>
    <p:sldId id="437" r:id="rId46"/>
    <p:sldId id="456" r:id="rId47"/>
    <p:sldId id="455" r:id="rId48"/>
    <p:sldId id="457" r:id="rId49"/>
    <p:sldId id="460" r:id="rId50"/>
    <p:sldId id="459" r:id="rId51"/>
    <p:sldId id="458" r:id="rId5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65" autoAdjust="0"/>
  </p:normalViewPr>
  <p:slideViewPr>
    <p:cSldViewPr>
      <p:cViewPr>
        <p:scale>
          <a:sx n="75" d="100"/>
          <a:sy n="75" d="100"/>
        </p:scale>
        <p:origin x="-18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2316" y="55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D692F-DDCF-4D28-94B8-5BC9F2F445EF}" type="datetimeFigureOut">
              <a:rPr lang="en-NZ" smtClean="0"/>
              <a:pPr/>
              <a:t>19/05/2015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51288-960B-4AD4-A33C-FDB9F5A1BCF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163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1AD8-1AD6-44A4-8051-92B4D95F7D80}" type="datetimeFigureOut">
              <a:rPr lang="en-NZ" smtClean="0"/>
              <a:pPr/>
              <a:t>19/05/2015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73796-CAF2-43BB-80FA-7CFC81D8EC1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546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77888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77888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77888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77888" fontAlgn="base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77888" fontAlgn="base">
              <a:spcBef>
                <a:spcPct val="0"/>
              </a:spcBef>
              <a:spcAft>
                <a:spcPct val="0"/>
              </a:spcAft>
              <a:defRPr/>
            </a:pPr>
            <a:fld id="{800DBDEC-2521-4F28-90E0-982EEE53585E}" type="slidenum">
              <a:rPr lang="en-NZ" sz="1200" smtClean="0"/>
              <a:pPr defTabSz="87788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NZ" sz="120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b="0" i="0" u="none" strike="noStrike" kern="1200" baseline="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NZ" sz="1200" b="0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NZ" sz="1200" b="0" i="1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T </a:t>
            </a:r>
            <a:r>
              <a:rPr lang="en-NZ" sz="1200" b="0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values are to be rounded up to the next 0,1 of a g or mL for </a:t>
            </a:r>
            <a:r>
              <a:rPr lang="en-NZ" sz="1200" b="1" i="1" u="none" strike="noStrike" kern="1200" baseline="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Q</a:t>
            </a:r>
            <a:r>
              <a:rPr lang="en-NZ" sz="1200" b="1" i="0" u="none" strike="noStrike" kern="1200" baseline="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nom</a:t>
            </a:r>
            <a:r>
              <a:rPr lang="en-NZ" sz="1200" b="1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NZ" sz="1200" b="0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less than or equal to  1 000 g or mL and to the next whole g or mL for </a:t>
            </a:r>
            <a:r>
              <a:rPr lang="en-NZ" sz="1200" b="1" i="1" u="none" strike="noStrike" kern="1200" baseline="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Q</a:t>
            </a:r>
            <a:r>
              <a:rPr lang="en-NZ" sz="1200" b="1" i="0" u="none" strike="noStrike" kern="1200" baseline="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nom</a:t>
            </a:r>
            <a:r>
              <a:rPr lang="en-NZ" sz="1200" b="1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NZ" sz="1200" b="0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higher than 1 000 g or </a:t>
            </a:r>
            <a:r>
              <a:rPr lang="en-NZ" sz="1200" b="0" i="0" u="none" strike="noStrike" kern="1200" baseline="0" dirty="0" err="1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mL.</a:t>
            </a:r>
            <a:r>
              <a:rPr lang="en-NZ" sz="1200" b="0" i="0" u="none" strike="noStrike" kern="1200" baseline="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Where the actual contents is less than the nominal</a:t>
            </a:r>
            <a:r>
              <a:rPr lang="en-NZ" baseline="0" dirty="0" smtClean="0"/>
              <a:t> quantity minus T value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19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Where the actual contents is less than the nominal</a:t>
            </a:r>
            <a:r>
              <a:rPr lang="en-NZ" baseline="0" dirty="0" smtClean="0"/>
              <a:t> quantity minus T2 value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485 g – 471 g</a:t>
            </a:r>
          </a:p>
          <a:p>
            <a:r>
              <a:rPr lang="en-NZ" dirty="0" smtClean="0"/>
              <a:t>470 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1 = 9 g / 18 g</a:t>
            </a:r>
          </a:p>
          <a:p>
            <a:r>
              <a:rPr lang="en-NZ" dirty="0" smtClean="0"/>
              <a:t>2 = 75 ml  / 150 ml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r>
              <a:rPr lang="en-NZ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-2 -4 -2 -4 = -12 / 4 = -3 </a:t>
            </a:r>
          </a:p>
          <a:p>
            <a:pPr rtl="0" eaLnBrk="1" fontAlgn="t" latinLnBrk="0" hangingPunct="1"/>
            <a:endParaRPr lang="en-NZ" sz="1200" b="1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r>
              <a:rPr lang="en-NZ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Prepackage Error   (TPE) -2.8</a:t>
            </a:r>
            <a:endParaRPr lang="en-N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Going</a:t>
            </a:r>
            <a:r>
              <a:rPr lang="en-NZ" baseline="0" dirty="0" smtClean="0"/>
              <a:t> back to our 500 g bag of rice scenario</a:t>
            </a:r>
          </a:p>
          <a:p>
            <a:endParaRPr lang="en-NZ" baseline="0" dirty="0" smtClean="0"/>
          </a:p>
          <a:p>
            <a:r>
              <a:rPr lang="en-NZ" baseline="0" dirty="0" smtClean="0"/>
              <a:t>Sample size 50. </a:t>
            </a:r>
          </a:p>
          <a:p>
            <a:endParaRPr lang="en-NZ" baseline="0" dirty="0" smtClean="0"/>
          </a:p>
          <a:p>
            <a:r>
              <a:rPr lang="en-NZ" baseline="0" dirty="0" smtClean="0"/>
              <a:t>Out of the 50 samples, 3 are allowed to have T1 errors.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29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Going</a:t>
            </a:r>
            <a:r>
              <a:rPr lang="en-NZ" baseline="0" dirty="0" smtClean="0"/>
              <a:t> back to our 500 g bag of rice scenario</a:t>
            </a:r>
          </a:p>
          <a:p>
            <a:endParaRPr lang="en-NZ" baseline="0" dirty="0" smtClean="0"/>
          </a:p>
          <a:p>
            <a:r>
              <a:rPr lang="en-NZ" baseline="0" dirty="0" smtClean="0"/>
              <a:t>Sample size 50. </a:t>
            </a:r>
          </a:p>
          <a:p>
            <a:endParaRPr lang="en-NZ" baseline="0" dirty="0" smtClean="0"/>
          </a:p>
          <a:p>
            <a:r>
              <a:rPr lang="en-NZ" baseline="0" dirty="0" smtClean="0"/>
              <a:t>Out of the 50 samples, 3 are allowed to have T1 errors.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39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0.74sigma originates from ISO 3951 – ‘sampling procedures for inspections by variables’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NZ" altLang="en-US" sz="1200" b="1" dirty="0" smtClean="0"/>
              <a:t>Rule</a:t>
            </a:r>
            <a:r>
              <a:rPr lang="en-NZ" altLang="en-US" sz="1200" b="1" i="1" dirty="0" smtClean="0"/>
              <a:t> 2</a:t>
            </a:r>
            <a:endParaRPr lang="en-NZ" altLang="en-US" sz="1200" b="1" dirty="0" smtClean="0"/>
          </a:p>
          <a:p>
            <a:pPr marL="0" indent="0">
              <a:buFontTx/>
              <a:buNone/>
            </a:pPr>
            <a:r>
              <a:rPr lang="en-NZ" altLang="en-US" sz="1200" dirty="0" smtClean="0"/>
              <a:t>Clause 4.1.1 Less than 2.5% (1 in 40) of all pre-packages shall contain a quantity of product less than </a:t>
            </a:r>
            <a:r>
              <a:rPr lang="en-NZ" altLang="en-US" sz="1200" i="1" dirty="0" err="1" smtClean="0"/>
              <a:t>Q</a:t>
            </a:r>
            <a:r>
              <a:rPr lang="en-NZ" altLang="en-US" sz="1200" baseline="-25000" dirty="0" err="1" smtClean="0"/>
              <a:t>n</a:t>
            </a:r>
            <a:r>
              <a:rPr lang="en-NZ" altLang="en-US" sz="1200" dirty="0" smtClean="0"/>
              <a:t> – </a:t>
            </a:r>
            <a:r>
              <a:rPr lang="en-NZ" altLang="en-US" sz="1200" i="1" dirty="0" smtClean="0"/>
              <a:t>T</a:t>
            </a:r>
            <a:r>
              <a:rPr lang="en-NZ" altLang="en-US" sz="1200" dirty="0" smtClean="0"/>
              <a:t>. </a:t>
            </a:r>
            <a:endParaRPr lang="en-NZ" alt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The criteria’s act together</a:t>
            </a:r>
            <a:r>
              <a:rPr lang="en-NZ" baseline="0" dirty="0" smtClean="0"/>
              <a:t> to generate the sample sizes required in table 1 and the requirements of the three packers rules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49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5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Frequency of each error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50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51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6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8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All packing</a:t>
            </a:r>
            <a:r>
              <a:rPr lang="en-NZ" baseline="0" dirty="0" smtClean="0"/>
              <a:t> processes fluctuate. As inspectors we want to know by how much. What is the spread and is that spread within acceptable tolerances.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6C25B-2BFB-4065-85B9-7F66B39A02BB}" type="slidenum">
              <a:rPr lang="en-NZ" smtClean="0"/>
              <a:pPr/>
              <a:t>9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0291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ctrTitle"/>
          </p:nvPr>
        </p:nvSpPr>
        <p:spPr bwMode="auto">
          <a:xfrm>
            <a:off x="622099" y="1600200"/>
            <a:ext cx="74549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NZ" sz="3200" b="1" dirty="0" smtClean="0"/>
              <a:t/>
            </a:r>
            <a:br>
              <a:rPr lang="en-NZ" sz="3200" b="1" dirty="0" smtClean="0"/>
            </a:br>
            <a:r>
              <a:rPr lang="en-NZ" sz="5400" dirty="0"/>
              <a:t/>
            </a:r>
            <a:br>
              <a:rPr lang="en-NZ" sz="5400" dirty="0"/>
            </a:br>
            <a:r>
              <a:rPr lang="en-NZ" sz="4900" b="1" dirty="0" smtClean="0"/>
              <a:t/>
            </a:r>
            <a:br>
              <a:rPr lang="en-NZ" sz="4900" b="1" dirty="0" smtClean="0"/>
            </a:br>
            <a:r>
              <a:rPr lang="en-NZ" sz="3100" b="1" dirty="0" smtClean="0"/>
              <a:t/>
            </a:r>
            <a:br>
              <a:rPr lang="en-NZ" sz="3100" b="1" dirty="0" smtClean="0"/>
            </a:br>
            <a:r>
              <a:rPr lang="en-NZ" sz="3200" b="1" dirty="0" smtClean="0"/>
              <a:t/>
            </a:r>
            <a:br>
              <a:rPr lang="en-NZ" sz="3200" b="1" dirty="0" smtClean="0"/>
            </a:br>
            <a:r>
              <a:rPr lang="en-NZ" sz="3200" b="1" dirty="0" smtClean="0"/>
              <a:t> 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09601" y="3733800"/>
            <a:ext cx="1981199" cy="1295400"/>
          </a:xfrm>
        </p:spPr>
        <p:txBody>
          <a:bodyPr wrap="none" lIns="0" tIns="0" rIns="0" bIns="0">
            <a:normAutofit lnSpcReduction="10000"/>
          </a:bodyPr>
          <a:lstStyle/>
          <a:p>
            <a:pPr algn="l" defTabSz="879009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1500" b="1" dirty="0" smtClean="0"/>
              <a:t>Kevin Gudmundsson </a:t>
            </a:r>
          </a:p>
          <a:p>
            <a:pPr algn="l" defTabSz="879009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1500" b="1" dirty="0" smtClean="0"/>
              <a:t>Legal Metrology Advisor</a:t>
            </a:r>
          </a:p>
          <a:p>
            <a:pPr algn="l" defTabSz="879009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1500" b="1" dirty="0" smtClean="0"/>
              <a:t>Trading Standards</a:t>
            </a:r>
          </a:p>
          <a:p>
            <a:pPr algn="l" defTabSz="879009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1500" b="1" dirty="0" smtClean="0"/>
              <a:t>MBIE</a:t>
            </a:r>
          </a:p>
          <a:p>
            <a:pPr algn="l" defTabSz="879009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NZ" sz="1500" b="1" dirty="0" smtClean="0"/>
              <a:t>New Zealand</a:t>
            </a:r>
            <a:endParaRPr lang="en-NZ" sz="15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260" y="533400"/>
            <a:ext cx="2311739" cy="854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895600" y="3733800"/>
            <a:ext cx="1981199" cy="1295400"/>
          </a:xfrm>
          <a:prstGeom prst="rect">
            <a:avLst/>
          </a:prstGeom>
        </p:spPr>
        <p:txBody>
          <a:bodyPr vert="horz" wrap="none" lIns="0" tIns="0" rIns="0" bIns="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879009">
              <a:defRPr/>
            </a:pPr>
            <a:r>
              <a:rPr lang="en-NZ" sz="1500" b="1" dirty="0" smtClean="0"/>
              <a:t>Ben Aitken</a:t>
            </a:r>
          </a:p>
          <a:p>
            <a:pPr algn="l" defTabSz="879009">
              <a:defRPr/>
            </a:pPr>
            <a:r>
              <a:rPr lang="en-NZ" sz="1500" b="1" dirty="0" smtClean="0"/>
              <a:t>Trading Standards Officer</a:t>
            </a:r>
          </a:p>
          <a:p>
            <a:pPr algn="l" defTabSz="879009">
              <a:defRPr/>
            </a:pPr>
            <a:r>
              <a:rPr lang="en-NZ" sz="1500" b="1" dirty="0" smtClean="0"/>
              <a:t>Trading Standards</a:t>
            </a:r>
          </a:p>
          <a:p>
            <a:pPr algn="l" defTabSz="879009">
              <a:defRPr/>
            </a:pPr>
            <a:r>
              <a:rPr lang="en-NZ" sz="1500" b="1" dirty="0" smtClean="0"/>
              <a:t>MBIE</a:t>
            </a:r>
          </a:p>
          <a:p>
            <a:pPr algn="l" defTabSz="879009">
              <a:defRPr/>
            </a:pPr>
            <a:r>
              <a:rPr lang="en-NZ" sz="1500" b="1" dirty="0" smtClean="0"/>
              <a:t>New Zealand</a:t>
            </a:r>
            <a:endParaRPr lang="en-NZ" sz="1500" dirty="0"/>
          </a:p>
        </p:txBody>
      </p:sp>
      <p:sp>
        <p:nvSpPr>
          <p:cNvPr id="2" name="Rectangle 1"/>
          <p:cNvSpPr/>
          <p:nvPr/>
        </p:nvSpPr>
        <p:spPr>
          <a:xfrm>
            <a:off x="520700" y="2174438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sz="4000" dirty="0" smtClean="0"/>
              <a:t>Metrological Requirements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3525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Average </a:t>
            </a:r>
            <a:r>
              <a:rPr lang="en-NZ" altLang="en-US" sz="2800" b="1" dirty="0"/>
              <a:t>error </a:t>
            </a:r>
          </a:p>
          <a:p>
            <a:pPr marL="0" indent="0">
              <a:buFontTx/>
              <a:buNone/>
            </a:pPr>
            <a:endParaRPr lang="en-NZ" altLang="en-US" sz="2800" b="1" dirty="0"/>
          </a:p>
          <a:p>
            <a:pPr marL="0" indent="0">
              <a:buFontTx/>
              <a:buNone/>
            </a:pPr>
            <a:r>
              <a:rPr lang="en-NZ" altLang="en-US" sz="2800" dirty="0"/>
              <a:t>This if the sum of individual pre-package errors, considering their arithmetic sign, divided by the number of pre-packages in the sample. </a:t>
            </a:r>
            <a:endParaRPr lang="en-NZ" altLang="en-US" sz="2800" dirty="0" smtClean="0"/>
          </a:p>
          <a:p>
            <a:pPr marL="0" indent="0">
              <a:buFontTx/>
              <a:buNone/>
            </a:pPr>
            <a:endParaRPr lang="en-NZ" altLang="en-US" sz="2800" dirty="0"/>
          </a:p>
          <a:p>
            <a:pPr marL="0" indent="0">
              <a:buFontTx/>
              <a:buNone/>
            </a:pPr>
            <a:r>
              <a:rPr lang="en-NZ" sz="2800" i="1" dirty="0"/>
              <a:t>Note</a:t>
            </a:r>
            <a:r>
              <a:rPr lang="en-NZ" sz="2800" dirty="0"/>
              <a:t>: The average error is designated by the symbol </a:t>
            </a:r>
            <a:r>
              <a:rPr lang="en-NZ" sz="2800" i="1" dirty="0"/>
              <a:t>E</a:t>
            </a:r>
            <a:r>
              <a:rPr lang="en-NZ" sz="1800" dirty="0"/>
              <a:t>ave</a:t>
            </a:r>
            <a:r>
              <a:rPr lang="en-NZ" sz="2800" dirty="0"/>
              <a:t>. </a:t>
            </a:r>
            <a:endParaRPr lang="en-NZ" altLang="en-US" sz="28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7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Inadequate prepackage</a:t>
            </a:r>
            <a:endParaRPr lang="en-NZ" altLang="en-US" sz="2800" b="1" dirty="0"/>
          </a:p>
          <a:p>
            <a:pPr marL="0" indent="0">
              <a:lnSpc>
                <a:spcPct val="80000"/>
              </a:lnSpc>
              <a:buFontTx/>
              <a:buNone/>
            </a:pPr>
            <a:endParaRPr lang="en-NZ" altLang="en-US" sz="2800" b="1" dirty="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NZ" altLang="en-US" sz="2800" dirty="0"/>
              <a:t>Pre-package with an individual pre-package error less than the nominal quantity.</a:t>
            </a:r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r>
              <a:rPr lang="en-NZ" sz="2800" dirty="0" smtClean="0"/>
              <a:t>Note: Also </a:t>
            </a:r>
            <a:r>
              <a:rPr lang="en-NZ" sz="2800" dirty="0"/>
              <a:t>known as a non-conforming </a:t>
            </a:r>
            <a:r>
              <a:rPr lang="en-NZ" sz="2800" dirty="0" smtClean="0"/>
              <a:t>prepackage with a negative error.</a:t>
            </a:r>
            <a:endParaRPr lang="en-NZ" sz="2800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49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Tolerable </a:t>
            </a:r>
            <a:r>
              <a:rPr lang="en-NZ" altLang="en-US" sz="2800" b="1" dirty="0"/>
              <a:t>Deficiency </a:t>
            </a:r>
          </a:p>
          <a:p>
            <a:pPr marL="0" indent="0">
              <a:buFontTx/>
              <a:buNone/>
            </a:pPr>
            <a:endParaRPr lang="en-NZ" altLang="en-US" sz="2800" dirty="0"/>
          </a:p>
          <a:p>
            <a:r>
              <a:rPr lang="en-NZ" altLang="en-US" sz="2800" dirty="0"/>
              <a:t>The deficiency allowed in the contents of a pre-package</a:t>
            </a:r>
            <a:r>
              <a:rPr lang="en-NZ" altLang="en-US" sz="2800" dirty="0" smtClean="0"/>
              <a:t>.</a:t>
            </a:r>
          </a:p>
          <a:p>
            <a:pPr marL="0" indent="0">
              <a:buNone/>
            </a:pPr>
            <a:endParaRPr lang="en-NZ" altLang="en-US" sz="2800" dirty="0"/>
          </a:p>
          <a:p>
            <a:r>
              <a:rPr lang="en-NZ" altLang="en-US" sz="2800" dirty="0" smtClean="0"/>
              <a:t>The </a:t>
            </a:r>
            <a:r>
              <a:rPr lang="en-NZ" altLang="en-US" sz="2800" dirty="0"/>
              <a:t>amounts are specified in Table </a:t>
            </a:r>
            <a:r>
              <a:rPr lang="en-NZ" altLang="en-US" sz="2800" dirty="0" smtClean="0"/>
              <a:t>2</a:t>
            </a:r>
          </a:p>
          <a:p>
            <a:pPr marL="0" indent="0">
              <a:buNone/>
            </a:pPr>
            <a:endParaRPr lang="en-NZ" altLang="en-US" sz="2800" dirty="0" smtClean="0"/>
          </a:p>
          <a:p>
            <a:r>
              <a:rPr lang="en-NZ" altLang="en-US" sz="2800" dirty="0" smtClean="0"/>
              <a:t>Note: </a:t>
            </a:r>
            <a:r>
              <a:rPr lang="en-NZ" sz="2800" dirty="0"/>
              <a:t>The </a:t>
            </a:r>
            <a:r>
              <a:rPr lang="en-NZ" sz="2800" dirty="0" smtClean="0"/>
              <a:t>Tolerable Deficiency is </a:t>
            </a:r>
            <a:r>
              <a:rPr lang="en-NZ" sz="2800" dirty="0"/>
              <a:t>designated by the symbol </a:t>
            </a:r>
            <a:r>
              <a:rPr lang="en-NZ" sz="2800" dirty="0" smtClean="0"/>
              <a:t>“T”</a:t>
            </a:r>
            <a:r>
              <a:rPr lang="en-NZ" sz="2800" i="1" dirty="0"/>
              <a:t>.</a:t>
            </a:r>
            <a:endParaRPr lang="en-NZ" altLang="en-US" sz="2800" dirty="0"/>
          </a:p>
          <a:p>
            <a:endParaRPr lang="en-NZ" altLang="en-US" sz="24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49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altLang="en-US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NZ" sz="2800" b="1" dirty="0" smtClean="0">
                <a:solidFill>
                  <a:srgbClr val="0070C0"/>
                </a:solidFill>
              </a:rPr>
              <a:t>Table </a:t>
            </a:r>
            <a:r>
              <a:rPr lang="en-NZ" sz="2800" b="1" dirty="0">
                <a:solidFill>
                  <a:srgbClr val="0070C0"/>
                </a:solidFill>
              </a:rPr>
              <a:t>2 </a:t>
            </a:r>
            <a:r>
              <a:rPr lang="en-NZ" sz="2800" b="1" dirty="0" smtClean="0">
                <a:solidFill>
                  <a:srgbClr val="0070C0"/>
                </a:solidFill>
              </a:rPr>
              <a:t>- Tolerable </a:t>
            </a:r>
            <a:r>
              <a:rPr lang="en-NZ" sz="2800" b="1" dirty="0">
                <a:solidFill>
                  <a:srgbClr val="0070C0"/>
                </a:solidFill>
              </a:rPr>
              <a:t>deficiencies in actual content for prepackages</a:t>
            </a:r>
            <a:endParaRPr lang="en-NZ" sz="28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18828"/>
              </p:ext>
            </p:extLst>
          </p:nvPr>
        </p:nvGraphicFramePr>
        <p:xfrm>
          <a:off x="287996" y="2057400"/>
          <a:ext cx="8453109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703"/>
                <a:gridCol w="2817703"/>
                <a:gridCol w="2817703"/>
              </a:tblGrid>
              <a:tr h="1123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Nominal quantity of product (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in 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en-NZ" sz="1800" b="1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NZ" sz="18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 of 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 </a:t>
                      </a:r>
                      <a:r>
                        <a:rPr lang="en-NZ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0</a:t>
                      </a:r>
                      <a:r>
                        <a:rPr lang="en-NZ" baseline="0" dirty="0" smtClean="0"/>
                        <a:t> to 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50 </a:t>
                      </a:r>
                      <a:r>
                        <a:rPr lang="en-NZ" baseline="0" dirty="0" smtClean="0"/>
                        <a:t>to 100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4.5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100 </a:t>
                      </a:r>
                      <a:r>
                        <a:rPr lang="en-NZ" baseline="0" dirty="0" smtClean="0"/>
                        <a:t>to 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4.5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200</a:t>
                      </a:r>
                      <a:r>
                        <a:rPr lang="en-NZ" baseline="0" dirty="0" smtClean="0"/>
                        <a:t> to 300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9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300 </a:t>
                      </a:r>
                      <a:r>
                        <a:rPr lang="en-NZ" baseline="0" dirty="0" smtClean="0"/>
                        <a:t>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3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35043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500 </a:t>
                      </a:r>
                      <a:r>
                        <a:rPr lang="en-NZ" baseline="0" dirty="0" smtClean="0"/>
                        <a:t>to 1 000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15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4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altLang="en-US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NZ" sz="2800" b="1" dirty="0" smtClean="0">
                <a:solidFill>
                  <a:srgbClr val="0070C0"/>
                </a:solidFill>
              </a:rPr>
              <a:t>Table </a:t>
            </a:r>
            <a:r>
              <a:rPr lang="en-NZ" sz="2800" b="1" dirty="0">
                <a:solidFill>
                  <a:srgbClr val="0070C0"/>
                </a:solidFill>
              </a:rPr>
              <a:t>2 </a:t>
            </a:r>
            <a:r>
              <a:rPr lang="en-NZ" sz="2800" b="1" dirty="0" smtClean="0">
                <a:solidFill>
                  <a:srgbClr val="0070C0"/>
                </a:solidFill>
              </a:rPr>
              <a:t>– cont.’</a:t>
            </a:r>
            <a:endParaRPr lang="en-NZ" sz="28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592982"/>
              </p:ext>
            </p:extLst>
          </p:nvPr>
        </p:nvGraphicFramePr>
        <p:xfrm>
          <a:off x="287996" y="2057401"/>
          <a:ext cx="8453109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7703"/>
                <a:gridCol w="2817703"/>
                <a:gridCol w="2817703"/>
              </a:tblGrid>
              <a:tr h="10755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Nominal quantity of product (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in 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en-NZ" sz="1800" b="1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NZ" sz="1800" b="0" i="0" u="none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 of 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en-NZ" sz="1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NZ" dirty="0"/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1 000</a:t>
                      </a:r>
                      <a:r>
                        <a:rPr lang="en-NZ" baseline="0" dirty="0" smtClean="0"/>
                        <a:t> to 10 000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1.5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10 000 </a:t>
                      </a:r>
                      <a:r>
                        <a:rPr lang="en-NZ" baseline="0" dirty="0" smtClean="0"/>
                        <a:t>to 15 000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150</a:t>
                      </a:r>
                      <a:endParaRPr lang="en-NZ" dirty="0"/>
                    </a:p>
                  </a:txBody>
                  <a:tcPr/>
                </a:tc>
              </a:tr>
              <a:tr h="33092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Above</a:t>
                      </a:r>
                      <a:r>
                        <a:rPr lang="en-NZ" baseline="0" dirty="0" smtClean="0"/>
                        <a:t> 15 000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1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827314">
                <a:tc gridSpan="3">
                  <a:txBody>
                    <a:bodyPr/>
                    <a:lstStyle/>
                    <a:p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lang="en-NZ" sz="18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NZ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 are to be rounded up to the next 1/10 of a g or mL for </a:t>
                      </a:r>
                      <a:r>
                        <a:rPr lang="en-NZ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NZ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1 000 g or mL and to the next whole g or mL for </a:t>
                      </a:r>
                      <a:r>
                        <a:rPr lang="en-NZ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&gt; 1 000 g or </a:t>
                      </a:r>
                      <a:r>
                        <a:rPr lang="en-NZ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mL.</a:t>
                      </a:r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altLang="en-US" sz="2800" b="1" dirty="0"/>
              <a:t>Calculating the Tolerable </a:t>
            </a:r>
            <a:r>
              <a:rPr lang="en-NZ" altLang="en-US" sz="2800" b="1" dirty="0" smtClean="0"/>
              <a:t>Deficiency</a:t>
            </a:r>
          </a:p>
          <a:p>
            <a:pPr marL="0" indent="0">
              <a:buFontTx/>
              <a:buNone/>
            </a:pPr>
            <a:endParaRPr lang="en-NZ" altLang="en-US" sz="2800" b="1" dirty="0"/>
          </a:p>
          <a:p>
            <a:pPr marL="0" indent="0">
              <a:buFontTx/>
              <a:buNone/>
            </a:pPr>
            <a:endParaRPr lang="en-NZ" altLang="en-US" sz="2800" b="1" dirty="0" smtClean="0"/>
          </a:p>
          <a:p>
            <a:pPr marL="0" indent="0">
              <a:buFontTx/>
              <a:buNone/>
            </a:pPr>
            <a:endParaRPr lang="en-NZ" altLang="en-US" sz="2800" b="1" dirty="0"/>
          </a:p>
          <a:p>
            <a:endParaRPr lang="en-NZ" sz="1800" dirty="0" smtClean="0"/>
          </a:p>
          <a:p>
            <a:pPr marL="0" indent="0">
              <a:buNone/>
            </a:pPr>
            <a:r>
              <a:rPr lang="en-NZ" sz="2800" dirty="0" smtClean="0"/>
              <a:t>Example:</a:t>
            </a:r>
            <a:endParaRPr lang="en-NZ" sz="2800" dirty="0"/>
          </a:p>
          <a:p>
            <a:r>
              <a:rPr lang="en-NZ" sz="2800" dirty="0" smtClean="0"/>
              <a:t>Nominal </a:t>
            </a:r>
            <a:r>
              <a:rPr lang="en-NZ" sz="2800" dirty="0"/>
              <a:t>quantity </a:t>
            </a:r>
            <a:r>
              <a:rPr lang="en-NZ" sz="2800" dirty="0" smtClean="0"/>
              <a:t>‘</a:t>
            </a:r>
            <a:r>
              <a:rPr lang="en-NZ" sz="2800" dirty="0" err="1" smtClean="0"/>
              <a:t>Qn</a:t>
            </a:r>
            <a:r>
              <a:rPr lang="en-NZ" sz="2800" dirty="0" smtClean="0"/>
              <a:t>’  </a:t>
            </a:r>
            <a:r>
              <a:rPr lang="en-NZ" sz="2800" dirty="0"/>
              <a:t>= </a:t>
            </a:r>
            <a:r>
              <a:rPr lang="en-NZ" sz="2800" dirty="0" smtClean="0"/>
              <a:t>45 g  -- ‘T’ = 45 x 9% = 4.1 g </a:t>
            </a:r>
          </a:p>
          <a:p>
            <a:r>
              <a:rPr lang="en-NZ" sz="2800" dirty="0" smtClean="0"/>
              <a:t>Nominal quantity ‘</a:t>
            </a:r>
            <a:r>
              <a:rPr lang="en-NZ" sz="2800" dirty="0" err="1" smtClean="0"/>
              <a:t>Qn</a:t>
            </a:r>
            <a:r>
              <a:rPr lang="en-NZ" sz="2800" dirty="0" smtClean="0"/>
              <a:t>’ = 80 ml  -- ‘T’ = 4.5 ml</a:t>
            </a:r>
            <a:endParaRPr lang="en-NZ" sz="2800" dirty="0"/>
          </a:p>
          <a:p>
            <a:r>
              <a:rPr lang="en-NZ" dirty="0" smtClean="0">
                <a:solidFill>
                  <a:srgbClr val="FF0000"/>
                </a:solidFill>
              </a:rPr>
              <a:t>Calculate ‘T’ for 500g Bag of rice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51300"/>
              </p:ext>
            </p:extLst>
          </p:nvPr>
        </p:nvGraphicFramePr>
        <p:xfrm>
          <a:off x="338796" y="1828800"/>
          <a:ext cx="819560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1868"/>
                <a:gridCol w="2731868"/>
                <a:gridCol w="273186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Nominal quantity of product (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 in 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NZ" sz="1800" b="0" i="0" u="none" strike="noStrike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Percent of </a:t>
                      </a:r>
                      <a:r>
                        <a:rPr lang="en-NZ" sz="1800" b="1" i="1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NZ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Deficiency </a:t>
                      </a:r>
                      <a:r>
                        <a:rPr lang="en-NZ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(T) 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NZ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--------------------------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 or mL 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0</a:t>
                      </a:r>
                      <a:r>
                        <a:rPr lang="en-NZ" baseline="0" dirty="0" smtClean="0"/>
                        <a:t> to 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50 </a:t>
                      </a:r>
                      <a:r>
                        <a:rPr lang="en-NZ" baseline="0" dirty="0" smtClean="0"/>
                        <a:t>to 100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-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NZ" dirty="0" smtClean="0"/>
                        <a:t>4.5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1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altLang="en-US" sz="2800" b="1" dirty="0"/>
              <a:t>Calculating the Tolerable </a:t>
            </a:r>
            <a:r>
              <a:rPr lang="en-NZ" altLang="en-US" sz="2800" b="1" dirty="0" smtClean="0"/>
              <a:t>Deficiency</a:t>
            </a:r>
          </a:p>
          <a:p>
            <a:pPr marL="0" indent="0">
              <a:buFontTx/>
              <a:buNone/>
            </a:pPr>
            <a:endParaRPr lang="en-NZ" altLang="en-US" sz="2800" b="1" dirty="0"/>
          </a:p>
          <a:p>
            <a:pPr marL="0" indent="0">
              <a:buFontTx/>
              <a:buNone/>
            </a:pPr>
            <a:r>
              <a:rPr lang="en-NZ" altLang="en-US" sz="2800" dirty="0" smtClean="0"/>
              <a:t>Bag of rice = 500 g </a:t>
            </a:r>
          </a:p>
          <a:p>
            <a:pPr marL="0" indent="0">
              <a:buFontTx/>
              <a:buNone/>
            </a:pPr>
            <a:endParaRPr lang="en-NZ" altLang="en-US" sz="2800" dirty="0" smtClean="0"/>
          </a:p>
          <a:p>
            <a:r>
              <a:rPr lang="en-NZ" altLang="en-US" sz="2800" dirty="0" smtClean="0"/>
              <a:t>500 g x 3% = 15 g</a:t>
            </a:r>
          </a:p>
          <a:p>
            <a:r>
              <a:rPr lang="en-NZ" altLang="en-US" sz="2800" dirty="0" smtClean="0"/>
              <a:t>500 g = 15 g</a:t>
            </a:r>
          </a:p>
          <a:p>
            <a:endParaRPr lang="en-NZ" altLang="en-US" sz="2800" dirty="0"/>
          </a:p>
          <a:p>
            <a:r>
              <a:rPr lang="en-NZ" altLang="en-US" sz="2800" dirty="0" smtClean="0"/>
              <a:t>T = 15 g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9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T1 </a:t>
            </a:r>
            <a:r>
              <a:rPr lang="en-NZ" altLang="en-US" sz="2800" b="1" dirty="0"/>
              <a:t>error</a:t>
            </a:r>
          </a:p>
          <a:p>
            <a:pPr marL="0" indent="0">
              <a:buFontTx/>
              <a:buNone/>
            </a:pPr>
            <a:endParaRPr lang="en-NZ" altLang="en-US" sz="2800" b="1" dirty="0"/>
          </a:p>
          <a:p>
            <a:pPr marL="0" indent="0">
              <a:buFontTx/>
              <a:buNone/>
            </a:pPr>
            <a:r>
              <a:rPr lang="en-NZ" altLang="en-US" sz="2800" dirty="0"/>
              <a:t>A </a:t>
            </a:r>
            <a:r>
              <a:rPr lang="en-NZ" sz="2800" dirty="0"/>
              <a:t>Inadequate prepackage </a:t>
            </a:r>
            <a:r>
              <a:rPr lang="en-NZ" altLang="en-US" sz="2800" dirty="0" smtClean="0"/>
              <a:t>found </a:t>
            </a:r>
            <a:r>
              <a:rPr lang="en-NZ" altLang="en-US" sz="2800" dirty="0"/>
              <a:t>to contain an actual quantity of product less than the nominal quantity minus the tolerable deficiency. </a:t>
            </a:r>
          </a:p>
          <a:p>
            <a:pPr marL="0" indent="0">
              <a:buFontTx/>
              <a:buNone/>
            </a:pPr>
            <a:endParaRPr lang="en-NZ" altLang="en-US" sz="2800" dirty="0"/>
          </a:p>
          <a:p>
            <a:pPr marL="0" indent="0" algn="ctr">
              <a:buFontTx/>
              <a:buNone/>
            </a:pPr>
            <a:r>
              <a:rPr lang="en-NZ" altLang="en-US" sz="2800" dirty="0"/>
              <a:t>Actual contents&lt; (</a:t>
            </a:r>
            <a:r>
              <a:rPr lang="en-NZ" altLang="en-US" sz="2800" dirty="0" err="1"/>
              <a:t>Q</a:t>
            </a:r>
            <a:r>
              <a:rPr lang="en-NZ" altLang="en-US" sz="2800" baseline="-25000" dirty="0" err="1"/>
              <a:t>n</a:t>
            </a:r>
            <a:r>
              <a:rPr lang="en-NZ" altLang="en-US" sz="2800" dirty="0"/>
              <a:t> – T)</a:t>
            </a:r>
            <a:endParaRPr lang="en-US" altLang="en-US" sz="2800" dirty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4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9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T2 </a:t>
            </a:r>
            <a:r>
              <a:rPr lang="en-NZ" altLang="en-US" sz="2800" b="1" dirty="0"/>
              <a:t>error</a:t>
            </a:r>
          </a:p>
          <a:p>
            <a:pPr marL="0" indent="0">
              <a:buFontTx/>
              <a:buNone/>
            </a:pPr>
            <a:endParaRPr lang="en-NZ" altLang="en-US" sz="700" i="1" u="sng" dirty="0"/>
          </a:p>
          <a:p>
            <a:pPr marL="0" indent="0">
              <a:buFontTx/>
              <a:buNone/>
            </a:pPr>
            <a:r>
              <a:rPr lang="en-NZ" altLang="en-US" sz="2800" dirty="0"/>
              <a:t>A </a:t>
            </a:r>
            <a:r>
              <a:rPr lang="en-NZ" sz="2800" dirty="0"/>
              <a:t>Inadequate prepackage</a:t>
            </a:r>
            <a:r>
              <a:rPr lang="en-NZ" altLang="en-US" sz="2800" dirty="0" smtClean="0"/>
              <a:t> </a:t>
            </a:r>
            <a:r>
              <a:rPr lang="en-NZ" altLang="en-US" sz="2800" dirty="0"/>
              <a:t>found to contain an actual quantity of product less than the nominal quantity minus twice the tolerable deficiency. </a:t>
            </a:r>
          </a:p>
          <a:p>
            <a:pPr marL="0" indent="0">
              <a:buFontTx/>
              <a:buNone/>
            </a:pPr>
            <a:endParaRPr lang="en-NZ" altLang="en-US" sz="700" dirty="0"/>
          </a:p>
          <a:p>
            <a:pPr marL="0" indent="0" algn="ctr">
              <a:buFontTx/>
              <a:buNone/>
            </a:pPr>
            <a:r>
              <a:rPr lang="en-NZ" altLang="en-US" sz="2800" dirty="0"/>
              <a:t>Actual contents &lt; (</a:t>
            </a:r>
            <a:r>
              <a:rPr lang="en-NZ" altLang="en-US" sz="2800" dirty="0" err="1"/>
              <a:t>Q</a:t>
            </a:r>
            <a:r>
              <a:rPr lang="en-NZ" altLang="en-US" sz="2800" baseline="-25000" dirty="0" err="1"/>
              <a:t>n</a:t>
            </a:r>
            <a:r>
              <a:rPr lang="en-NZ" altLang="en-US" sz="2800" dirty="0"/>
              <a:t> – T2)</a:t>
            </a:r>
            <a:endParaRPr lang="en-US" altLang="en-US" sz="2800" dirty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NZ" sz="2800" b="1" dirty="0" smtClean="0"/>
              <a:t>Calculating T1 &amp; T2</a:t>
            </a:r>
            <a:endParaRPr lang="en-NZ" sz="2800" dirty="0" smtClean="0"/>
          </a:p>
          <a:p>
            <a:pPr marL="0" indent="0" algn="ctr">
              <a:buNone/>
            </a:pPr>
            <a:endParaRPr lang="en-NZ" sz="2800" dirty="0" smtClean="0"/>
          </a:p>
          <a:p>
            <a:pPr marL="0" indent="0" algn="ctr">
              <a:buNone/>
            </a:pPr>
            <a:r>
              <a:rPr lang="en-NZ" sz="2800" dirty="0" smtClean="0"/>
              <a:t>T = 15 g for a 500 g bag of rice</a:t>
            </a:r>
          </a:p>
          <a:p>
            <a:pPr marL="0" indent="0" algn="ctr">
              <a:buNone/>
            </a:pPr>
            <a:endParaRPr lang="en-NZ" sz="2800" dirty="0"/>
          </a:p>
          <a:p>
            <a:pPr marL="0" indent="0" algn="ctr">
              <a:buNone/>
            </a:pPr>
            <a:r>
              <a:rPr lang="en-NZ" sz="2800" dirty="0" smtClean="0"/>
              <a:t>T1 error = 15 g to 29 g</a:t>
            </a:r>
          </a:p>
          <a:p>
            <a:pPr marL="0" indent="0" algn="ctr">
              <a:buNone/>
            </a:pPr>
            <a:r>
              <a:rPr lang="en-NZ" sz="2800" dirty="0" smtClean="0"/>
              <a:t>T2 error = 30 g  +</a:t>
            </a:r>
            <a:endParaRPr lang="en-NZ" sz="2800" dirty="0"/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1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/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2800" dirty="0" smtClean="0"/>
              <a:t>Exercise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 smtClean="0"/>
              <a:t>What </a:t>
            </a:r>
            <a:r>
              <a:rPr lang="en-NZ" sz="2800" dirty="0"/>
              <a:t>is </a:t>
            </a:r>
            <a:r>
              <a:rPr lang="en-NZ" sz="2800" dirty="0" smtClean="0"/>
              <a:t>‘T1’ &amp; ‘T2’ </a:t>
            </a:r>
            <a:r>
              <a:rPr lang="en-NZ" sz="2800" dirty="0"/>
              <a:t>on a package with a nominal quantity of </a:t>
            </a:r>
            <a:r>
              <a:rPr lang="en-NZ" sz="2800" dirty="0" smtClean="0"/>
              <a:t> 275 </a:t>
            </a:r>
            <a:r>
              <a:rPr lang="en-NZ" sz="2800" dirty="0"/>
              <a:t>g</a:t>
            </a:r>
            <a:r>
              <a:rPr lang="en-NZ" sz="2800" dirty="0" smtClean="0"/>
              <a:t>?</a:t>
            </a:r>
          </a:p>
          <a:p>
            <a:endParaRPr lang="en-NZ" sz="2800" dirty="0" smtClean="0"/>
          </a:p>
          <a:p>
            <a:r>
              <a:rPr lang="en-NZ" sz="2800" dirty="0" smtClean="0"/>
              <a:t>What </a:t>
            </a:r>
            <a:r>
              <a:rPr lang="en-NZ" sz="2800" dirty="0"/>
              <a:t>is </a:t>
            </a:r>
            <a:r>
              <a:rPr lang="en-NZ" sz="2800" dirty="0" smtClean="0"/>
              <a:t>‘T1’ &amp; ‘T2’ </a:t>
            </a:r>
            <a:r>
              <a:rPr lang="en-NZ" sz="2800" dirty="0"/>
              <a:t>on a package with a nominal volume of </a:t>
            </a:r>
            <a:r>
              <a:rPr lang="en-NZ" sz="2800" dirty="0" smtClean="0"/>
              <a:t>5 </a:t>
            </a:r>
            <a:r>
              <a:rPr lang="en-NZ" sz="2800" dirty="0"/>
              <a:t>L?</a:t>
            </a:r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3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 algn="ctr">
              <a:buNone/>
            </a:pPr>
            <a:endParaRPr lang="en-NZ" sz="3600" b="1" dirty="0" smtClean="0"/>
          </a:p>
          <a:p>
            <a:pPr marL="114300" indent="0" algn="ctr">
              <a:buNone/>
            </a:pPr>
            <a:endParaRPr lang="en-NZ" sz="3600" b="1" dirty="0"/>
          </a:p>
          <a:p>
            <a:pPr marL="114300" indent="0" algn="ctr">
              <a:buNone/>
            </a:pPr>
            <a:endParaRPr lang="en-NZ" sz="3600" b="1" dirty="0" smtClean="0"/>
          </a:p>
          <a:p>
            <a:pPr marL="114300" indent="0" algn="ctr">
              <a:buNone/>
            </a:pPr>
            <a:r>
              <a:rPr lang="en-NZ" sz="3600" b="1" dirty="0" smtClean="0"/>
              <a:t>The Three Packers Rules</a:t>
            </a:r>
            <a:endParaRPr lang="en-NZ" altLang="en-US" sz="3600" b="1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 marL="114300" indent="0">
              <a:buNone/>
            </a:pPr>
            <a:endParaRPr lang="en-NZ" sz="2800" dirty="0"/>
          </a:p>
          <a:p>
            <a:pPr marL="114300" indent="0">
              <a:buNone/>
            </a:pPr>
            <a:endParaRPr lang="en-NZ" sz="2800" dirty="0"/>
          </a:p>
          <a:p>
            <a:pPr lvl="2"/>
            <a:endParaRPr lang="en-NZ" sz="1600" dirty="0"/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6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1 - </a:t>
            </a:r>
            <a:r>
              <a:rPr lang="en-NZ" altLang="en-US" sz="2800" b="1" dirty="0" smtClean="0"/>
              <a:t>Average requirement</a:t>
            </a:r>
          </a:p>
          <a:p>
            <a:pPr marL="114300" indent="0">
              <a:buNone/>
            </a:pPr>
            <a:endParaRPr lang="en-NZ" altLang="en-US" sz="2800" b="1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>
              <a:lnSpc>
                <a:spcPct val="90000"/>
              </a:lnSpc>
            </a:pPr>
            <a:r>
              <a:rPr lang="en-NZ" altLang="en-US" sz="2800" dirty="0"/>
              <a:t>The average actual quantity of product in a pre-package in an inspection lot shall be at least equal to the nominal quantity. </a:t>
            </a:r>
            <a:endParaRPr lang="en-NZ" altLang="en-US" sz="2800" dirty="0" smtClean="0"/>
          </a:p>
          <a:p>
            <a:pPr marL="0" indent="0">
              <a:lnSpc>
                <a:spcPct val="90000"/>
              </a:lnSpc>
              <a:buNone/>
            </a:pPr>
            <a:endParaRPr lang="en-NZ" altLang="en-US" sz="2800" dirty="0" smtClean="0"/>
          </a:p>
          <a:p>
            <a:pPr>
              <a:lnSpc>
                <a:spcPct val="90000"/>
              </a:lnSpc>
            </a:pPr>
            <a:r>
              <a:rPr lang="en-NZ" altLang="en-US" sz="2800" dirty="0" smtClean="0"/>
              <a:t>The </a:t>
            </a:r>
            <a:r>
              <a:rPr lang="en-NZ" altLang="en-US" sz="2800" u="sng" dirty="0"/>
              <a:t>criteria</a:t>
            </a:r>
            <a:r>
              <a:rPr lang="en-NZ" altLang="en-US" sz="2800" dirty="0"/>
              <a:t> shall be met if the average actual quantity of product in a pre-package in an inspection lot is estimated by sampling.</a:t>
            </a:r>
          </a:p>
          <a:p>
            <a:pPr marL="114300" indent="0">
              <a:buNone/>
            </a:pPr>
            <a:endParaRPr lang="en-NZ" sz="2800" dirty="0"/>
          </a:p>
          <a:p>
            <a:pPr marL="114300" indent="0">
              <a:buNone/>
            </a:pPr>
            <a:endParaRPr lang="en-NZ" sz="2800" dirty="0"/>
          </a:p>
          <a:p>
            <a:pPr lvl="2"/>
            <a:endParaRPr lang="en-NZ" sz="1600" dirty="0"/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884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– Calculating the a</a:t>
            </a:r>
            <a:r>
              <a:rPr lang="en-NZ" altLang="en-US" sz="2800" b="1" dirty="0" smtClean="0"/>
              <a:t>verage error (AE)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 smtClean="0"/>
              <a:t>Calculate ‘total </a:t>
            </a:r>
            <a:r>
              <a:rPr lang="en-NZ" sz="2800" dirty="0"/>
              <a:t>prepackage </a:t>
            </a:r>
            <a:r>
              <a:rPr lang="en-NZ" sz="2800" dirty="0" smtClean="0"/>
              <a:t>error’ </a:t>
            </a:r>
            <a:r>
              <a:rPr lang="en-NZ" sz="2800" dirty="0"/>
              <a:t>(TPE) by adding all individual prepackage </a:t>
            </a:r>
            <a:r>
              <a:rPr lang="en-NZ" sz="2800" dirty="0" smtClean="0"/>
              <a:t>errors</a:t>
            </a:r>
          </a:p>
          <a:p>
            <a:endParaRPr lang="en-NZ" sz="2800" dirty="0"/>
          </a:p>
          <a:p>
            <a:r>
              <a:rPr lang="en-NZ" sz="2800" dirty="0" smtClean="0"/>
              <a:t>Divide </a:t>
            </a:r>
            <a:r>
              <a:rPr lang="en-NZ" sz="2800" dirty="0"/>
              <a:t>TPE by the </a:t>
            </a:r>
            <a:r>
              <a:rPr lang="en-NZ" sz="2800" dirty="0" smtClean="0"/>
              <a:t>‘sample size’ </a:t>
            </a:r>
            <a:r>
              <a:rPr lang="en-NZ" sz="2800" dirty="0"/>
              <a:t>to calculate </a:t>
            </a:r>
            <a:r>
              <a:rPr lang="en-NZ" sz="2800" dirty="0" smtClean="0"/>
              <a:t>(AE)</a:t>
            </a:r>
          </a:p>
          <a:p>
            <a:endParaRPr lang="en-NZ" sz="2800" dirty="0" smtClean="0"/>
          </a:p>
          <a:p>
            <a:r>
              <a:rPr lang="en-NZ" sz="2800" dirty="0" smtClean="0">
                <a:solidFill>
                  <a:srgbClr val="FF0000"/>
                </a:solidFill>
              </a:rPr>
              <a:t>Complete this now for rice scenario</a:t>
            </a:r>
            <a:endParaRPr lang="en-NZ" sz="2800" dirty="0">
              <a:solidFill>
                <a:srgbClr val="FF0000"/>
              </a:solidFill>
            </a:endParaRPr>
          </a:p>
          <a:p>
            <a:pPr lvl="2"/>
            <a:endParaRPr lang="en-NZ" sz="1600" dirty="0"/>
          </a:p>
          <a:p>
            <a:pPr marL="0" indent="0">
              <a:buNone/>
            </a:pP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</a:t>
            </a:r>
            <a:r>
              <a:rPr lang="en-NZ" sz="2800" b="1" dirty="0"/>
              <a:t>– Calculating the a</a:t>
            </a:r>
            <a:r>
              <a:rPr lang="en-NZ" altLang="en-US" sz="2800" b="1" dirty="0"/>
              <a:t>verage error (AE)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/>
              <a:t>If AE is a positive number the inspection sample </a:t>
            </a:r>
            <a:r>
              <a:rPr lang="en-NZ" sz="2800" dirty="0" smtClean="0"/>
              <a:t>passes rule 1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 smtClean="0"/>
              <a:t>If </a:t>
            </a:r>
            <a:r>
              <a:rPr lang="en-NZ" sz="2800" dirty="0"/>
              <a:t>AE is a negative </a:t>
            </a:r>
            <a:r>
              <a:rPr lang="en-NZ" sz="2800" dirty="0" smtClean="0"/>
              <a:t>number calculate </a:t>
            </a:r>
            <a:r>
              <a:rPr lang="en-NZ" sz="2800" dirty="0"/>
              <a:t>the </a:t>
            </a:r>
            <a:r>
              <a:rPr lang="en-NZ" sz="2800" dirty="0" smtClean="0"/>
              <a:t>‘sample </a:t>
            </a:r>
            <a:r>
              <a:rPr lang="en-NZ" sz="2800" dirty="0"/>
              <a:t>error </a:t>
            </a:r>
            <a:r>
              <a:rPr lang="en-NZ" sz="2800" dirty="0" smtClean="0"/>
              <a:t>limit’ </a:t>
            </a:r>
            <a:r>
              <a:rPr lang="en-NZ" sz="2800" dirty="0"/>
              <a:t>(SEL</a:t>
            </a:r>
            <a:r>
              <a:rPr lang="en-NZ" sz="2800" dirty="0" smtClean="0"/>
              <a:t>)</a:t>
            </a: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3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</a:t>
            </a:r>
            <a:r>
              <a:rPr lang="en-NZ" sz="2800" b="1" dirty="0"/>
              <a:t>– Calculating </a:t>
            </a:r>
            <a:r>
              <a:rPr lang="en-NZ" sz="2800" b="1" dirty="0" smtClean="0"/>
              <a:t>the Sample error limit </a:t>
            </a:r>
            <a:r>
              <a:rPr lang="en-NZ" altLang="en-US" sz="2800" b="1" dirty="0" smtClean="0"/>
              <a:t>(SEL)</a:t>
            </a:r>
            <a:endParaRPr lang="en-NZ" altLang="en-US" sz="2800" b="1" dirty="0"/>
          </a:p>
          <a:p>
            <a:pPr marL="0" indent="0">
              <a:buNone/>
            </a:pPr>
            <a:endParaRPr lang="en-NZ" sz="2800" dirty="0" smtClean="0"/>
          </a:p>
          <a:p>
            <a:r>
              <a:rPr lang="en-NZ" sz="2800" dirty="0"/>
              <a:t>Compute the sample standard </a:t>
            </a:r>
            <a:r>
              <a:rPr lang="en-NZ" sz="2800" dirty="0" smtClean="0"/>
              <a:t>deviation</a:t>
            </a:r>
          </a:p>
          <a:p>
            <a:endParaRPr lang="en-NZ" sz="2800" dirty="0"/>
          </a:p>
          <a:p>
            <a:r>
              <a:rPr lang="en-NZ" sz="2800" dirty="0"/>
              <a:t>Compute the sample error limit by multiplying the sample standard deviation (</a:t>
            </a:r>
            <a:r>
              <a:rPr lang="en-NZ" sz="2800" i="1" dirty="0"/>
              <a:t>s</a:t>
            </a:r>
            <a:r>
              <a:rPr lang="en-NZ" sz="2800" dirty="0"/>
              <a:t>) with the </a:t>
            </a:r>
            <a:r>
              <a:rPr lang="en-NZ" sz="2800" dirty="0" smtClean="0"/>
              <a:t>relevant sample </a:t>
            </a:r>
            <a:r>
              <a:rPr lang="en-NZ" sz="2800" dirty="0"/>
              <a:t>correction factor (SCF) from column 3 of Table </a:t>
            </a:r>
            <a:r>
              <a:rPr lang="en-NZ" sz="2800" dirty="0" smtClean="0"/>
              <a:t>1</a:t>
            </a:r>
          </a:p>
          <a:p>
            <a:endParaRPr lang="en-NZ" sz="2800" dirty="0"/>
          </a:p>
          <a:p>
            <a:pPr lvl="2"/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0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– </a:t>
            </a:r>
            <a:r>
              <a:rPr lang="en-NZ" sz="2800" b="1" dirty="0"/>
              <a:t>Calculating the </a:t>
            </a:r>
            <a:r>
              <a:rPr lang="en-NZ" sz="2800" b="1" dirty="0" smtClean="0"/>
              <a:t>sample error limit</a:t>
            </a:r>
            <a:endParaRPr lang="en-NZ" altLang="en-US" sz="700" b="1" dirty="0"/>
          </a:p>
          <a:p>
            <a:pPr marL="571500" indent="-457200"/>
            <a:r>
              <a:rPr lang="en-NZ" sz="2800" dirty="0"/>
              <a:t>SEL = Sample standard deviation (</a:t>
            </a:r>
            <a:r>
              <a:rPr lang="en-NZ" sz="2800" i="1" dirty="0"/>
              <a:t>s</a:t>
            </a:r>
            <a:r>
              <a:rPr lang="en-NZ" sz="2800" dirty="0"/>
              <a:t>) x SCF </a:t>
            </a: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48321"/>
              </p:ext>
            </p:extLst>
          </p:nvPr>
        </p:nvGraphicFramePr>
        <p:xfrm>
          <a:off x="393701" y="2514600"/>
          <a:ext cx="8360104" cy="3016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2590800"/>
                <a:gridCol w="3483304"/>
              </a:tblGrid>
              <a:tr h="1389877"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Inspection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lot size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NZ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 correction factor</a:t>
                      </a:r>
                    </a:p>
                    <a:p>
                      <a:pPr algn="ctr"/>
                      <a:endParaRPr lang="en-NZ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NZ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prepackages in a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 allowed to exceed the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deficiencies in 4.2.3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(see also 2.4.1)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0.379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501 to 3 200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80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0.295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3 200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44812"/>
            <a:ext cx="17811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352800" y="3886200"/>
            <a:ext cx="1295399" cy="161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92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– Calculating the a</a:t>
            </a:r>
            <a:r>
              <a:rPr lang="en-NZ" altLang="en-US" sz="2800" b="1" dirty="0" smtClean="0"/>
              <a:t>verage actual quantity</a:t>
            </a:r>
            <a:endParaRPr lang="en-NZ" altLang="en-US" sz="2800" b="1" dirty="0"/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/>
              <a:t>Add the SEL to the </a:t>
            </a:r>
            <a:r>
              <a:rPr lang="en-NZ" sz="2800" dirty="0" smtClean="0"/>
              <a:t>AE</a:t>
            </a:r>
          </a:p>
          <a:p>
            <a:endParaRPr lang="en-NZ" sz="2800" dirty="0"/>
          </a:p>
          <a:p>
            <a:r>
              <a:rPr lang="en-NZ" sz="2800" dirty="0" smtClean="0"/>
              <a:t>If </a:t>
            </a:r>
            <a:r>
              <a:rPr lang="en-NZ" sz="2800" dirty="0"/>
              <a:t>the sum is positive </a:t>
            </a:r>
            <a:r>
              <a:rPr lang="en-NZ" sz="2800" dirty="0" smtClean="0"/>
              <a:t>number the </a:t>
            </a:r>
            <a:r>
              <a:rPr lang="en-NZ" sz="2800" dirty="0"/>
              <a:t>sample passes</a:t>
            </a:r>
          </a:p>
          <a:p>
            <a:r>
              <a:rPr lang="en-NZ" sz="2800" dirty="0" smtClean="0"/>
              <a:t>If </a:t>
            </a:r>
            <a:r>
              <a:rPr lang="en-NZ" sz="2800" dirty="0"/>
              <a:t>the sum </a:t>
            </a:r>
            <a:r>
              <a:rPr lang="en-NZ" sz="2800" dirty="0" smtClean="0"/>
              <a:t>is </a:t>
            </a:r>
            <a:r>
              <a:rPr lang="en-NZ" sz="2800" dirty="0"/>
              <a:t>negative number the sample </a:t>
            </a:r>
            <a:r>
              <a:rPr lang="en-NZ" sz="2800" dirty="0" smtClean="0"/>
              <a:t>fails</a:t>
            </a:r>
          </a:p>
          <a:p>
            <a:endParaRPr lang="en-NZ" sz="2800" dirty="0" smtClean="0"/>
          </a:p>
          <a:p>
            <a:r>
              <a:rPr lang="en-NZ" sz="2800" dirty="0">
                <a:solidFill>
                  <a:srgbClr val="FF0000"/>
                </a:solidFill>
              </a:rPr>
              <a:t>Complete this now for rice scenario</a:t>
            </a:r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  <a:p>
            <a:pPr marL="114300" indent="0">
              <a:buNone/>
            </a:pPr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89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FontTx/>
              <a:buNone/>
            </a:pPr>
            <a:endParaRPr lang="en-NZ" sz="3600" b="1" dirty="0" smtClean="0"/>
          </a:p>
          <a:p>
            <a:pPr marL="0" indent="0" algn="ctr">
              <a:buFontTx/>
              <a:buNone/>
            </a:pPr>
            <a:endParaRPr lang="en-NZ" sz="3600" b="1" dirty="0"/>
          </a:p>
          <a:p>
            <a:pPr marL="0" indent="0" algn="ctr">
              <a:buFontTx/>
              <a:buNone/>
            </a:pPr>
            <a:r>
              <a:rPr lang="en-NZ" sz="3600" b="1" dirty="0" smtClean="0"/>
              <a:t>Determining </a:t>
            </a:r>
            <a:r>
              <a:rPr lang="en-NZ" sz="3600" b="1" dirty="0"/>
              <a:t>if </a:t>
            </a:r>
            <a:r>
              <a:rPr lang="en-NZ" sz="3600" b="1" dirty="0" smtClean="0"/>
              <a:t>a </a:t>
            </a:r>
            <a:r>
              <a:rPr lang="en-NZ" sz="3600" b="1" dirty="0"/>
              <a:t>lot </a:t>
            </a:r>
            <a:endParaRPr lang="en-NZ" sz="3600" b="1" dirty="0" smtClean="0"/>
          </a:p>
          <a:p>
            <a:pPr marL="0" indent="0" algn="ctr">
              <a:buFontTx/>
              <a:buNone/>
            </a:pPr>
            <a:r>
              <a:rPr lang="en-NZ" sz="3600" b="1" dirty="0" smtClean="0"/>
              <a:t>has </a:t>
            </a:r>
            <a:r>
              <a:rPr lang="en-NZ" sz="3600" b="1" dirty="0"/>
              <a:t>passed or failed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8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– Calculating the a</a:t>
            </a:r>
            <a:r>
              <a:rPr lang="en-NZ" altLang="en-US" sz="2800" b="1" dirty="0" smtClean="0"/>
              <a:t>verage actual quantity</a:t>
            </a:r>
            <a:endParaRPr lang="en-NZ" altLang="en-US" sz="2800" b="1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 algn="ctr">
              <a:buNone/>
            </a:pPr>
            <a:r>
              <a:rPr lang="en-NZ" sz="2800" dirty="0" smtClean="0">
                <a:solidFill>
                  <a:srgbClr val="FF0000"/>
                </a:solidFill>
              </a:rPr>
              <a:t>Scenario Passes Rule 1 </a:t>
            </a:r>
            <a:endParaRPr lang="en-N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  <a:p>
            <a:pPr marL="114300" indent="0">
              <a:buNone/>
            </a:pPr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3354"/>
              </p:ext>
            </p:extLst>
          </p:nvPr>
        </p:nvGraphicFramePr>
        <p:xfrm>
          <a:off x="1447800" y="1981200"/>
          <a:ext cx="608505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6560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Calculation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Result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 Production Error   (TPE)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-28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Average Error  (AE)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-0.56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Sample Correction Factor   (SCF)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?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Standard Deviation   (s)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?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SEL (s x SCF)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?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Weighted Average   (SEL + AE)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?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96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1 – Calculating the a</a:t>
            </a:r>
            <a:r>
              <a:rPr lang="en-NZ" altLang="en-US" sz="2800" b="1" dirty="0" smtClean="0"/>
              <a:t>verage actual quantity</a:t>
            </a:r>
            <a:endParaRPr lang="en-NZ" altLang="en-US" sz="2800" b="1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0" indent="0" algn="ctr">
              <a:buNone/>
            </a:pPr>
            <a:r>
              <a:rPr lang="en-NZ" sz="2800" dirty="0" smtClean="0">
                <a:solidFill>
                  <a:srgbClr val="FF0000"/>
                </a:solidFill>
              </a:rPr>
              <a:t>Scenario Passes Rule 1 </a:t>
            </a:r>
            <a:endParaRPr lang="en-N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NZ" sz="2800" dirty="0"/>
          </a:p>
          <a:p>
            <a:endParaRPr lang="en-NZ" sz="2800" dirty="0"/>
          </a:p>
          <a:p>
            <a:pPr marL="114300" indent="0">
              <a:buNone/>
            </a:pPr>
            <a:endParaRPr lang="en-NZ" sz="1600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87746"/>
              </p:ext>
            </p:extLst>
          </p:nvPr>
        </p:nvGraphicFramePr>
        <p:xfrm>
          <a:off x="1447800" y="1981200"/>
          <a:ext cx="608505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26560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Calculation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Result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Total Production Error   (TPE)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-28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Average Error  (AE)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-0.56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Sample Correction Factor   (SCF)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0.379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Standard Deviation   (s)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1.808822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SEL (s x SCF)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0.685544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Weighted Average   (SEL + AE)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0.126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6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2 – T1 requirement</a:t>
            </a:r>
            <a:endParaRPr lang="en-NZ" altLang="en-US" sz="2800" b="1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 marL="114300" indent="0">
              <a:buNone/>
            </a:pPr>
            <a:endParaRPr lang="en-NZ" sz="2800" dirty="0" smtClean="0"/>
          </a:p>
          <a:p>
            <a:pPr marL="571500" indent="-457200"/>
            <a:r>
              <a:rPr lang="en-NZ" sz="2800" dirty="0" smtClean="0"/>
              <a:t>An inspection lot shall be rejected if it contains more prepackages with a T1 error than allowed in Column 4 of table 1. </a:t>
            </a:r>
            <a:endParaRPr lang="en-NZ" sz="2800" dirty="0"/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27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2 – T1 requirement</a:t>
            </a:r>
          </a:p>
          <a:p>
            <a:pPr marL="114300" indent="0">
              <a:buNone/>
            </a:pPr>
            <a:r>
              <a:rPr lang="en-NZ" sz="2800" dirty="0" smtClean="0"/>
              <a:t>Table </a:t>
            </a:r>
            <a:r>
              <a:rPr lang="en-NZ" sz="2800" dirty="0"/>
              <a:t>1 Sampling plans for prepackages</a:t>
            </a:r>
            <a:endParaRPr lang="en-NZ" alt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864793"/>
              </p:ext>
            </p:extLst>
          </p:nvPr>
        </p:nvGraphicFramePr>
        <p:xfrm>
          <a:off x="393701" y="2514600"/>
          <a:ext cx="8360104" cy="3016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914400"/>
                <a:gridCol w="2590800"/>
                <a:gridCol w="3483304"/>
              </a:tblGrid>
              <a:tr h="1389877"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Inspection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lot size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NZ" sz="1800" b="0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NZ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 correction factor</a:t>
                      </a:r>
                    </a:p>
                    <a:p>
                      <a:pPr algn="ctr"/>
                      <a:endParaRPr lang="en-NZ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NZ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 of prepackages in a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sample allowed to exceed the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tolerable deficiencies in 4.2.3</a:t>
                      </a:r>
                    </a:p>
                    <a:p>
                      <a:pPr algn="ctr"/>
                      <a:r>
                        <a:rPr lang="en-NZ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(see also 2.4.1)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to 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50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0.379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501 to 3 200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80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0.295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NZ" dirty="0"/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3 200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125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0.234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2944812"/>
            <a:ext cx="17811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564148" y="3886200"/>
            <a:ext cx="950748" cy="1612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344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Rule 3 – T2 requirement </a:t>
            </a:r>
            <a:endParaRPr lang="en-NZ" altLang="en-US" sz="2800" b="1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 marL="114300" indent="0">
              <a:buNone/>
            </a:pPr>
            <a:endParaRPr lang="en-NZ" sz="2800" dirty="0"/>
          </a:p>
          <a:p>
            <a:pPr marL="914400" lvl="2" indent="0">
              <a:buNone/>
            </a:pPr>
            <a:endParaRPr lang="en-NZ" sz="1600" dirty="0"/>
          </a:p>
          <a:p>
            <a:r>
              <a:rPr lang="en-NZ" dirty="0"/>
              <a:t>no </a:t>
            </a:r>
            <a:r>
              <a:rPr lang="en-NZ" dirty="0" smtClean="0"/>
              <a:t>inadequate package </a:t>
            </a:r>
            <a:r>
              <a:rPr lang="en-NZ" dirty="0"/>
              <a:t>should be short by </a:t>
            </a:r>
            <a:r>
              <a:rPr lang="en-NZ" dirty="0" smtClean="0"/>
              <a:t>T2 error or greater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8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 algn="ctr">
              <a:buNone/>
            </a:pPr>
            <a:endParaRPr lang="en-NZ" sz="2800" b="1" dirty="0" smtClean="0"/>
          </a:p>
          <a:p>
            <a:pPr marL="114300" indent="0" algn="ctr">
              <a:buNone/>
            </a:pPr>
            <a:endParaRPr lang="en-NZ" sz="2800" b="1" dirty="0"/>
          </a:p>
          <a:p>
            <a:pPr marL="114300" indent="0" algn="ctr">
              <a:buNone/>
            </a:pPr>
            <a:endParaRPr lang="en-NZ" sz="2800" b="1" dirty="0" smtClean="0"/>
          </a:p>
          <a:p>
            <a:pPr marL="114300" indent="0" algn="ctr">
              <a:buNone/>
            </a:pPr>
            <a:endParaRPr lang="en-NZ" sz="2800" b="1" dirty="0"/>
          </a:p>
          <a:p>
            <a:pPr marL="114300" indent="0" algn="ctr">
              <a:buNone/>
            </a:pPr>
            <a:r>
              <a:rPr lang="en-NZ" sz="2800" b="1" dirty="0" smtClean="0">
                <a:solidFill>
                  <a:srgbClr val="FF0000"/>
                </a:solidFill>
              </a:rPr>
              <a:t>Complete exercise</a:t>
            </a:r>
            <a:endParaRPr lang="en-NZ" altLang="en-US" sz="2800" b="1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NZ" altLang="en-US" sz="700" b="1" dirty="0"/>
          </a:p>
          <a:p>
            <a:pPr marL="114300" indent="0">
              <a:buNone/>
            </a:pPr>
            <a:endParaRPr lang="en-NZ" sz="2800" dirty="0" smtClean="0"/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14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b="1" dirty="0" smtClean="0"/>
              <a:t>Does the 500 </a:t>
            </a:r>
            <a:r>
              <a:rPr lang="en-NZ" b="1" dirty="0" smtClean="0"/>
              <a:t>g bag of </a:t>
            </a:r>
            <a:r>
              <a:rPr lang="en-NZ" b="1" dirty="0" smtClean="0"/>
              <a:t>rice pass of fail?</a:t>
            </a:r>
            <a:endParaRPr lang="en-NZ" altLang="en-US" b="1" dirty="0" smtClean="0"/>
          </a:p>
          <a:p>
            <a:r>
              <a:rPr lang="en-NZ" b="1" dirty="0" smtClean="0"/>
              <a:t>Rule </a:t>
            </a:r>
            <a:r>
              <a:rPr lang="en-NZ" b="1" dirty="0"/>
              <a:t>1 </a:t>
            </a:r>
            <a:r>
              <a:rPr lang="en-NZ" dirty="0" smtClean="0"/>
              <a:t>– lot equal to or greater than </a:t>
            </a:r>
            <a:r>
              <a:rPr lang="en-NZ" altLang="en-US" dirty="0" smtClean="0"/>
              <a:t>Average quantity. </a:t>
            </a:r>
            <a:endParaRPr lang="en-NZ" altLang="en-US" b="1" u="sng" dirty="0" smtClean="0">
              <a:solidFill>
                <a:srgbClr val="00B050"/>
              </a:solidFill>
            </a:endParaRPr>
          </a:p>
          <a:p>
            <a:r>
              <a:rPr lang="en-NZ" b="1" dirty="0" smtClean="0"/>
              <a:t>Rule </a:t>
            </a:r>
            <a:r>
              <a:rPr lang="en-NZ" b="1" dirty="0"/>
              <a:t>2 </a:t>
            </a:r>
            <a:r>
              <a:rPr lang="en-NZ" dirty="0"/>
              <a:t>– </a:t>
            </a:r>
            <a:r>
              <a:rPr lang="en-NZ" dirty="0" smtClean="0"/>
              <a:t>specific number prepackages with T1 errors permitted in a lot. 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r>
              <a:rPr lang="en-NZ" b="1" dirty="0"/>
              <a:t>Rule 3 </a:t>
            </a:r>
            <a:r>
              <a:rPr lang="en-NZ" dirty="0"/>
              <a:t>– </a:t>
            </a:r>
            <a:r>
              <a:rPr lang="en-NZ" dirty="0" smtClean="0"/>
              <a:t>no prepackages with T2 errors permitted in a lot. 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endParaRPr lang="en-NZ" altLang="en-US" sz="3200" baseline="-250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78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b="1" dirty="0"/>
              <a:t>Results </a:t>
            </a:r>
            <a:r>
              <a:rPr lang="en-NZ" b="1" dirty="0" smtClean="0"/>
              <a:t>of sample exercise – 500 g bag of rice</a:t>
            </a:r>
            <a:endParaRPr lang="en-NZ" altLang="en-US" b="1" dirty="0" smtClean="0"/>
          </a:p>
          <a:p>
            <a:r>
              <a:rPr lang="en-NZ" b="1" dirty="0" smtClean="0"/>
              <a:t>Rule </a:t>
            </a:r>
            <a:r>
              <a:rPr lang="en-NZ" b="1" dirty="0"/>
              <a:t>1 </a:t>
            </a:r>
            <a:r>
              <a:rPr lang="en-NZ" dirty="0" smtClean="0"/>
              <a:t>– lot equal to or greater than </a:t>
            </a:r>
            <a:r>
              <a:rPr lang="en-NZ" altLang="en-US" dirty="0" smtClean="0"/>
              <a:t>Average quantity. </a:t>
            </a:r>
            <a:r>
              <a:rPr lang="en-NZ" altLang="en-US" b="1" u="sng" dirty="0" smtClean="0">
                <a:solidFill>
                  <a:srgbClr val="00B050"/>
                </a:solidFill>
              </a:rPr>
              <a:t>Pass</a:t>
            </a:r>
          </a:p>
          <a:p>
            <a:r>
              <a:rPr lang="en-NZ" b="1" dirty="0" smtClean="0"/>
              <a:t>Rule </a:t>
            </a:r>
            <a:r>
              <a:rPr lang="en-NZ" b="1" dirty="0"/>
              <a:t>2 </a:t>
            </a:r>
            <a:r>
              <a:rPr lang="en-NZ" dirty="0"/>
              <a:t>– </a:t>
            </a:r>
            <a:r>
              <a:rPr lang="en-NZ" dirty="0" smtClean="0"/>
              <a:t>specific number prepackages with T1 errors permitted in a lot. </a:t>
            </a:r>
            <a:r>
              <a:rPr lang="en-NZ" b="1" u="sng" dirty="0" smtClean="0">
                <a:solidFill>
                  <a:srgbClr val="00B050"/>
                </a:solidFill>
              </a:rPr>
              <a:t>Pass 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r>
              <a:rPr lang="en-NZ" b="1" dirty="0"/>
              <a:t>Rule 3 </a:t>
            </a:r>
            <a:r>
              <a:rPr lang="en-NZ" dirty="0"/>
              <a:t>– </a:t>
            </a:r>
            <a:r>
              <a:rPr lang="en-NZ" dirty="0" smtClean="0"/>
              <a:t>no prepackages with T2 errors permitted in a lot. </a:t>
            </a:r>
            <a:r>
              <a:rPr lang="en-NZ" b="1" u="sng" dirty="0" smtClean="0">
                <a:solidFill>
                  <a:srgbClr val="00B050"/>
                </a:solidFill>
              </a:rPr>
              <a:t>Pass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endParaRPr lang="en-NZ" altLang="en-US" sz="3200" baseline="-250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4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066800"/>
            <a:ext cx="8610600" cy="50292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sz="2800" b="1" dirty="0" smtClean="0"/>
              <a:t>The </a:t>
            </a:r>
            <a:r>
              <a:rPr lang="en-NZ" sz="2800" b="1" dirty="0"/>
              <a:t>Three Packers </a:t>
            </a:r>
            <a:r>
              <a:rPr lang="en-NZ" sz="2800" b="1" dirty="0" smtClean="0"/>
              <a:t>Rules</a:t>
            </a:r>
          </a:p>
          <a:p>
            <a:pPr marL="114300" indent="0">
              <a:buNone/>
            </a:pPr>
            <a:endParaRPr lang="en-NZ" altLang="en-US" sz="2800" b="1" dirty="0"/>
          </a:p>
          <a:p>
            <a:pPr marL="571500" indent="-457200"/>
            <a:r>
              <a:rPr lang="en-NZ" altLang="en-US" sz="2800" dirty="0" smtClean="0"/>
              <a:t>Failure </a:t>
            </a:r>
            <a:r>
              <a:rPr lang="en-NZ" altLang="en-US" sz="2800" dirty="0"/>
              <a:t>to comply with either the average or individual pre-package requirements will cause the inspection lot to be rejected.</a:t>
            </a:r>
            <a:endParaRPr lang="en-US" altLang="en-US" sz="2800" dirty="0"/>
          </a:p>
          <a:p>
            <a:pPr marL="914400" lvl="2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533399" y="1143001"/>
            <a:ext cx="8331539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FontTx/>
              <a:buNone/>
            </a:pPr>
            <a:r>
              <a:rPr lang="en-NZ" altLang="en-US" sz="2800" b="1" dirty="0" smtClean="0"/>
              <a:t>Application of the three packers rules</a:t>
            </a:r>
            <a:endParaRPr lang="en-NZ" altLang="en-US" sz="2800" dirty="0"/>
          </a:p>
          <a:p>
            <a:pPr marL="0" indent="0">
              <a:buNone/>
            </a:pPr>
            <a:endParaRPr lang="en-NZ" sz="2800" dirty="0" smtClean="0"/>
          </a:p>
          <a:p>
            <a:pPr marL="0" indent="0">
              <a:buNone/>
            </a:pPr>
            <a:r>
              <a:rPr lang="en-NZ" sz="2800" dirty="0" smtClean="0"/>
              <a:t>A </a:t>
            </a:r>
            <a:r>
              <a:rPr lang="en-NZ" sz="2800" dirty="0"/>
              <a:t>prepackage shall meet the requirements </a:t>
            </a:r>
            <a:r>
              <a:rPr lang="en-NZ" sz="2800" dirty="0" smtClean="0"/>
              <a:t>of all three rules </a:t>
            </a:r>
            <a:r>
              <a:rPr lang="en-NZ" altLang="en-US" sz="2800" dirty="0"/>
              <a:t>at each point of the distribution chain:</a:t>
            </a:r>
          </a:p>
          <a:p>
            <a:pPr marL="0" indent="0">
              <a:buNone/>
            </a:pPr>
            <a:endParaRPr lang="en-NZ" altLang="en-US" sz="2800" dirty="0"/>
          </a:p>
          <a:p>
            <a:r>
              <a:rPr lang="en-NZ" altLang="en-US" sz="2800" dirty="0" smtClean="0"/>
              <a:t>Point </a:t>
            </a:r>
            <a:r>
              <a:rPr lang="en-NZ" altLang="en-US" sz="2800" dirty="0"/>
              <a:t>of pack</a:t>
            </a:r>
          </a:p>
          <a:p>
            <a:pPr marL="0" indent="0"/>
            <a:r>
              <a:rPr lang="en-NZ" altLang="en-US" sz="2800" dirty="0"/>
              <a:t>  </a:t>
            </a:r>
            <a:r>
              <a:rPr lang="en-NZ" altLang="en-US" sz="2800" dirty="0" smtClean="0"/>
              <a:t>Import</a:t>
            </a:r>
            <a:endParaRPr lang="en-NZ" altLang="en-US" sz="2800" dirty="0"/>
          </a:p>
          <a:p>
            <a:pPr marL="0" indent="0"/>
            <a:r>
              <a:rPr lang="en-NZ" altLang="en-US" sz="2800" dirty="0"/>
              <a:t>  </a:t>
            </a:r>
            <a:r>
              <a:rPr lang="en-NZ" altLang="en-US" sz="2800" dirty="0" smtClean="0"/>
              <a:t>Distribution</a:t>
            </a:r>
            <a:endParaRPr lang="en-NZ" altLang="en-US" sz="2800" dirty="0"/>
          </a:p>
          <a:p>
            <a:pPr marL="0" indent="0"/>
            <a:r>
              <a:rPr lang="en-NZ" altLang="en-US" sz="2800" dirty="0"/>
              <a:t>  </a:t>
            </a:r>
            <a:r>
              <a:rPr lang="en-NZ" altLang="en-US" sz="2800" dirty="0" smtClean="0"/>
              <a:t>Wholesale</a:t>
            </a:r>
            <a:endParaRPr lang="en-NZ" altLang="en-US" sz="2800" dirty="0"/>
          </a:p>
          <a:p>
            <a:pPr marL="0" indent="0"/>
            <a:r>
              <a:rPr lang="en-NZ" altLang="en-US" sz="2800" dirty="0"/>
              <a:t>  </a:t>
            </a:r>
            <a:r>
              <a:rPr lang="en-NZ" altLang="en-US" sz="2800" dirty="0" smtClean="0"/>
              <a:t>Retail</a:t>
            </a:r>
            <a:endParaRPr lang="en-US" altLang="en-US" sz="2800" dirty="0"/>
          </a:p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1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NZ" sz="2800" b="1" dirty="0" smtClean="0"/>
              <a:t>Terminology - Nominal </a:t>
            </a:r>
            <a:r>
              <a:rPr lang="en-NZ" sz="2800" b="1" dirty="0"/>
              <a:t>Quantity </a:t>
            </a:r>
            <a:endParaRPr lang="en-NZ" sz="2800" b="1" dirty="0" smtClean="0"/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/>
              <a:t>Quantity of product in a prepackage declared on </a:t>
            </a:r>
            <a:r>
              <a:rPr lang="en-NZ" sz="2800" dirty="0" smtClean="0"/>
              <a:t>the label </a:t>
            </a:r>
            <a:r>
              <a:rPr lang="en-NZ" sz="2800" dirty="0"/>
              <a:t>by the </a:t>
            </a:r>
            <a:r>
              <a:rPr lang="en-NZ" sz="2800" dirty="0" smtClean="0"/>
              <a:t>packager</a:t>
            </a:r>
          </a:p>
          <a:p>
            <a:endParaRPr lang="en-NZ" sz="2800" dirty="0"/>
          </a:p>
          <a:p>
            <a:r>
              <a:rPr lang="en-NZ" sz="2800" i="1" dirty="0"/>
              <a:t>Note 1</a:t>
            </a:r>
            <a:r>
              <a:rPr lang="en-NZ" sz="2800" dirty="0"/>
              <a:t>: The symbol “</a:t>
            </a:r>
            <a:r>
              <a:rPr lang="en-NZ" sz="2800" i="1" dirty="0" err="1" smtClean="0"/>
              <a:t>Q</a:t>
            </a:r>
            <a:r>
              <a:rPr lang="en-NZ" sz="2800" dirty="0" err="1" smtClean="0"/>
              <a:t>n</a:t>
            </a:r>
            <a:r>
              <a:rPr lang="en-NZ" sz="2800" dirty="0" smtClean="0"/>
              <a:t>” </a:t>
            </a:r>
            <a:r>
              <a:rPr lang="en-NZ" sz="2800" dirty="0"/>
              <a:t>is used to designate the nominal quantity. </a:t>
            </a:r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5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511505" y="2057400"/>
            <a:ext cx="82296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general principle of control for OIML R87</a:t>
            </a:r>
            <a:endParaRPr lang="en-NZ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47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95401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altLang="en-US" sz="2800" dirty="0" smtClean="0"/>
              <a:t>The statistical tests employed to determine if a lot is compliant are to meet four criteria’s</a:t>
            </a:r>
          </a:p>
          <a:p>
            <a:pPr marL="0" indent="0">
              <a:buNone/>
            </a:pPr>
            <a:endParaRPr lang="en-NZ" altLang="en-US" sz="2800" dirty="0" smtClean="0"/>
          </a:p>
          <a:p>
            <a:r>
              <a:rPr lang="en-NZ" altLang="en-US" sz="2800" dirty="0" smtClean="0"/>
              <a:t>2 criteria’s for determining the average error</a:t>
            </a:r>
          </a:p>
          <a:p>
            <a:r>
              <a:rPr lang="en-NZ" altLang="en-US" sz="2800" dirty="0" smtClean="0"/>
              <a:t>2 criteria’s for determining the individual error</a:t>
            </a:r>
          </a:p>
          <a:p>
            <a:pPr marL="0" indent="0">
              <a:buNone/>
            </a:pPr>
            <a:endParaRPr lang="en-NZ" altLang="en-US" sz="2800" dirty="0" smtClean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2461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95401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800" b="1" dirty="0"/>
              <a:t>Average error</a:t>
            </a:r>
            <a:endParaRPr lang="en-NZ" sz="2800" dirty="0"/>
          </a:p>
          <a:p>
            <a:endParaRPr lang="en-NZ" sz="2800" dirty="0"/>
          </a:p>
          <a:p>
            <a:r>
              <a:rPr lang="en-NZ" sz="2800" b="1" dirty="0"/>
              <a:t>Criterion 1</a:t>
            </a:r>
            <a:r>
              <a:rPr lang="en-NZ" sz="2800" dirty="0"/>
              <a:t>: The probability of rejecting a lot with average content at least equal </a:t>
            </a:r>
            <a:r>
              <a:rPr lang="en-NZ" sz="2800" dirty="0" smtClean="0"/>
              <a:t>to the </a:t>
            </a:r>
            <a:r>
              <a:rPr lang="en-NZ" sz="2800" dirty="0"/>
              <a:t>nominal quantity </a:t>
            </a:r>
            <a:r>
              <a:rPr lang="en-NZ" sz="2800" dirty="0" err="1" smtClean="0"/>
              <a:t>Q</a:t>
            </a:r>
            <a:r>
              <a:rPr lang="en-NZ" sz="1600" dirty="0" err="1" smtClean="0"/>
              <a:t>n</a:t>
            </a:r>
            <a:r>
              <a:rPr lang="en-NZ" sz="2800" dirty="0" smtClean="0"/>
              <a:t> </a:t>
            </a:r>
            <a:r>
              <a:rPr lang="en-NZ" sz="2800" dirty="0"/>
              <a:t>shall not exceed 0.005 (0.5%).  </a:t>
            </a:r>
          </a:p>
          <a:p>
            <a:endParaRPr lang="en-NZ" sz="2800" dirty="0"/>
          </a:p>
          <a:p>
            <a:r>
              <a:rPr lang="en-NZ" sz="2800" dirty="0"/>
              <a:t>The test guarantees </a:t>
            </a:r>
            <a:r>
              <a:rPr lang="en-NZ" sz="2800" dirty="0" smtClean="0"/>
              <a:t>that the probability of incorrectly rejecting an inspection lot which satisfies the requirements of R87 is no more than 0.5%</a:t>
            </a:r>
            <a:endParaRPr lang="en-NZ" sz="2800" dirty="0"/>
          </a:p>
          <a:p>
            <a:endParaRPr lang="en-NZ" sz="2800" dirty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549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95401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800" b="1" dirty="0"/>
              <a:t>Average error</a:t>
            </a:r>
            <a:endParaRPr lang="en-NZ" sz="2800" dirty="0"/>
          </a:p>
          <a:p>
            <a:endParaRPr lang="en-NZ" sz="2800" dirty="0"/>
          </a:p>
          <a:p>
            <a:r>
              <a:rPr lang="en-NZ" sz="2800" b="1" dirty="0"/>
              <a:t>Criterion 2</a:t>
            </a:r>
            <a:r>
              <a:rPr lang="en-NZ" sz="2800" dirty="0"/>
              <a:t>: The probability of rejecting a lot with standard deviation </a:t>
            </a:r>
            <a:r>
              <a:rPr lang="el-GR" sz="2800" dirty="0"/>
              <a:t>σ</a:t>
            </a:r>
            <a:r>
              <a:rPr lang="en-NZ" sz="2800" dirty="0" smtClean="0"/>
              <a:t> </a:t>
            </a:r>
            <a:r>
              <a:rPr lang="en-NZ" sz="2800" dirty="0"/>
              <a:t>with </a:t>
            </a:r>
            <a:r>
              <a:rPr lang="en-NZ" sz="2800" dirty="0" smtClean="0"/>
              <a:t>average content </a:t>
            </a:r>
            <a:r>
              <a:rPr lang="en-NZ" sz="2800" dirty="0"/>
              <a:t>less than </a:t>
            </a:r>
            <a:r>
              <a:rPr lang="en-NZ" sz="2800" dirty="0" err="1" smtClean="0"/>
              <a:t>Q</a:t>
            </a:r>
            <a:r>
              <a:rPr lang="en-NZ" sz="1600" dirty="0" err="1" smtClean="0"/>
              <a:t>n</a:t>
            </a:r>
            <a:r>
              <a:rPr lang="en-NZ" sz="2800" dirty="0" smtClean="0"/>
              <a:t> – 0.74</a:t>
            </a:r>
            <a:r>
              <a:rPr lang="el-GR" sz="2800" dirty="0"/>
              <a:t>σ</a:t>
            </a:r>
            <a:r>
              <a:rPr lang="en-NZ" sz="2800" dirty="0" smtClean="0"/>
              <a:t> </a:t>
            </a:r>
            <a:r>
              <a:rPr lang="en-NZ" sz="2800" dirty="0"/>
              <a:t>shall be at least 0.9 (90%). </a:t>
            </a:r>
          </a:p>
          <a:p>
            <a:endParaRPr lang="en-NZ" sz="2800" dirty="0"/>
          </a:p>
          <a:p>
            <a:r>
              <a:rPr lang="en-NZ" sz="2800" dirty="0"/>
              <a:t>The test guarantees </a:t>
            </a:r>
            <a:r>
              <a:rPr lang="en-NZ" sz="2800" dirty="0" smtClean="0"/>
              <a:t>lots with an average actual quantity of less than </a:t>
            </a:r>
            <a:r>
              <a:rPr lang="en-NZ" sz="2800" dirty="0" err="1" smtClean="0"/>
              <a:t>Q</a:t>
            </a:r>
            <a:r>
              <a:rPr lang="en-NZ" sz="1600" dirty="0" err="1" smtClean="0"/>
              <a:t>n</a:t>
            </a:r>
            <a:r>
              <a:rPr lang="en-NZ" sz="2800" dirty="0" smtClean="0"/>
              <a:t> </a:t>
            </a:r>
            <a:r>
              <a:rPr lang="en-NZ" sz="2800" dirty="0"/>
              <a:t>– 0.74</a:t>
            </a:r>
            <a:r>
              <a:rPr lang="el-GR" sz="2800" dirty="0" smtClean="0"/>
              <a:t>σ</a:t>
            </a:r>
            <a:r>
              <a:rPr lang="en-NZ" sz="2800" dirty="0" smtClean="0"/>
              <a:t> will be correctly rejected with the probability of 90%</a:t>
            </a:r>
            <a:endParaRPr lang="en-NZ" sz="2800" dirty="0"/>
          </a:p>
          <a:p>
            <a:endParaRPr lang="en-NZ" sz="2800" dirty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1583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78730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800" b="1" dirty="0"/>
              <a:t>Individual </a:t>
            </a:r>
            <a:r>
              <a:rPr lang="en-NZ" sz="2800" b="1" dirty="0" smtClean="0"/>
              <a:t>error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b="1" dirty="0" smtClean="0"/>
              <a:t>Criterion </a:t>
            </a:r>
            <a:r>
              <a:rPr lang="en-NZ" sz="2800" b="1" dirty="0"/>
              <a:t>3</a:t>
            </a:r>
            <a:r>
              <a:rPr lang="en-NZ" sz="2800" dirty="0"/>
              <a:t>: The probability of rejecting a lot with 2.5% (or fewer) of </a:t>
            </a:r>
            <a:r>
              <a:rPr lang="en-NZ" sz="2800" dirty="0" smtClean="0"/>
              <a:t>individual packages </a:t>
            </a:r>
            <a:r>
              <a:rPr lang="en-NZ" sz="2800" dirty="0"/>
              <a:t>having content less that </a:t>
            </a:r>
            <a:r>
              <a:rPr lang="en-NZ" sz="2800" dirty="0" err="1" smtClean="0"/>
              <a:t>Qn</a:t>
            </a:r>
            <a:r>
              <a:rPr lang="en-NZ" sz="2800" dirty="0" smtClean="0"/>
              <a:t> - </a:t>
            </a:r>
            <a:r>
              <a:rPr lang="en-NZ" sz="2800" dirty="0"/>
              <a:t>T shall not exceed 0.05 (5%).</a:t>
            </a:r>
          </a:p>
          <a:p>
            <a:endParaRPr lang="en-NZ" sz="2800" dirty="0"/>
          </a:p>
          <a:p>
            <a:r>
              <a:rPr lang="en-NZ" sz="2800" dirty="0" smtClean="0"/>
              <a:t>The </a:t>
            </a:r>
            <a:r>
              <a:rPr lang="en-NZ" sz="2800" dirty="0"/>
              <a:t>test guarantees the probability of incorrectly rejecting an inspection lot </a:t>
            </a:r>
            <a:r>
              <a:rPr lang="en-NZ" sz="2800" dirty="0" smtClean="0"/>
              <a:t>is </a:t>
            </a:r>
            <a:r>
              <a:rPr lang="en-NZ" sz="2800" dirty="0"/>
              <a:t>no more than 5</a:t>
            </a:r>
            <a:r>
              <a:rPr lang="en-NZ" sz="2800" dirty="0" smtClean="0"/>
              <a:t>%</a:t>
            </a:r>
          </a:p>
          <a:p>
            <a:endParaRPr lang="en-NZ" sz="2800" dirty="0" smtClean="0"/>
          </a:p>
          <a:p>
            <a:pPr marL="0" indent="0">
              <a:buNone/>
            </a:pPr>
            <a:endParaRPr lang="en-NZ" sz="2800" dirty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2712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95401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NZ" sz="2800" b="1" dirty="0" smtClean="0"/>
              <a:t>Individual error</a:t>
            </a:r>
          </a:p>
          <a:p>
            <a:pPr marL="0" indent="0">
              <a:buNone/>
            </a:pPr>
            <a:endParaRPr lang="en-NZ" sz="2800" dirty="0"/>
          </a:p>
          <a:p>
            <a:r>
              <a:rPr lang="en-NZ" sz="2800" b="1" dirty="0"/>
              <a:t>Criterion 4</a:t>
            </a:r>
            <a:r>
              <a:rPr lang="en-NZ" sz="2800" dirty="0"/>
              <a:t>: The probability of rejecting a lot with 9% (or more) of individual packages having content less that </a:t>
            </a:r>
            <a:r>
              <a:rPr lang="en-NZ" sz="2800" dirty="0" err="1" smtClean="0"/>
              <a:t>Qn</a:t>
            </a:r>
            <a:r>
              <a:rPr lang="en-NZ" sz="2800" dirty="0" smtClean="0"/>
              <a:t> - </a:t>
            </a:r>
            <a:r>
              <a:rPr lang="en-NZ" sz="2800" dirty="0"/>
              <a:t>T shall be at least </a:t>
            </a:r>
            <a:r>
              <a:rPr lang="en-NZ" sz="2800" dirty="0" smtClean="0"/>
              <a:t>0.9 (90%). </a:t>
            </a:r>
            <a:endParaRPr lang="en-NZ" sz="2800" dirty="0"/>
          </a:p>
          <a:p>
            <a:endParaRPr lang="en-NZ" sz="2800" dirty="0"/>
          </a:p>
          <a:p>
            <a:r>
              <a:rPr lang="en-NZ" sz="2800" dirty="0"/>
              <a:t>The test guarantees that a lot which has 9</a:t>
            </a:r>
            <a:r>
              <a:rPr lang="en-NZ" sz="2800" dirty="0" smtClean="0"/>
              <a:t>% (or more)  </a:t>
            </a:r>
            <a:r>
              <a:rPr lang="en-NZ" sz="2800" dirty="0"/>
              <a:t>of the packages having a T1 error will be correctly rejected with a probability of at least 90</a:t>
            </a:r>
            <a:r>
              <a:rPr lang="en-NZ" sz="2800" dirty="0" smtClean="0"/>
              <a:t>%</a:t>
            </a:r>
            <a:endParaRPr lang="en-NZ" sz="2800" dirty="0"/>
          </a:p>
          <a:p>
            <a:endParaRPr lang="en-NZ" sz="2800" dirty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9572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114300" indent="0">
              <a:buNone/>
            </a:pPr>
            <a:r>
              <a:rPr lang="en-NZ" b="1" dirty="0" smtClean="0"/>
              <a:t>The Criteria shape the rules and sample sizes</a:t>
            </a:r>
            <a:endParaRPr lang="en-NZ" altLang="en-US" b="1" dirty="0"/>
          </a:p>
          <a:p>
            <a:pPr marL="0" indent="0">
              <a:buNone/>
            </a:pPr>
            <a:endParaRPr lang="en-NZ" altLang="en-US" b="1" dirty="0"/>
          </a:p>
          <a:p>
            <a:r>
              <a:rPr lang="en-NZ" b="1" dirty="0"/>
              <a:t>Rule 1 </a:t>
            </a:r>
            <a:r>
              <a:rPr lang="en-NZ" dirty="0" smtClean="0"/>
              <a:t>– lot equal to or greater than </a:t>
            </a:r>
            <a:r>
              <a:rPr lang="en-NZ" altLang="en-US" dirty="0" smtClean="0"/>
              <a:t>Average quantity.</a:t>
            </a:r>
            <a:endParaRPr lang="en-NZ" altLang="en-US" b="1" u="sng" dirty="0" smtClean="0">
              <a:solidFill>
                <a:srgbClr val="00B050"/>
              </a:solidFill>
            </a:endParaRPr>
          </a:p>
          <a:p>
            <a:r>
              <a:rPr lang="en-NZ" b="1" dirty="0" smtClean="0"/>
              <a:t>Rule </a:t>
            </a:r>
            <a:r>
              <a:rPr lang="en-NZ" b="1" dirty="0"/>
              <a:t>2 </a:t>
            </a:r>
            <a:r>
              <a:rPr lang="en-NZ" dirty="0"/>
              <a:t>– </a:t>
            </a:r>
            <a:r>
              <a:rPr lang="en-NZ" dirty="0" smtClean="0"/>
              <a:t>specific number prepackages with T1 errors permitted in a lot.</a:t>
            </a:r>
            <a:r>
              <a:rPr lang="en-NZ" b="1" u="sng" dirty="0" smtClean="0">
                <a:solidFill>
                  <a:srgbClr val="00B050"/>
                </a:solidFill>
              </a:rPr>
              <a:t> 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r>
              <a:rPr lang="en-NZ" b="1" dirty="0"/>
              <a:t>Rule 3 </a:t>
            </a:r>
            <a:r>
              <a:rPr lang="en-NZ" dirty="0"/>
              <a:t>– </a:t>
            </a:r>
            <a:r>
              <a:rPr lang="en-NZ" dirty="0" smtClean="0"/>
              <a:t>no prepackages with T2 errors permitted in a lot. </a:t>
            </a:r>
            <a:endParaRPr lang="en-NZ" altLang="en-US" b="1" u="sng" dirty="0">
              <a:solidFill>
                <a:srgbClr val="00B050"/>
              </a:solidFill>
            </a:endParaRPr>
          </a:p>
          <a:p>
            <a:endParaRPr lang="en-NZ" altLang="en-US" sz="3200" baseline="-250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altLang="en-US" sz="3600" b="1" dirty="0" smtClean="0">
                <a:solidFill>
                  <a:srgbClr val="0070C0"/>
                </a:solidFill>
              </a:rPr>
              <a:t>Statistical and </a:t>
            </a:r>
            <a:r>
              <a:rPr lang="en-NZ" altLang="en-US" sz="3600" b="1" dirty="0">
                <a:solidFill>
                  <a:srgbClr val="0070C0"/>
                </a:solidFill>
              </a:rPr>
              <a:t>general principle of control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06739" y="1295401"/>
            <a:ext cx="8610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sz="2800" dirty="0"/>
          </a:p>
          <a:p>
            <a:pPr marL="114300" indent="0">
              <a:buFont typeface="Arial" pitchFamily="34" charset="0"/>
              <a:buNone/>
            </a:pPr>
            <a:endParaRPr lang="en-NZ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91" y="1619669"/>
            <a:ext cx="8294514" cy="375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4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Bag of 500g rice scenario 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89252" y="2667000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smtClean="0"/>
              <a:t>Analysing the results of the 500 g bag of rice average quantity inspection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6254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Bag of 500g rice scenario 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79500"/>
            <a:ext cx="7058243" cy="4157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4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Bag of 500g rice scenario </a:t>
            </a:r>
            <a:endParaRPr lang="en-NZ" sz="3600" b="1" dirty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endParaRPr lang="en-NZ" altLang="en-US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en-NZ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2920"/>
            <a:ext cx="8344921" cy="450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2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FontTx/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</a:t>
            </a:r>
            <a:r>
              <a:rPr lang="en-NZ" altLang="en-US" sz="2800" b="1" dirty="0" smtClean="0"/>
              <a:t>Individual </a:t>
            </a:r>
            <a:r>
              <a:rPr lang="en-NZ" altLang="en-US" sz="2800" b="1" dirty="0"/>
              <a:t>pre-package error</a:t>
            </a:r>
          </a:p>
          <a:p>
            <a:pPr marL="0" indent="0">
              <a:buFontTx/>
              <a:buNone/>
            </a:pPr>
            <a:endParaRPr lang="en-NZ" altLang="en-US" sz="2800" dirty="0"/>
          </a:p>
          <a:p>
            <a:pPr marL="0" indent="0">
              <a:buFontTx/>
              <a:buNone/>
            </a:pPr>
            <a:r>
              <a:rPr lang="en-NZ" altLang="en-US" sz="2800" dirty="0"/>
              <a:t>Difference between the actual quantity of product in a pre-package and its nominal quantity.</a:t>
            </a:r>
            <a:endParaRPr lang="en-US" altLang="en-US" sz="2800" dirty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9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>
                <a:solidFill>
                  <a:srgbClr val="0070C0"/>
                </a:solidFill>
              </a:rPr>
              <a:t>Metrological Requirements</a:t>
            </a:r>
            <a:endParaRPr lang="en-NZ" sz="3600" b="1" dirty="0" smtClean="0">
              <a:solidFill>
                <a:srgbClr val="0070C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NZ" sz="2800" b="1" dirty="0"/>
              <a:t>Terminology </a:t>
            </a:r>
            <a:r>
              <a:rPr lang="en-NZ" sz="2800" b="1" dirty="0" smtClean="0"/>
              <a:t>- Actual </a:t>
            </a:r>
            <a:r>
              <a:rPr lang="en-NZ" sz="2800" b="1" dirty="0"/>
              <a:t>quantity </a:t>
            </a:r>
            <a:endParaRPr lang="en-NZ" sz="2800" b="1" dirty="0" smtClean="0"/>
          </a:p>
          <a:p>
            <a:pPr marL="0" indent="0">
              <a:buNone/>
            </a:pPr>
            <a:endParaRPr lang="en-NZ" sz="2800" dirty="0"/>
          </a:p>
          <a:p>
            <a:r>
              <a:rPr lang="en-NZ" sz="2800" dirty="0"/>
              <a:t>Amount of product that a prepackage contains as determined by measurements made by legal metrology officials. </a:t>
            </a:r>
          </a:p>
          <a:p>
            <a:r>
              <a:rPr lang="en-NZ" sz="2800" i="1" dirty="0"/>
              <a:t>Note</a:t>
            </a:r>
            <a:r>
              <a:rPr lang="en-NZ" sz="2800" dirty="0"/>
              <a:t>: The actual quantity in a prepackage “</a:t>
            </a:r>
            <a:r>
              <a:rPr lang="en-NZ" sz="2800" dirty="0" err="1"/>
              <a:t>i</a:t>
            </a:r>
            <a:r>
              <a:rPr lang="en-NZ" sz="2800" dirty="0"/>
              <a:t>” is designated by the symbol </a:t>
            </a:r>
            <a:r>
              <a:rPr lang="en-NZ" sz="2800" i="1" dirty="0"/>
              <a:t>Q</a:t>
            </a:r>
            <a:r>
              <a:rPr lang="en-NZ" sz="2800" dirty="0"/>
              <a:t>i. </a:t>
            </a:r>
            <a:endParaRPr lang="en-NZ" sz="28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5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6105" y="304800"/>
            <a:ext cx="8229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NZ" sz="3600" b="1" dirty="0" smtClean="0">
                <a:solidFill>
                  <a:srgbClr val="0070C0"/>
                </a:solidFill>
              </a:rPr>
              <a:t>Metrological Requirements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254339" y="1143001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NZ" sz="1600" dirty="0"/>
          </a:p>
          <a:p>
            <a:endParaRPr lang="en-NZ" sz="2400" dirty="0" smtClean="0"/>
          </a:p>
          <a:p>
            <a:endParaRPr lang="en-NZ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15885"/>
            <a:ext cx="2111705" cy="7808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96" y="5670826"/>
            <a:ext cx="3725204" cy="882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96" y="1664336"/>
            <a:ext cx="8415009" cy="329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15468</TotalTime>
  <Words>2212</Words>
  <Application>Microsoft Office PowerPoint</Application>
  <PresentationFormat>On-screen Show (4:3)</PresentationFormat>
  <Paragraphs>492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      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Metrological Requirements</vt:lpstr>
      <vt:lpstr>Statistical and general principle of control for OIML R87</vt:lpstr>
      <vt:lpstr>Statistical and general principle of control</vt:lpstr>
      <vt:lpstr>Statistical and general principle of control</vt:lpstr>
      <vt:lpstr>Statistical and general principle of control</vt:lpstr>
      <vt:lpstr>Statistical and general principle of control</vt:lpstr>
      <vt:lpstr>Statistical and general principle of control</vt:lpstr>
      <vt:lpstr>Metrological Requirements</vt:lpstr>
      <vt:lpstr>Statistical and general principle of control</vt:lpstr>
      <vt:lpstr>Bag of 500g rice scenario </vt:lpstr>
      <vt:lpstr>Metrological Requirements</vt:lpstr>
      <vt:lpstr>Bag of 500g rice scenario </vt:lpstr>
      <vt:lpstr>Bag of 500g rice scenario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Protection Forum Product Recalls 21st May 2014 - Wellington</dc:title>
  <dc:creator>Martin Rushton</dc:creator>
  <cp:lastModifiedBy>Kevin Gudmundsson</cp:lastModifiedBy>
  <cp:revision>490</cp:revision>
  <cp:lastPrinted>2015-04-13T21:12:00Z</cp:lastPrinted>
  <dcterms:created xsi:type="dcterms:W3CDTF">2006-08-16T00:00:00Z</dcterms:created>
  <dcterms:modified xsi:type="dcterms:W3CDTF">2015-05-19T01:38:03Z</dcterms:modified>
</cp:coreProperties>
</file>