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75" r:id="rId7"/>
    <p:sldId id="261" r:id="rId8"/>
    <p:sldId id="262" r:id="rId9"/>
    <p:sldId id="263" r:id="rId10"/>
    <p:sldId id="277" r:id="rId11"/>
    <p:sldId id="268" r:id="rId12"/>
    <p:sldId id="278" r:id="rId13"/>
    <p:sldId id="264" r:id="rId14"/>
    <p:sldId id="281" r:id="rId15"/>
    <p:sldId id="279" r:id="rId16"/>
    <p:sldId id="280" r:id="rId17"/>
    <p:sldId id="269" r:id="rId18"/>
    <p:sldId id="282" r:id="rId19"/>
    <p:sldId id="265" r:id="rId20"/>
    <p:sldId id="266" r:id="rId21"/>
    <p:sldId id="267" r:id="rId22"/>
    <p:sldId id="270" r:id="rId23"/>
    <p:sldId id="271" r:id="rId24"/>
    <p:sldId id="272" r:id="rId25"/>
    <p:sldId id="273" r:id="rId26"/>
    <p:sldId id="283" r:id="rId2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345" autoAdjust="0"/>
  </p:normalViewPr>
  <p:slideViewPr>
    <p:cSldViewPr>
      <p:cViewPr varScale="1">
        <p:scale>
          <a:sx n="67" d="100"/>
          <a:sy n="67" d="100"/>
        </p:scale>
        <p:origin x="-102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D7025FB-E33D-4A51-8CA2-97BCA118AB83}" type="datetimeFigureOut">
              <a:rPr lang="en-NZ"/>
              <a:pPr>
                <a:defRPr/>
              </a:pPr>
              <a:t>13/05/2015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997DDD7-18C9-4E2D-9EC7-F336D9A0F79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10419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B3BD3AE-1733-47D7-B6E0-02344B58EE30}" type="datetimeFigureOut">
              <a:rPr lang="en-NZ"/>
              <a:pPr>
                <a:defRPr/>
              </a:pPr>
              <a:t>13/05/2015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NZ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1A2214-481D-4AD7-A588-3FD1DEFCB18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1168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77888" fontAlgn="base">
              <a:spcBef>
                <a:spcPct val="0"/>
              </a:spcBef>
              <a:spcAft>
                <a:spcPct val="0"/>
              </a:spcAft>
            </a:pPr>
            <a:fld id="{7757B718-8300-472F-AAC4-1F3FF20858F9}" type="slidenum">
              <a:rPr lang="en-NZ">
                <a:cs typeface="Arial" charset="0"/>
              </a:rPr>
              <a:pPr defTabSz="877888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F15388-0C3C-4ECB-8F35-E0A33261482C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NZ" dirty="0" smtClean="0"/>
              <a:t>Informal inspections are not usually instigated as a result of a consumer complaint and are simply used to give the LMO and their local</a:t>
            </a:r>
            <a:r>
              <a:rPr lang="en-NZ" baseline="0" dirty="0" smtClean="0"/>
              <a:t> authority confidence that </a:t>
            </a:r>
            <a:r>
              <a:rPr lang="en-NZ" baseline="0" dirty="0" err="1" smtClean="0"/>
              <a:t>complinace</a:t>
            </a:r>
            <a:r>
              <a:rPr lang="en-NZ" baseline="0" dirty="0" smtClean="0"/>
              <a:t> is being maintained by the trader </a:t>
            </a:r>
            <a:r>
              <a:rPr lang="en-NZ" dirty="0" smtClean="0"/>
              <a:t> </a:t>
            </a:r>
          </a:p>
          <a:p>
            <a:pPr>
              <a:spcBef>
                <a:spcPct val="0"/>
              </a:spcBef>
            </a:pPr>
            <a:endParaRPr lang="en-NZ" dirty="0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63AF79-2289-48F7-B99F-3EE350608737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NZ" smtClean="0"/>
              <a:t>Clarify – Formal and Informal</a:t>
            </a:r>
          </a:p>
          <a:p>
            <a:pPr>
              <a:spcBef>
                <a:spcPct val="0"/>
              </a:spcBef>
            </a:pPr>
            <a:endParaRPr lang="en-NZ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63AF79-2289-48F7-B99F-3EE350608737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361789-BAE1-4789-B9E6-A36DE7A3CF45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NZ" dirty="0" smtClean="0"/>
              <a:t>No</a:t>
            </a:r>
            <a:r>
              <a:rPr lang="en-NZ" baseline="0" dirty="0" smtClean="0"/>
              <a:t> need to use ATW</a:t>
            </a:r>
          </a:p>
          <a:p>
            <a:pPr>
              <a:spcBef>
                <a:spcPct val="0"/>
              </a:spcBef>
            </a:pPr>
            <a:r>
              <a:rPr lang="en-NZ" baseline="0" dirty="0" smtClean="0"/>
              <a:t>Ensure your tare value is complete and accurately represents the </a:t>
            </a:r>
            <a:r>
              <a:rPr lang="en-NZ" baseline="0" dirty="0" err="1" smtClean="0"/>
              <a:t>prepackages</a:t>
            </a:r>
            <a:r>
              <a:rPr lang="en-NZ" baseline="0" dirty="0" smtClean="0"/>
              <a:t> you are inspecting</a:t>
            </a:r>
            <a:endParaRPr lang="en-NZ" dirty="0" smtClean="0"/>
          </a:p>
          <a:p>
            <a:pPr>
              <a:spcBef>
                <a:spcPct val="0"/>
              </a:spcBef>
            </a:pPr>
            <a:endParaRPr lang="en-NZ" dirty="0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63AF79-2289-48F7-B99F-3EE350608737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NZ" dirty="0" smtClean="0"/>
              <a:t>Informal inspections are not usually instigated as a result of a consumer complaint and are simply used to give the LMO and their local</a:t>
            </a:r>
            <a:r>
              <a:rPr lang="en-NZ" baseline="0" dirty="0" smtClean="0"/>
              <a:t> authority confidence that </a:t>
            </a:r>
            <a:r>
              <a:rPr lang="en-NZ" baseline="0" dirty="0" err="1" smtClean="0"/>
              <a:t>complinace</a:t>
            </a:r>
            <a:r>
              <a:rPr lang="en-NZ" baseline="0" dirty="0" smtClean="0"/>
              <a:t> is being maintained by the trader </a:t>
            </a:r>
            <a:r>
              <a:rPr lang="en-NZ" dirty="0" smtClean="0"/>
              <a:t> </a:t>
            </a:r>
          </a:p>
          <a:p>
            <a:pPr>
              <a:spcBef>
                <a:spcPct val="0"/>
              </a:spcBef>
            </a:pPr>
            <a:endParaRPr lang="en-NZ" dirty="0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63AF79-2289-48F7-B99F-3EE350608737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NZ" dirty="0" smtClean="0"/>
              <a:t>Formal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63AF79-2289-48F7-B99F-3EE350608737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7AAC54-4302-43F8-A2A6-6C648E526C8D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NZ" dirty="0" smtClean="0"/>
              <a:t>No</a:t>
            </a:r>
            <a:r>
              <a:rPr lang="en-NZ" baseline="0" dirty="0" smtClean="0"/>
              <a:t> need to use ATW</a:t>
            </a:r>
          </a:p>
          <a:p>
            <a:pPr>
              <a:spcBef>
                <a:spcPct val="0"/>
              </a:spcBef>
            </a:pPr>
            <a:r>
              <a:rPr lang="en-NZ" baseline="0" dirty="0" smtClean="0"/>
              <a:t>Ensure your tare value is complete and accurately represents the </a:t>
            </a:r>
            <a:r>
              <a:rPr lang="en-NZ" baseline="0" dirty="0" err="1" smtClean="0"/>
              <a:t>prepackages</a:t>
            </a:r>
            <a:r>
              <a:rPr lang="en-NZ" baseline="0" dirty="0" smtClean="0"/>
              <a:t> you are inspecting</a:t>
            </a:r>
            <a:endParaRPr lang="en-NZ" dirty="0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63AF79-2289-48F7-B99F-3EE350608737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NZ" dirty="0" smtClean="0"/>
              <a:t>Clean unused tare preferable – Ask the retailer to make up a dummy package </a:t>
            </a: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5AF370-0E11-414B-81F1-C0EFB58D35B2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5CBDE4-D93E-433C-B55F-FDFD7630FC2B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13E4D4-9B0C-4CD0-85A0-0432F5A197A8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NZ" dirty="0" smtClean="0"/>
              <a:t>A negligible deficiency </a:t>
            </a: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5C9F45-4F11-4896-A031-0E3A786B4356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9049B9-3568-4A83-AF7B-554DB44BB2B0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NZ" dirty="0" smtClean="0"/>
              <a:t>Use verified test masses and apply NAWI test procedures</a:t>
            </a: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FCE466-B460-4912-83D9-E57F35CA08F9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NZ" dirty="0" smtClean="0"/>
              <a:t>Re-package –</a:t>
            </a:r>
            <a:r>
              <a:rPr lang="en-NZ" baseline="0" dirty="0" smtClean="0"/>
              <a:t> re-label all effected </a:t>
            </a:r>
            <a:r>
              <a:rPr lang="en-NZ" baseline="0" dirty="0" err="1" smtClean="0"/>
              <a:t>prepackages</a:t>
            </a:r>
            <a:endParaRPr lang="en-NZ" baseline="0" dirty="0" smtClean="0"/>
          </a:p>
          <a:p>
            <a:pPr>
              <a:spcBef>
                <a:spcPct val="0"/>
              </a:spcBef>
            </a:pPr>
            <a:r>
              <a:rPr lang="en-NZ" baseline="0" dirty="0" smtClean="0"/>
              <a:t>Interview the trader to determine their knowledge of the incident</a:t>
            </a:r>
            <a:endParaRPr lang="en-NZ" dirty="0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B93644-9FCA-42D3-A471-455AD753FEC1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NZ" dirty="0" smtClean="0"/>
              <a:t>Re-package –</a:t>
            </a:r>
            <a:r>
              <a:rPr lang="en-NZ" baseline="0" dirty="0" smtClean="0"/>
              <a:t> re-label all effected </a:t>
            </a:r>
            <a:r>
              <a:rPr lang="en-NZ" baseline="0" dirty="0" err="1" smtClean="0"/>
              <a:t>prepackages</a:t>
            </a:r>
            <a:endParaRPr lang="en-NZ" baseline="0" dirty="0" smtClean="0"/>
          </a:p>
          <a:p>
            <a:pPr>
              <a:spcBef>
                <a:spcPct val="0"/>
              </a:spcBef>
            </a:pPr>
            <a:r>
              <a:rPr lang="en-NZ" baseline="0" dirty="0" smtClean="0"/>
              <a:t>Interview the trader to determine their knowledge of the incident</a:t>
            </a:r>
          </a:p>
          <a:p>
            <a:pPr>
              <a:spcBef>
                <a:spcPct val="0"/>
              </a:spcBef>
            </a:pPr>
            <a:r>
              <a:rPr lang="en-NZ" baseline="0" dirty="0" smtClean="0"/>
              <a:t>Determine how widespread the </a:t>
            </a:r>
            <a:r>
              <a:rPr lang="en-NZ" baseline="0" dirty="0" err="1" smtClean="0"/>
              <a:t>prepackages</a:t>
            </a:r>
            <a:r>
              <a:rPr lang="en-NZ" baseline="0" dirty="0" smtClean="0"/>
              <a:t> are</a:t>
            </a:r>
            <a:endParaRPr lang="en-NZ" dirty="0" smtClean="0"/>
          </a:p>
          <a:p>
            <a:pPr>
              <a:spcBef>
                <a:spcPct val="0"/>
              </a:spcBef>
            </a:pPr>
            <a:endParaRPr lang="en-NZ" dirty="0" smtClean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9414FD-D37A-4B65-96F7-3C82C3FC1A46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9B01CD-F606-40DE-ABD7-84D6903F5611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F89E9B-7166-4FD7-9054-E94926F68BA8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281C9D-F227-4EA7-AAB4-E27FCE469052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3B90B4-53BE-4E30-A81E-12F8DBB9A762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N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'Association of Southeast Asian Nations - </a:t>
            </a:r>
            <a:r>
              <a:rPr lang="en-N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ASEAN</a:t>
            </a:r>
            <a:r>
              <a:rPr lang="en-N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 An organization of countries in southeast Asia set up to promote cultural, economic and political development in the region. </a:t>
            </a:r>
            <a:r>
              <a:rPr lang="en-N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ASEAN</a:t>
            </a:r>
            <a:r>
              <a:rPr lang="en-N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officially formed in 1967 with the signing of the Bangkok Declaration.</a:t>
            </a:r>
            <a:endParaRPr lang="en-NZ" dirty="0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D1DB6E-C20E-434F-AAC2-17EF5F84753A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NZ" dirty="0" smtClean="0"/>
              <a:t>Trends in error i.e. consistent negative error</a:t>
            </a:r>
          </a:p>
          <a:p>
            <a:pPr>
              <a:spcBef>
                <a:spcPct val="0"/>
              </a:spcBef>
            </a:pPr>
            <a:r>
              <a:rPr lang="en-NZ" baseline="0" dirty="0" smtClean="0"/>
              <a:t> </a:t>
            </a:r>
            <a:endParaRPr lang="en-NZ" dirty="0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6A6BCC-3FE2-4A1C-B66A-4B4E881A37C3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22B6DF-1C35-4663-9769-83F85974B272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NZ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F15388-0C3C-4ECB-8F35-E0A33261482C}" type="slidenum">
              <a:rPr lang="en-N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NZ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D2620-3E0C-43F7-88B2-4B387F1077DB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48F4C-B7A5-49AD-991E-24988BB7A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6CC3C-A5F2-495A-BDCA-685FB84EE117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416D2-4FD4-45D2-B660-35BF9A4DF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4948-514E-4D8A-891A-3BFDC88EAC53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E1103-2D3C-419B-BD98-42C0812AD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4642C-9642-4A0F-B0F9-B074430CA68A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2A83F-D92A-441C-85B6-45FCD5FA9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0C24B-5D67-4DB2-9D42-7607A9C9D193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8E6DB-BC24-424B-B575-AEBB08073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CE1AE-8993-4CF6-A873-335473A120AD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B7860-077B-486E-8161-27C837005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AF0CA-6C38-45F3-A013-15A048A527FB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7675E-6186-4C62-9CC3-CBE8450FD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4B66-4814-49D1-ACF6-A6FB3D8DED79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83637-FE0F-443B-BFC1-500459F831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88492-9BC6-4B7F-ACF3-BAB614624EBE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EAB4C-749D-4E95-ABC8-A8F36D814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CFC39-DAC7-4D0F-9104-0940CDF70BDC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C8FA3-D264-4A14-A511-4990ECF73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2A0C6-FBBE-4E84-963C-34D92E9CAB32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2DD6B-961A-4D18-B2B1-BA2A47F5C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607038-B899-4FA3-95C3-AB0B8D0E9A74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8B76B0-2C70-42D7-8AFE-241411039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" y="152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844550" y="2209800"/>
            <a:ext cx="7454900" cy="1295400"/>
          </a:xfrm>
        </p:spPr>
        <p:txBody>
          <a:bodyPr lIns="0" tIns="0" rIns="0" bIns="0" anchor="t"/>
          <a:lstStyle/>
          <a:p>
            <a:r>
              <a:rPr lang="en-NZ" dirty="0" smtClean="0"/>
              <a:t>Unequal </a:t>
            </a:r>
            <a:r>
              <a:rPr lang="en-NZ" dirty="0" err="1" smtClean="0"/>
              <a:t>Prepackages</a:t>
            </a:r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/>
            </a:r>
            <a:br>
              <a:rPr lang="en-NZ" dirty="0" smtClean="0"/>
            </a:br>
            <a:endParaRPr lang="en-NZ" b="1" dirty="0" smtClean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65800" y="533400"/>
            <a:ext cx="2311400" cy="85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Subtitle 2"/>
          <p:cNvSpPr txBox="1">
            <a:spLocks noGrp="1"/>
          </p:cNvSpPr>
          <p:nvPr>
            <p:ph type="subTitle" idx="1"/>
          </p:nvPr>
        </p:nvSpPr>
        <p:spPr>
          <a:xfrm>
            <a:off x="609600" y="3733800"/>
            <a:ext cx="2057400" cy="1066800"/>
          </a:xfrm>
        </p:spPr>
        <p:txBody>
          <a:bodyPr wrap="none" lIns="0" tIns="0" rIns="0" bIns="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879009" fontAlgn="auto">
              <a:spcAft>
                <a:spcPts val="0"/>
              </a:spcAft>
              <a:defRPr/>
            </a:pPr>
            <a:r>
              <a:rPr lang="en-NZ" sz="1500" b="1" dirty="0" smtClean="0"/>
              <a:t>Ben Aitken</a:t>
            </a:r>
          </a:p>
          <a:p>
            <a:pPr algn="l" defTabSz="879009" fontAlgn="auto">
              <a:spcAft>
                <a:spcPts val="0"/>
              </a:spcAft>
              <a:defRPr/>
            </a:pPr>
            <a:r>
              <a:rPr lang="en-NZ" sz="1500" b="1" dirty="0" smtClean="0"/>
              <a:t>Trading Standards Officer</a:t>
            </a:r>
          </a:p>
          <a:p>
            <a:pPr algn="l" defTabSz="879009" fontAlgn="auto">
              <a:spcAft>
                <a:spcPts val="0"/>
              </a:spcAft>
              <a:defRPr/>
            </a:pPr>
            <a:r>
              <a:rPr lang="en-NZ" sz="1500" b="1" dirty="0" smtClean="0"/>
              <a:t>Trading Standards</a:t>
            </a:r>
          </a:p>
          <a:p>
            <a:pPr algn="l" defTabSz="879009" fontAlgn="auto">
              <a:spcAft>
                <a:spcPts val="0"/>
              </a:spcAft>
              <a:defRPr/>
            </a:pPr>
            <a:r>
              <a:rPr lang="en-NZ" sz="1500" b="1" dirty="0" smtClean="0"/>
              <a:t> MBIE</a:t>
            </a:r>
          </a:p>
          <a:p>
            <a:pPr algn="l" defTabSz="879009" fontAlgn="auto">
              <a:spcAft>
                <a:spcPts val="0"/>
              </a:spcAft>
              <a:defRPr/>
            </a:pPr>
            <a:r>
              <a:rPr lang="en-NZ" sz="1500" b="1" dirty="0" smtClean="0"/>
              <a:t>New Zealand</a:t>
            </a:r>
            <a:endParaRPr lang="en-NZ" sz="15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600325" y="3733800"/>
            <a:ext cx="1981200" cy="1295400"/>
          </a:xfrm>
          <a:prstGeom prst="rect">
            <a:avLst/>
          </a:prstGeom>
        </p:spPr>
        <p:txBody>
          <a:bodyPr wrap="none" lIns="0" tIns="0" rIns="0" bIns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879009" fontAlgn="auto">
              <a:spcAft>
                <a:spcPts val="0"/>
              </a:spcAft>
              <a:defRPr/>
            </a:pPr>
            <a:r>
              <a:rPr lang="en-NZ" sz="1500" b="1" smtClean="0"/>
              <a:t>Kevin Gudmundsson </a:t>
            </a:r>
          </a:p>
          <a:p>
            <a:pPr algn="l" defTabSz="879009" fontAlgn="auto">
              <a:spcAft>
                <a:spcPts val="0"/>
              </a:spcAft>
              <a:defRPr/>
            </a:pPr>
            <a:r>
              <a:rPr lang="en-NZ" sz="1500" b="1" smtClean="0"/>
              <a:t>Legal Metrology Advisor</a:t>
            </a:r>
          </a:p>
          <a:p>
            <a:pPr algn="l" defTabSz="879009" fontAlgn="auto">
              <a:spcAft>
                <a:spcPts val="0"/>
              </a:spcAft>
              <a:defRPr/>
            </a:pPr>
            <a:r>
              <a:rPr lang="en-NZ" sz="1500" b="1" smtClean="0"/>
              <a:t>Trading Standards</a:t>
            </a:r>
          </a:p>
          <a:p>
            <a:pPr algn="l" defTabSz="879009" fontAlgn="auto">
              <a:spcAft>
                <a:spcPts val="0"/>
              </a:spcAft>
              <a:defRPr/>
            </a:pPr>
            <a:r>
              <a:rPr lang="en-NZ" sz="1500" b="1" smtClean="0"/>
              <a:t> MBIE</a:t>
            </a:r>
          </a:p>
          <a:p>
            <a:pPr algn="l" defTabSz="879009" fontAlgn="auto">
              <a:spcAft>
                <a:spcPts val="0"/>
              </a:spcAft>
              <a:defRPr/>
            </a:pPr>
            <a:r>
              <a:rPr lang="en-NZ" sz="1500" b="1" smtClean="0"/>
              <a:t>New Zealand</a:t>
            </a:r>
            <a:endParaRPr lang="en-NZ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dirty="0" smtClean="0">
                <a:solidFill>
                  <a:schemeClr val="accent1"/>
                </a:solidFill>
              </a:rPr>
              <a:t>Unequal </a:t>
            </a:r>
            <a:r>
              <a:rPr lang="en-NZ" sz="3600" b="1" dirty="0" err="1" smtClean="0">
                <a:solidFill>
                  <a:schemeClr val="accent1"/>
                </a:solidFill>
              </a:rPr>
              <a:t>Prepackages</a:t>
            </a:r>
            <a:endParaRPr lang="en-NZ" sz="3600" b="1" dirty="0" smtClean="0">
              <a:solidFill>
                <a:schemeClr val="accent1"/>
              </a:solidFill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1749" name="Content Placeholder 2"/>
          <p:cNvSpPr txBox="1">
            <a:spLocks/>
          </p:cNvSpPr>
          <p:nvPr/>
        </p:nvSpPr>
        <p:spPr bwMode="auto">
          <a:xfrm>
            <a:off x="254000" y="11430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NZ" sz="28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NZ" sz="2800" dirty="0" smtClean="0">
                <a:latin typeface="Calibri" pitchFamily="34" charset="0"/>
              </a:rPr>
              <a:t>When a number of unequal packages are inspected at the same time and place it is appropriate to look at the trend over all the unequal packages of a particular category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NZ" sz="28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NZ" sz="2800" dirty="0">
                <a:latin typeface="Calibri" pitchFamily="34" charset="0"/>
              </a:rPr>
              <a:t>Inspections may be </a:t>
            </a:r>
          </a:p>
          <a:p>
            <a:pPr marL="914400" lvl="1" indent="-457200">
              <a:spcBef>
                <a:spcPct val="20000"/>
              </a:spcBef>
              <a:buFont typeface="Courier New" pitchFamily="49" charset="0"/>
              <a:buChar char="o"/>
            </a:pPr>
            <a:r>
              <a:rPr lang="en-NZ" sz="2800" dirty="0">
                <a:latin typeface="Calibri" pitchFamily="34" charset="0"/>
              </a:rPr>
              <a:t>Informal in nature, or </a:t>
            </a:r>
          </a:p>
          <a:p>
            <a:pPr marL="914400" lvl="1" indent="-457200">
              <a:spcBef>
                <a:spcPct val="20000"/>
              </a:spcBef>
              <a:buFont typeface="Courier New" pitchFamily="49" charset="0"/>
              <a:buChar char="o"/>
            </a:pPr>
            <a:r>
              <a:rPr lang="en-NZ" sz="2800" dirty="0">
                <a:latin typeface="Calibri" pitchFamily="34" charset="0"/>
              </a:rPr>
              <a:t>Formal in nature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NZ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6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dirty="0" smtClean="0">
                <a:solidFill>
                  <a:schemeClr val="accent1"/>
                </a:solidFill>
              </a:rPr>
              <a:t>Unequal </a:t>
            </a:r>
            <a:r>
              <a:rPr lang="en-NZ" sz="3600" b="1" dirty="0" err="1" smtClean="0">
                <a:solidFill>
                  <a:schemeClr val="accent1"/>
                </a:solidFill>
              </a:rPr>
              <a:t>Prepackages</a:t>
            </a:r>
            <a:endParaRPr lang="en-NZ" sz="3600" b="1" dirty="0" smtClean="0">
              <a:solidFill>
                <a:schemeClr val="accent1"/>
              </a:solidFill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-228600" y="1143000"/>
            <a:ext cx="8610600" cy="4953000"/>
          </a:xfrm>
          <a:prstGeom prst="rect">
            <a:avLst/>
          </a:prstGeom>
          <a:noFill/>
          <a:extLst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sz="2800" b="1" dirty="0" smtClean="0"/>
              <a:t>Informal Inspection</a:t>
            </a:r>
            <a:endParaRPr lang="en-NZ" sz="2800" dirty="0" smtClean="0"/>
          </a:p>
          <a:p>
            <a:pPr marL="91440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NZ" sz="2800" dirty="0" smtClean="0"/>
          </a:p>
          <a:p>
            <a:pPr lvl="2" fontAlgn="auto">
              <a:spcAft>
                <a:spcPts val="0"/>
              </a:spcAft>
              <a:defRPr/>
            </a:pPr>
            <a:r>
              <a:rPr lang="en-NZ" sz="2800" dirty="0" smtClean="0"/>
              <a:t>An</a:t>
            </a:r>
            <a:r>
              <a:rPr lang="en-NZ" sz="2800" b="1" dirty="0" smtClean="0"/>
              <a:t> </a:t>
            </a:r>
            <a:r>
              <a:rPr lang="en-NZ" sz="2800" dirty="0" smtClean="0"/>
              <a:t>informal inspection may be carried out during routine marketplace surveillance</a:t>
            </a:r>
          </a:p>
          <a:p>
            <a:pPr lvl="2" fontAlgn="auto">
              <a:spcAft>
                <a:spcPts val="0"/>
              </a:spcAft>
              <a:defRPr/>
            </a:pPr>
            <a:endParaRPr lang="en-NZ" sz="2800" dirty="0" smtClean="0"/>
          </a:p>
          <a:p>
            <a:pPr lvl="2" fontAlgn="auto">
              <a:spcAft>
                <a:spcPts val="0"/>
              </a:spcAft>
              <a:defRPr/>
            </a:pPr>
            <a:r>
              <a:rPr lang="en-NZ" sz="2800" dirty="0" smtClean="0"/>
              <a:t>Carried out on a broad category of unequal </a:t>
            </a:r>
            <a:r>
              <a:rPr lang="en-NZ" sz="2800" dirty="0" err="1" smtClean="0"/>
              <a:t>prepackages</a:t>
            </a:r>
            <a:r>
              <a:rPr lang="en-NZ" sz="2800" dirty="0" smtClean="0"/>
              <a:t> i.e. meat </a:t>
            </a:r>
            <a:endParaRPr lang="en-N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dirty="0" smtClean="0">
                <a:solidFill>
                  <a:schemeClr val="accent1"/>
                </a:solidFill>
              </a:rPr>
              <a:t>Unequal </a:t>
            </a:r>
            <a:r>
              <a:rPr lang="en-NZ" sz="3600" b="1" dirty="0" err="1" smtClean="0">
                <a:solidFill>
                  <a:schemeClr val="accent1"/>
                </a:solidFill>
              </a:rPr>
              <a:t>Prepackages</a:t>
            </a:r>
            <a:endParaRPr lang="en-NZ" sz="3600" b="1" dirty="0" smtClean="0">
              <a:solidFill>
                <a:schemeClr val="accent1"/>
              </a:solidFill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-228600" y="1143000"/>
            <a:ext cx="8610600" cy="4953000"/>
          </a:xfrm>
          <a:prstGeom prst="rect">
            <a:avLst/>
          </a:prstGeom>
          <a:noFill/>
          <a:extLst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sz="2800" b="1" dirty="0" smtClean="0"/>
              <a:t>Informal Inspection</a:t>
            </a:r>
            <a:endParaRPr lang="en-NZ" sz="2800" dirty="0" smtClean="0"/>
          </a:p>
          <a:p>
            <a:pPr marL="91440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NZ" sz="2800" b="1" dirty="0"/>
          </a:p>
          <a:p>
            <a:pPr lvl="2" fontAlgn="auto">
              <a:spcAft>
                <a:spcPts val="0"/>
              </a:spcAft>
              <a:defRPr/>
            </a:pPr>
            <a:r>
              <a:rPr lang="en-NZ" sz="2800" dirty="0" smtClean="0"/>
              <a:t>Randomly select a number of </a:t>
            </a:r>
            <a:r>
              <a:rPr lang="en-NZ" sz="2800" dirty="0" err="1" smtClean="0"/>
              <a:t>prepackages</a:t>
            </a:r>
            <a:r>
              <a:rPr lang="en-NZ" sz="2800" dirty="0" smtClean="0"/>
              <a:t> of a broad category such as meat packs, vegetable packs or fruit packs</a:t>
            </a:r>
          </a:p>
          <a:p>
            <a:pPr lvl="2" fontAlgn="auto">
              <a:spcAft>
                <a:spcPts val="0"/>
              </a:spcAft>
              <a:defRPr/>
            </a:pPr>
            <a:endParaRPr lang="en-NZ" sz="2800" dirty="0" smtClean="0"/>
          </a:p>
          <a:p>
            <a:pPr lvl="2" fontAlgn="auto">
              <a:spcAft>
                <a:spcPts val="0"/>
              </a:spcAft>
              <a:defRPr/>
            </a:pPr>
            <a:r>
              <a:rPr lang="en-NZ" sz="2800" dirty="0" smtClean="0"/>
              <a:t>Select goods packed in the same style and size</a:t>
            </a:r>
          </a:p>
        </p:txBody>
      </p:sp>
    </p:spTree>
    <p:extLst>
      <p:ext uri="{BB962C8B-B14F-4D97-AF65-F5344CB8AC3E}">
        <p14:creationId xmlns:p14="http://schemas.microsoft.com/office/powerpoint/2010/main" val="165884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dirty="0" smtClean="0">
                <a:solidFill>
                  <a:schemeClr val="accent1"/>
                </a:solidFill>
              </a:rPr>
              <a:t>Unequal </a:t>
            </a:r>
            <a:r>
              <a:rPr lang="en-NZ" sz="3600" b="1" dirty="0" err="1" smtClean="0">
                <a:solidFill>
                  <a:schemeClr val="accent1"/>
                </a:solidFill>
              </a:rPr>
              <a:t>Prepackages</a:t>
            </a:r>
            <a:endParaRPr lang="en-NZ" sz="3600" b="1" dirty="0" smtClean="0">
              <a:solidFill>
                <a:schemeClr val="accent1"/>
              </a:solidFill>
            </a:endParaRP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5845" name="Content Placeholder 2"/>
          <p:cNvSpPr txBox="1">
            <a:spLocks/>
          </p:cNvSpPr>
          <p:nvPr/>
        </p:nvSpPr>
        <p:spPr bwMode="auto">
          <a:xfrm>
            <a:off x="254000" y="11430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0" lvl="2" indent="-228600">
              <a:spcBef>
                <a:spcPct val="20000"/>
              </a:spcBef>
              <a:buFont typeface="Arial" charset="0"/>
              <a:buChar char="•"/>
            </a:pPr>
            <a:endParaRPr lang="en-NZ" sz="1200"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NZ" sz="2800" u="sng">
                <a:latin typeface="Calibri" pitchFamily="34" charset="0"/>
              </a:rPr>
              <a:t>Informal inspection</a:t>
            </a:r>
            <a:r>
              <a:rPr lang="en-NZ" sz="2800">
                <a:latin typeface="Calibri" pitchFamily="34" charset="0"/>
              </a:rPr>
              <a:t> - Guidelines for sample size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71600" y="2514600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No. of Pre-packages Available for Inspection (same kind) 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No. of Pre-packages to be selected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12 or less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4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13 to 99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6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100 to 500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12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500 to 3200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24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&gt; 3200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36</a:t>
                      </a:r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dirty="0" smtClean="0">
                <a:solidFill>
                  <a:schemeClr val="accent1"/>
                </a:solidFill>
              </a:rPr>
              <a:t>Unequal </a:t>
            </a:r>
            <a:r>
              <a:rPr lang="en-NZ" sz="3600" b="1" dirty="0" err="1" smtClean="0">
                <a:solidFill>
                  <a:schemeClr val="accent1"/>
                </a:solidFill>
              </a:rPr>
              <a:t>Prepackages</a:t>
            </a:r>
            <a:endParaRPr lang="en-NZ" sz="3600" b="1" dirty="0" smtClean="0">
              <a:solidFill>
                <a:schemeClr val="accent1"/>
              </a:solidFill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-228600" y="1143000"/>
            <a:ext cx="8610600" cy="4953000"/>
          </a:xfrm>
          <a:prstGeom prst="rect">
            <a:avLst/>
          </a:prstGeom>
          <a:noFill/>
          <a:extLst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sz="2800" b="1" dirty="0" smtClean="0"/>
              <a:t>Informal Inspection</a:t>
            </a:r>
            <a:endParaRPr lang="en-NZ" sz="2800" dirty="0" smtClean="0"/>
          </a:p>
          <a:p>
            <a:pPr marL="91440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NZ" sz="2800" b="1" dirty="0" smtClean="0"/>
          </a:p>
          <a:p>
            <a:pPr lvl="2" fontAlgn="auto">
              <a:spcAft>
                <a:spcPts val="0"/>
              </a:spcAft>
              <a:defRPr/>
            </a:pPr>
            <a:r>
              <a:rPr lang="en-NZ" sz="2800" dirty="0" smtClean="0"/>
              <a:t>Weigh or measure the </a:t>
            </a:r>
            <a:r>
              <a:rPr lang="en-NZ" sz="2800" dirty="0" err="1" smtClean="0"/>
              <a:t>prepackages</a:t>
            </a:r>
            <a:r>
              <a:rPr lang="en-NZ" sz="2800" dirty="0" smtClean="0"/>
              <a:t> selected, deducting the tare weight where goods are marked with a net weight 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230011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dirty="0" smtClean="0">
                <a:solidFill>
                  <a:schemeClr val="accent1"/>
                </a:solidFill>
              </a:rPr>
              <a:t>Unequal </a:t>
            </a:r>
            <a:r>
              <a:rPr lang="en-NZ" sz="3600" b="1" dirty="0" err="1" smtClean="0">
                <a:solidFill>
                  <a:schemeClr val="accent1"/>
                </a:solidFill>
              </a:rPr>
              <a:t>Prepackages</a:t>
            </a:r>
            <a:endParaRPr lang="en-NZ" sz="3600" b="1" dirty="0" smtClean="0">
              <a:solidFill>
                <a:schemeClr val="accent1"/>
              </a:solidFill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-228600" y="1143000"/>
            <a:ext cx="8610600" cy="4953000"/>
          </a:xfrm>
          <a:prstGeom prst="rect">
            <a:avLst/>
          </a:prstGeom>
          <a:noFill/>
          <a:extLst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sz="2800" b="1" dirty="0" smtClean="0"/>
              <a:t>Formal Inspection</a:t>
            </a:r>
            <a:endParaRPr lang="en-NZ" sz="2800" dirty="0" smtClean="0"/>
          </a:p>
          <a:p>
            <a:pPr marL="91440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NZ" sz="2800" dirty="0" smtClean="0"/>
          </a:p>
          <a:p>
            <a:pPr lvl="2" fontAlgn="auto">
              <a:spcAft>
                <a:spcPts val="0"/>
              </a:spcAft>
              <a:defRPr/>
            </a:pPr>
            <a:r>
              <a:rPr lang="en-NZ" sz="2800" dirty="0" smtClean="0"/>
              <a:t>An</a:t>
            </a:r>
            <a:r>
              <a:rPr lang="en-NZ" sz="2800" b="1" dirty="0" smtClean="0"/>
              <a:t> </a:t>
            </a:r>
            <a:r>
              <a:rPr lang="en-NZ" sz="2800" dirty="0" smtClean="0"/>
              <a:t>Formal inspection should be carried out as a result of finding non-compliance during an informal inspection</a:t>
            </a:r>
          </a:p>
          <a:p>
            <a:pPr lvl="2" fontAlgn="auto">
              <a:spcAft>
                <a:spcPts val="0"/>
              </a:spcAft>
              <a:defRPr/>
            </a:pPr>
            <a:endParaRPr lang="en-NZ" sz="2800" dirty="0" smtClean="0"/>
          </a:p>
          <a:p>
            <a:pPr lvl="2" fontAlgn="auto">
              <a:spcAft>
                <a:spcPts val="0"/>
              </a:spcAft>
              <a:defRPr/>
            </a:pPr>
            <a:r>
              <a:rPr lang="en-NZ" sz="2800" dirty="0" smtClean="0"/>
              <a:t>Formal inspections of unequal </a:t>
            </a:r>
            <a:r>
              <a:rPr lang="en-NZ" sz="2800" dirty="0" err="1" smtClean="0"/>
              <a:t>prepackages</a:t>
            </a:r>
            <a:r>
              <a:rPr lang="en-NZ" sz="2800" dirty="0" smtClean="0"/>
              <a:t> are carried out on a specific category of unequal </a:t>
            </a:r>
            <a:r>
              <a:rPr lang="en-NZ" sz="2800" dirty="0" err="1" smtClean="0"/>
              <a:t>prepackages</a:t>
            </a:r>
            <a:r>
              <a:rPr lang="en-NZ" sz="2800" dirty="0" smtClean="0"/>
              <a:t> i.e. prawns 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265037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dirty="0" smtClean="0">
                <a:solidFill>
                  <a:schemeClr val="accent1"/>
                </a:solidFill>
              </a:rPr>
              <a:t>Unequal </a:t>
            </a:r>
            <a:r>
              <a:rPr lang="en-NZ" sz="3600" b="1" dirty="0" err="1" smtClean="0">
                <a:solidFill>
                  <a:schemeClr val="accent1"/>
                </a:solidFill>
              </a:rPr>
              <a:t>Prepackages</a:t>
            </a:r>
            <a:endParaRPr lang="en-NZ" sz="3600" b="1" dirty="0" smtClean="0">
              <a:solidFill>
                <a:schemeClr val="accent1"/>
              </a:solidFill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-228600" y="1143000"/>
            <a:ext cx="8610600" cy="4953000"/>
          </a:xfrm>
          <a:prstGeom prst="rect">
            <a:avLst/>
          </a:prstGeom>
          <a:noFill/>
          <a:extLst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sz="2800" b="1" dirty="0" smtClean="0"/>
              <a:t>Formal Inspection</a:t>
            </a:r>
            <a:endParaRPr lang="en-NZ" sz="2800" dirty="0" smtClean="0"/>
          </a:p>
          <a:p>
            <a:pPr marL="91440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NZ" sz="2800" b="1" dirty="0"/>
          </a:p>
          <a:p>
            <a:pPr lvl="2" fontAlgn="auto">
              <a:spcAft>
                <a:spcPts val="0"/>
              </a:spcAft>
              <a:defRPr/>
            </a:pPr>
            <a:r>
              <a:rPr lang="en-NZ" sz="2800" dirty="0" smtClean="0"/>
              <a:t>Randomly select a number of </a:t>
            </a:r>
            <a:r>
              <a:rPr lang="en-NZ" sz="2800" dirty="0" err="1" smtClean="0"/>
              <a:t>prepackages</a:t>
            </a:r>
            <a:r>
              <a:rPr lang="en-NZ" sz="2800" dirty="0" smtClean="0"/>
              <a:t> of a broad or more specific category of </a:t>
            </a:r>
            <a:r>
              <a:rPr lang="en-NZ" sz="2800" dirty="0" err="1" smtClean="0"/>
              <a:t>prepackages</a:t>
            </a:r>
            <a:r>
              <a:rPr lang="en-NZ" sz="2800" dirty="0" smtClean="0"/>
              <a:t> i.e. prawns, steak or lamb</a:t>
            </a:r>
          </a:p>
          <a:p>
            <a:pPr lvl="2" fontAlgn="auto">
              <a:spcAft>
                <a:spcPts val="0"/>
              </a:spcAft>
              <a:defRPr/>
            </a:pPr>
            <a:endParaRPr lang="en-NZ" sz="2800" dirty="0" smtClean="0"/>
          </a:p>
          <a:p>
            <a:pPr marL="914400" lvl="2" indent="0" fontAlgn="auto">
              <a:spcAft>
                <a:spcPts val="0"/>
              </a:spcAft>
              <a:buNone/>
              <a:defRPr/>
            </a:pPr>
            <a:r>
              <a:rPr lang="en-NZ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011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dirty="0" smtClean="0">
                <a:solidFill>
                  <a:schemeClr val="accent1"/>
                </a:solidFill>
              </a:rPr>
              <a:t>Unequal </a:t>
            </a:r>
            <a:r>
              <a:rPr lang="en-NZ" sz="3600" b="1" dirty="0" err="1" smtClean="0">
                <a:solidFill>
                  <a:schemeClr val="accent1"/>
                </a:solidFill>
              </a:rPr>
              <a:t>Prepackages</a:t>
            </a:r>
            <a:endParaRPr lang="en-NZ" sz="3600" b="1" dirty="0" smtClean="0">
              <a:solidFill>
                <a:schemeClr val="accent1"/>
              </a:solidFill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7893" name="Content Placeholder 2"/>
          <p:cNvSpPr txBox="1">
            <a:spLocks/>
          </p:cNvSpPr>
          <p:nvPr/>
        </p:nvSpPr>
        <p:spPr bwMode="auto">
          <a:xfrm>
            <a:off x="254000" y="11430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0" lvl="2" indent="-228600">
              <a:spcBef>
                <a:spcPct val="20000"/>
              </a:spcBef>
              <a:buFont typeface="Arial" charset="0"/>
              <a:buChar char="•"/>
            </a:pPr>
            <a:endParaRPr lang="en-NZ" sz="1200"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NZ" sz="2800" u="sng">
                <a:latin typeface="Calibri" pitchFamily="34" charset="0"/>
              </a:rPr>
              <a:t>Formal inspection</a:t>
            </a:r>
            <a:r>
              <a:rPr lang="en-NZ" sz="2800">
                <a:latin typeface="Calibri" pitchFamily="34" charset="0"/>
              </a:rPr>
              <a:t> - Guidelines for sample size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71600" y="2514600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No. of Pre-packages Available for Inspection (same kind) 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No. of Pre-packages to be selected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2 to 12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All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13 to 99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12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100 to 500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50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500 to 3200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80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&gt; 3200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125</a:t>
                      </a:r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dirty="0" smtClean="0">
                <a:solidFill>
                  <a:schemeClr val="accent1"/>
                </a:solidFill>
              </a:rPr>
              <a:t>Unequal </a:t>
            </a:r>
            <a:r>
              <a:rPr lang="en-NZ" sz="3600" b="1" dirty="0" err="1" smtClean="0">
                <a:solidFill>
                  <a:schemeClr val="accent1"/>
                </a:solidFill>
              </a:rPr>
              <a:t>Prepackages</a:t>
            </a:r>
            <a:endParaRPr lang="en-NZ" sz="3600" b="1" dirty="0" smtClean="0">
              <a:solidFill>
                <a:schemeClr val="accent1"/>
              </a:solidFill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-228600" y="1143000"/>
            <a:ext cx="8610600" cy="4953000"/>
          </a:xfrm>
          <a:prstGeom prst="rect">
            <a:avLst/>
          </a:prstGeom>
          <a:noFill/>
          <a:extLst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sz="2800" b="1" dirty="0" smtClean="0"/>
              <a:t>Formal Inspection</a:t>
            </a:r>
            <a:endParaRPr lang="en-NZ" sz="2800" dirty="0" smtClean="0"/>
          </a:p>
          <a:p>
            <a:pPr marL="91440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NZ" sz="2800" b="1" dirty="0" smtClean="0"/>
          </a:p>
          <a:p>
            <a:pPr lvl="2" fontAlgn="auto">
              <a:spcAft>
                <a:spcPts val="0"/>
              </a:spcAft>
              <a:defRPr/>
            </a:pPr>
            <a:r>
              <a:rPr lang="en-NZ" sz="2800" dirty="0" smtClean="0"/>
              <a:t>Weigh or measure the </a:t>
            </a:r>
            <a:r>
              <a:rPr lang="en-NZ" sz="2800" dirty="0" err="1" smtClean="0"/>
              <a:t>prepackages</a:t>
            </a:r>
            <a:r>
              <a:rPr lang="en-NZ" sz="2800" dirty="0" smtClean="0"/>
              <a:t> selected, deducting the tare weight where goods are marked with a net weight 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412581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dirty="0" smtClean="0">
                <a:solidFill>
                  <a:schemeClr val="accent1"/>
                </a:solidFill>
              </a:rPr>
              <a:t>Unequal </a:t>
            </a:r>
            <a:r>
              <a:rPr lang="en-NZ" sz="3600" b="1" dirty="0" err="1" smtClean="0">
                <a:solidFill>
                  <a:schemeClr val="accent1"/>
                </a:solidFill>
              </a:rPr>
              <a:t>Prepackages</a:t>
            </a:r>
            <a:endParaRPr lang="en-NZ" sz="3600" b="1" dirty="0" smtClean="0">
              <a:solidFill>
                <a:schemeClr val="accent1"/>
              </a:solidFill>
            </a:endParaRP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sp>
        <p:nvSpPr>
          <p:cNvPr id="39941" name="Content Placeholder 2"/>
          <p:cNvSpPr txBox="1">
            <a:spLocks/>
          </p:cNvSpPr>
          <p:nvPr/>
        </p:nvSpPr>
        <p:spPr bwMode="auto">
          <a:xfrm>
            <a:off x="228600" y="11430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0" lvl="2" indent="-228600">
              <a:spcBef>
                <a:spcPct val="20000"/>
              </a:spcBef>
              <a:buFont typeface="Arial" charset="0"/>
              <a:buChar char="•"/>
            </a:pPr>
            <a:endParaRPr lang="en-NZ" sz="12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NZ" sz="2800" dirty="0">
                <a:latin typeface="Calibri" pitchFamily="34" charset="0"/>
              </a:rPr>
              <a:t>Determine the tare weight of the </a:t>
            </a:r>
            <a:r>
              <a:rPr lang="en-NZ" sz="2800" dirty="0" err="1" smtClean="0">
                <a:latin typeface="Calibri" pitchFamily="34" charset="0"/>
              </a:rPr>
              <a:t>prepackage</a:t>
            </a:r>
            <a:endParaRPr lang="en-NZ" sz="28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NZ" sz="2800" dirty="0">
                <a:latin typeface="Calibri" pitchFamily="34" charset="0"/>
              </a:rPr>
              <a:t>Take care to ensure an accurate and representative tare weight is obtained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NZ" sz="28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NZ" sz="3200" dirty="0">
              <a:latin typeface="Calibri" pitchFamily="34" charset="0"/>
            </a:endParaRPr>
          </a:p>
        </p:txBody>
      </p:sp>
      <p:pic>
        <p:nvPicPr>
          <p:cNvPr id="39942" name="Picture 2" descr="H:\My Documents\Enforcement\Verkerks\PICT18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073400"/>
            <a:ext cx="4800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dirty="0" smtClean="0">
                <a:solidFill>
                  <a:schemeClr val="accent1"/>
                </a:solidFill>
              </a:rPr>
              <a:t>Unequal </a:t>
            </a:r>
            <a:r>
              <a:rPr lang="en-NZ" sz="3600" b="1" dirty="0" err="1" smtClean="0">
                <a:solidFill>
                  <a:schemeClr val="accent1"/>
                </a:solidFill>
              </a:rPr>
              <a:t>Prepackages</a:t>
            </a:r>
            <a:endParaRPr lang="en-NZ" sz="3600" b="1" dirty="0" smtClean="0">
              <a:solidFill>
                <a:schemeClr val="accent1"/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8600" y="1143000"/>
            <a:ext cx="8610600" cy="4953000"/>
          </a:xfrm>
          <a:prstGeom prst="rect">
            <a:avLst/>
          </a:prstGeom>
          <a:noFill/>
          <a:extLst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NZ" sz="28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sz="2800" dirty="0" smtClean="0"/>
              <a:t>Unequal packages also known as</a:t>
            </a:r>
          </a:p>
          <a:p>
            <a:pPr fontAlgn="auto">
              <a:spcAft>
                <a:spcPts val="0"/>
              </a:spcAft>
              <a:defRPr/>
            </a:pPr>
            <a:endParaRPr lang="en-NZ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NZ" sz="2800" dirty="0" err="1" smtClean="0"/>
              <a:t>Catchweight</a:t>
            </a:r>
            <a:r>
              <a:rPr lang="en-NZ" sz="2800" dirty="0" smtClean="0"/>
              <a:t> </a:t>
            </a:r>
          </a:p>
          <a:p>
            <a:pPr fontAlgn="auto">
              <a:spcAft>
                <a:spcPts val="0"/>
              </a:spcAft>
              <a:defRPr/>
            </a:pPr>
            <a:endParaRPr lang="en-NZ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NZ" sz="2800" dirty="0" smtClean="0"/>
              <a:t>Random Nominal Quantities (RNQ)</a:t>
            </a:r>
          </a:p>
          <a:p>
            <a:pPr fontAlgn="auto">
              <a:spcAft>
                <a:spcPts val="0"/>
              </a:spcAft>
              <a:defRPr/>
            </a:pPr>
            <a:endParaRPr lang="en-NZ" dirty="0" smtClean="0"/>
          </a:p>
          <a:p>
            <a:pPr lvl="2" fontAlgn="auto">
              <a:spcAft>
                <a:spcPts val="0"/>
              </a:spcAft>
              <a:defRPr/>
            </a:pPr>
            <a:endParaRPr lang="en-NZ" sz="1200" dirty="0" smtClean="0"/>
          </a:p>
          <a:p>
            <a:pPr lvl="2" fontAlgn="auto">
              <a:spcAft>
                <a:spcPts val="0"/>
              </a:spcAft>
              <a:defRPr/>
            </a:pPr>
            <a:endParaRPr lang="en-NZ" sz="1600" dirty="0" smtClean="0"/>
          </a:p>
          <a:p>
            <a:pPr fontAlgn="auto">
              <a:spcAft>
                <a:spcPts val="0"/>
              </a:spcAft>
              <a:defRPr/>
            </a:pPr>
            <a:endParaRPr lang="en-NZ" sz="2400" dirty="0" smtClean="0"/>
          </a:p>
          <a:p>
            <a:pPr fontAlgn="auto">
              <a:spcAft>
                <a:spcPts val="0"/>
              </a:spcAft>
              <a:defRPr/>
            </a:pPr>
            <a:endParaRPr lang="en-N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dirty="0" smtClean="0">
                <a:solidFill>
                  <a:schemeClr val="accent1"/>
                </a:solidFill>
              </a:rPr>
              <a:t>Unequal </a:t>
            </a:r>
            <a:r>
              <a:rPr lang="en-NZ" sz="3600" b="1" dirty="0" err="1" smtClean="0">
                <a:solidFill>
                  <a:schemeClr val="accent1"/>
                </a:solidFill>
              </a:rPr>
              <a:t>Prepackages</a:t>
            </a:r>
            <a:endParaRPr lang="en-NZ" sz="3600" b="1" dirty="0" smtClean="0">
              <a:solidFill>
                <a:schemeClr val="accent1"/>
              </a:solidFill>
            </a:endParaRP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4198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54000" y="1143000"/>
            <a:ext cx="8610600" cy="4953000"/>
          </a:xfrm>
          <a:prstGeom prst="rect">
            <a:avLst/>
          </a:prstGeom>
          <a:noFill/>
          <a:extLst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fontAlgn="auto">
              <a:spcAft>
                <a:spcPts val="0"/>
              </a:spcAft>
              <a:defRPr/>
            </a:pPr>
            <a:endParaRPr lang="en-NZ" sz="12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NZ" sz="2800" dirty="0" smtClean="0"/>
              <a:t>Weigh or measure the </a:t>
            </a:r>
            <a:r>
              <a:rPr lang="en-NZ" sz="2800" dirty="0" err="1" smtClean="0"/>
              <a:t>prepackages</a:t>
            </a:r>
            <a:r>
              <a:rPr lang="en-NZ" sz="2800" dirty="0" smtClean="0"/>
              <a:t> and deduct the tare weight</a:t>
            </a:r>
          </a:p>
          <a:p>
            <a:pPr fontAlgn="auto">
              <a:spcAft>
                <a:spcPts val="0"/>
              </a:spcAft>
              <a:defRPr/>
            </a:pPr>
            <a:r>
              <a:rPr lang="en-NZ" sz="2800" dirty="0" smtClean="0"/>
              <a:t>Calculate the Actual net contents and determine the error by deducting the stated net quantity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sz="2800" dirty="0" smtClean="0"/>
              <a:t>	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sz="2800" dirty="0"/>
              <a:t>	</a:t>
            </a:r>
            <a:r>
              <a:rPr lang="en-NZ" sz="2800" dirty="0" smtClean="0"/>
              <a:t>	Gross Weight – Tare = Net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sz="2800" dirty="0"/>
              <a:t>		</a:t>
            </a:r>
            <a:endParaRPr lang="en-NZ" sz="28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sz="2800" dirty="0"/>
              <a:t>	</a:t>
            </a:r>
            <a:r>
              <a:rPr lang="en-NZ" sz="2800" dirty="0" smtClean="0"/>
              <a:t>	Net – Stated Quantity =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dirty="0" smtClean="0">
                <a:solidFill>
                  <a:schemeClr val="accent1"/>
                </a:solidFill>
              </a:rPr>
              <a:t>Unequal </a:t>
            </a:r>
            <a:r>
              <a:rPr lang="en-NZ" sz="3600" b="1" dirty="0" err="1" smtClean="0">
                <a:solidFill>
                  <a:schemeClr val="accent1"/>
                </a:solidFill>
              </a:rPr>
              <a:t>Prepackages</a:t>
            </a:r>
            <a:endParaRPr lang="en-NZ" sz="3600" b="1" dirty="0" smtClean="0">
              <a:solidFill>
                <a:schemeClr val="accent1"/>
              </a:solidFill>
            </a:endParaRP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4037" name="Content Placeholder 2"/>
          <p:cNvSpPr txBox="1">
            <a:spLocks/>
          </p:cNvSpPr>
          <p:nvPr/>
        </p:nvSpPr>
        <p:spPr bwMode="auto">
          <a:xfrm>
            <a:off x="304800" y="11430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NZ" sz="2800" dirty="0">
                <a:latin typeface="Calibri" pitchFamily="34" charset="0"/>
              </a:rPr>
              <a:t>Apply the guidelines from the table below </a:t>
            </a:r>
            <a:r>
              <a:rPr lang="en-NZ" sz="2800" b="1" dirty="0">
                <a:latin typeface="Calibri" pitchFamily="34" charset="0"/>
              </a:rPr>
              <a:t>or</a:t>
            </a:r>
            <a:r>
              <a:rPr lang="en-NZ" sz="2800" dirty="0">
                <a:latin typeface="Calibri" pitchFamily="34" charset="0"/>
              </a:rPr>
              <a:t> your economies law regarding unequal </a:t>
            </a:r>
            <a:r>
              <a:rPr lang="en-NZ" sz="2800" dirty="0" smtClean="0">
                <a:latin typeface="Calibri" pitchFamily="34" charset="0"/>
              </a:rPr>
              <a:t>packages </a:t>
            </a:r>
            <a:endParaRPr lang="en-NZ" sz="2800" dirty="0">
              <a:latin typeface="Calibri" pitchFamily="34" charset="0"/>
            </a:endParaRPr>
          </a:p>
        </p:txBody>
      </p:sp>
      <p:pic>
        <p:nvPicPr>
          <p:cNvPr id="4403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2743200"/>
            <a:ext cx="6937375" cy="256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dirty="0" smtClean="0">
                <a:solidFill>
                  <a:schemeClr val="accent1"/>
                </a:solidFill>
              </a:rPr>
              <a:t>Unequal </a:t>
            </a:r>
            <a:r>
              <a:rPr lang="en-NZ" sz="3600" b="1" dirty="0" err="1" smtClean="0">
                <a:solidFill>
                  <a:schemeClr val="accent1"/>
                </a:solidFill>
              </a:rPr>
              <a:t>Prepackages</a:t>
            </a:r>
            <a:endParaRPr lang="en-NZ" sz="3600" b="1" dirty="0" smtClean="0">
              <a:solidFill>
                <a:schemeClr val="accent1"/>
              </a:solidFill>
            </a:endParaRP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4608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54000" y="1143000"/>
            <a:ext cx="8610600" cy="4953000"/>
          </a:xfrm>
          <a:prstGeom prst="rect">
            <a:avLst/>
          </a:prstGeom>
          <a:noFill/>
          <a:extLst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sz="2800" dirty="0" smtClean="0"/>
              <a:t>Where there are negligible deficiencies on only some of the </a:t>
            </a:r>
            <a:r>
              <a:rPr lang="en-NZ" sz="2800" dirty="0" err="1" smtClean="0"/>
              <a:t>prepackages</a:t>
            </a:r>
            <a:endParaRPr lang="en-NZ" sz="28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NZ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NZ" sz="2800" dirty="0" smtClean="0"/>
              <a:t>A negligible deficiency is one where the deficiency is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NZ" sz="2800" dirty="0" smtClean="0"/>
              <a:t>    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NZ" sz="2800" dirty="0" smtClean="0"/>
              <a:t> ≤ the permissible negative error (g)</a:t>
            </a:r>
          </a:p>
          <a:p>
            <a:pPr fontAlgn="auto">
              <a:spcAft>
                <a:spcPts val="0"/>
              </a:spcAft>
              <a:defRPr/>
            </a:pPr>
            <a:endParaRPr lang="en-NZ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NZ" sz="2800" dirty="0" smtClean="0"/>
              <a:t>Consider if it is appropriate to discount the deficiencies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dirty="0" smtClean="0">
                <a:solidFill>
                  <a:schemeClr val="accent1"/>
                </a:solidFill>
              </a:rPr>
              <a:t>Unequal </a:t>
            </a:r>
            <a:r>
              <a:rPr lang="en-NZ" sz="3600" b="1" dirty="0" err="1" smtClean="0">
                <a:solidFill>
                  <a:schemeClr val="accent1"/>
                </a:solidFill>
              </a:rPr>
              <a:t>Prepackages</a:t>
            </a:r>
            <a:endParaRPr lang="en-NZ" sz="3600" b="1" dirty="0" smtClean="0">
              <a:solidFill>
                <a:schemeClr val="accent1"/>
              </a:solidFill>
            </a:endParaRP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4813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54000" y="1143000"/>
            <a:ext cx="8610600" cy="4953000"/>
          </a:xfrm>
          <a:prstGeom prst="rect">
            <a:avLst/>
          </a:prstGeom>
          <a:noFill/>
          <a:extLst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sz="2800" dirty="0" smtClean="0"/>
              <a:t>Where there are deficiencies on all the </a:t>
            </a:r>
            <a:r>
              <a:rPr lang="en-NZ" sz="2800" dirty="0" err="1" smtClean="0"/>
              <a:t>prepackages</a:t>
            </a:r>
            <a:endParaRPr lang="en-NZ" sz="28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NZ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NZ" sz="2800" dirty="0"/>
              <a:t>Check the equipment the trader has used to weigh the goods on for error to determine is this the cause of the </a:t>
            </a:r>
            <a:r>
              <a:rPr lang="en-NZ" sz="2800" dirty="0" smtClean="0"/>
              <a:t>deficiencies</a:t>
            </a:r>
          </a:p>
          <a:p>
            <a:pPr fontAlgn="auto">
              <a:spcAft>
                <a:spcPts val="0"/>
              </a:spcAft>
              <a:defRPr/>
            </a:pPr>
            <a:endParaRPr lang="en-NZ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N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dirty="0" smtClean="0">
                <a:solidFill>
                  <a:schemeClr val="accent1"/>
                </a:solidFill>
              </a:rPr>
              <a:t>Unequal </a:t>
            </a:r>
            <a:r>
              <a:rPr lang="en-NZ" sz="3600" b="1" dirty="0" err="1" smtClean="0">
                <a:solidFill>
                  <a:schemeClr val="accent1"/>
                </a:solidFill>
              </a:rPr>
              <a:t>Prepackages</a:t>
            </a:r>
            <a:endParaRPr lang="en-NZ" sz="3600" b="1" dirty="0" smtClean="0">
              <a:solidFill>
                <a:schemeClr val="accent1"/>
              </a:solidFill>
            </a:endParaRP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5017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54000" y="1143000"/>
            <a:ext cx="8610600" cy="4953000"/>
          </a:xfrm>
          <a:prstGeom prst="rect">
            <a:avLst/>
          </a:prstGeom>
          <a:noFill/>
          <a:extLst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sz="2800" dirty="0"/>
              <a:t>Where there are </a:t>
            </a:r>
            <a:r>
              <a:rPr lang="en-NZ" sz="2800" dirty="0" smtClean="0"/>
              <a:t>negligible deficiencies </a:t>
            </a:r>
            <a:r>
              <a:rPr lang="en-NZ" sz="2800" dirty="0"/>
              <a:t>on all the </a:t>
            </a:r>
            <a:r>
              <a:rPr lang="en-NZ" sz="2800" dirty="0" err="1" smtClean="0"/>
              <a:t>prepackages</a:t>
            </a:r>
            <a:r>
              <a:rPr lang="en-NZ" sz="2800" dirty="0" smtClean="0"/>
              <a:t> and the error is not caused by an error in the weighing instrument then: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NZ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NZ" sz="2800" dirty="0" smtClean="0"/>
              <a:t>Educate the trader</a:t>
            </a:r>
          </a:p>
          <a:p>
            <a:pPr fontAlgn="auto">
              <a:spcAft>
                <a:spcPts val="0"/>
              </a:spcAft>
              <a:defRPr/>
            </a:pPr>
            <a:r>
              <a:rPr lang="en-NZ" sz="2800" dirty="0" smtClean="0"/>
              <a:t>Schedule follow up inspections</a:t>
            </a:r>
          </a:p>
          <a:p>
            <a:pPr fontAlgn="auto">
              <a:spcAft>
                <a:spcPts val="0"/>
              </a:spcAft>
              <a:defRPr/>
            </a:pPr>
            <a:r>
              <a:rPr lang="en-NZ" sz="2800" dirty="0" smtClean="0"/>
              <a:t>Consider an oral warning</a:t>
            </a:r>
          </a:p>
          <a:p>
            <a:pPr fontAlgn="auto">
              <a:spcAft>
                <a:spcPts val="0"/>
              </a:spcAft>
              <a:defRPr/>
            </a:pPr>
            <a:r>
              <a:rPr lang="en-NZ" sz="2800" dirty="0" smtClean="0"/>
              <a:t>Consider a written warning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dirty="0" smtClean="0">
                <a:solidFill>
                  <a:schemeClr val="accent1"/>
                </a:solidFill>
              </a:rPr>
              <a:t>Unequal </a:t>
            </a:r>
            <a:r>
              <a:rPr lang="en-NZ" sz="3600" b="1" dirty="0" err="1" smtClean="0">
                <a:solidFill>
                  <a:schemeClr val="accent1"/>
                </a:solidFill>
              </a:rPr>
              <a:t>Prepackages</a:t>
            </a:r>
            <a:endParaRPr lang="en-NZ" sz="3600" b="1" dirty="0" smtClean="0">
              <a:solidFill>
                <a:schemeClr val="accent1"/>
              </a:solidFill>
            </a:endParaRP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5222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54000" y="1143000"/>
            <a:ext cx="8610600" cy="4953000"/>
          </a:xfrm>
          <a:prstGeom prst="rect">
            <a:avLst/>
          </a:prstGeom>
          <a:noFill/>
          <a:extLst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sz="2800" dirty="0"/>
              <a:t>Where there are deficiencies on all the </a:t>
            </a:r>
            <a:r>
              <a:rPr lang="en-NZ" sz="2800" dirty="0" err="1" smtClean="0"/>
              <a:t>prepackages</a:t>
            </a:r>
            <a:r>
              <a:rPr lang="en-NZ" sz="2800" dirty="0" smtClean="0"/>
              <a:t> </a:t>
            </a:r>
            <a:r>
              <a:rPr lang="en-NZ" sz="2800" dirty="0"/>
              <a:t>and the </a:t>
            </a:r>
            <a:r>
              <a:rPr lang="en-NZ" sz="2800" dirty="0" smtClean="0"/>
              <a:t>error is considerable i.e. greater than the permissible negative error allowed;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NZ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NZ" sz="2800" dirty="0"/>
              <a:t>Educate the trader</a:t>
            </a:r>
          </a:p>
          <a:p>
            <a:pPr fontAlgn="auto">
              <a:spcAft>
                <a:spcPts val="0"/>
              </a:spcAft>
              <a:defRPr/>
            </a:pPr>
            <a:r>
              <a:rPr lang="en-NZ" sz="2800" dirty="0"/>
              <a:t>Schedule follow up inspections</a:t>
            </a:r>
          </a:p>
          <a:p>
            <a:pPr fontAlgn="auto">
              <a:spcAft>
                <a:spcPts val="0"/>
              </a:spcAft>
              <a:defRPr/>
            </a:pPr>
            <a:r>
              <a:rPr lang="en-NZ" sz="2800" dirty="0" smtClean="0"/>
              <a:t>Issue </a:t>
            </a:r>
            <a:r>
              <a:rPr lang="en-NZ" sz="2800" dirty="0"/>
              <a:t>an oral warning</a:t>
            </a:r>
          </a:p>
          <a:p>
            <a:pPr fontAlgn="auto">
              <a:spcAft>
                <a:spcPts val="0"/>
              </a:spcAft>
              <a:defRPr/>
            </a:pPr>
            <a:r>
              <a:rPr lang="en-NZ" sz="2800" dirty="0" smtClean="0"/>
              <a:t>Issue </a:t>
            </a:r>
            <a:r>
              <a:rPr lang="en-NZ" sz="2800" dirty="0"/>
              <a:t>a written </a:t>
            </a:r>
            <a:r>
              <a:rPr lang="en-NZ" sz="2800" dirty="0" smtClean="0"/>
              <a:t>warning</a:t>
            </a:r>
          </a:p>
          <a:p>
            <a:pPr fontAlgn="auto">
              <a:spcAft>
                <a:spcPts val="0"/>
              </a:spcAft>
              <a:defRPr/>
            </a:pPr>
            <a:r>
              <a:rPr lang="en-NZ" sz="2800" dirty="0" smtClean="0"/>
              <a:t>Consider Prosecuting the trader</a:t>
            </a:r>
            <a:endParaRPr lang="en-NZ" sz="2800" dirty="0"/>
          </a:p>
          <a:p>
            <a:pPr fontAlgn="auto">
              <a:spcAft>
                <a:spcPts val="0"/>
              </a:spcAft>
              <a:defRPr/>
            </a:pPr>
            <a:endParaRPr lang="en-N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pPr eaLnBrk="1" hangingPunct="1"/>
            <a:r>
              <a:rPr lang="en-NZ" sz="3600" b="1" dirty="0" smtClean="0">
                <a:solidFill>
                  <a:schemeClr val="accent1"/>
                </a:solidFill>
              </a:rPr>
              <a:t>Unequal </a:t>
            </a:r>
            <a:r>
              <a:rPr lang="en-NZ" sz="3600" b="1" dirty="0" err="1" smtClean="0">
                <a:solidFill>
                  <a:schemeClr val="accent1"/>
                </a:solidFill>
              </a:rPr>
              <a:t>Prepackages</a:t>
            </a:r>
            <a:endParaRPr lang="en-NZ" sz="3600" b="1" dirty="0" smtClean="0">
              <a:solidFill>
                <a:schemeClr val="accent1"/>
              </a:solidFill>
            </a:endParaRP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pPr eaLnBrk="1" hangingPunct="1"/>
            <a:endParaRPr lang="en-NZ" sz="1600" smtClean="0"/>
          </a:p>
          <a:p>
            <a:pPr lvl="2" eaLnBrk="1" hangingPunct="1"/>
            <a:endParaRPr lang="en-NZ" sz="1200" smtClean="0"/>
          </a:p>
          <a:p>
            <a:pPr lvl="2" eaLnBrk="1" hangingPunct="1"/>
            <a:endParaRPr lang="en-NZ" sz="1600" smtClean="0"/>
          </a:p>
          <a:p>
            <a:pPr eaLnBrk="1" hangingPunct="1"/>
            <a:endParaRPr lang="en-NZ" sz="2400" smtClean="0"/>
          </a:p>
          <a:p>
            <a:pPr eaLnBrk="1" hangingPunct="1"/>
            <a:endParaRPr lang="en-NZ" smtClean="0"/>
          </a:p>
        </p:txBody>
      </p:sp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8600" y="1143000"/>
            <a:ext cx="8610600" cy="4953000"/>
          </a:xfrm>
          <a:prstGeom prst="rect">
            <a:avLst/>
          </a:prstGeom>
          <a:noFill/>
          <a:extLst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NZ" sz="2800" dirty="0" smtClean="0"/>
          </a:p>
          <a:p>
            <a:pPr marL="914400" lvl="2" indent="0" algn="ctr" fontAlgn="auto">
              <a:spcAft>
                <a:spcPts val="0"/>
              </a:spcAft>
              <a:buNone/>
              <a:defRPr/>
            </a:pPr>
            <a:endParaRPr lang="en-NZ" dirty="0"/>
          </a:p>
          <a:p>
            <a:pPr marL="914400" lvl="2" indent="0" algn="ctr" fontAlgn="auto">
              <a:spcAft>
                <a:spcPts val="0"/>
              </a:spcAft>
              <a:buNone/>
              <a:defRPr/>
            </a:pPr>
            <a:endParaRPr lang="en-NZ" sz="1600" dirty="0" smtClean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NZ" sz="2800" dirty="0" smtClean="0"/>
              <a:t>Thank you for your attention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NZ" sz="2800" dirty="0" smtClean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NZ" sz="2800" dirty="0" smtClean="0"/>
              <a:t>Any Questions?</a:t>
            </a:r>
          </a:p>
          <a:p>
            <a:pPr algn="ctr" fontAlgn="auto">
              <a:spcAft>
                <a:spcPts val="0"/>
              </a:spcAft>
              <a:defRPr/>
            </a:pPr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369860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dirty="0" smtClean="0">
                <a:solidFill>
                  <a:schemeClr val="accent1"/>
                </a:solidFill>
              </a:rPr>
              <a:t>Unequal </a:t>
            </a:r>
            <a:r>
              <a:rPr lang="en-NZ" sz="3600" b="1" dirty="0" err="1" smtClean="0">
                <a:solidFill>
                  <a:schemeClr val="accent1"/>
                </a:solidFill>
              </a:rPr>
              <a:t>Prepackages</a:t>
            </a:r>
            <a:endParaRPr lang="en-NZ" sz="3600" b="1" dirty="0" smtClean="0">
              <a:solidFill>
                <a:schemeClr val="accent1"/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54000" y="1143000"/>
            <a:ext cx="8610600" cy="4953000"/>
          </a:xfrm>
          <a:prstGeom prst="rect">
            <a:avLst/>
          </a:prstGeom>
          <a:noFill/>
          <a:extLst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sz="2800" b="1" dirty="0" smtClean="0"/>
              <a:t>Unequal </a:t>
            </a:r>
            <a:r>
              <a:rPr lang="en-NZ" sz="2800" b="1" dirty="0" err="1" smtClean="0"/>
              <a:t>prepackaged</a:t>
            </a:r>
            <a:r>
              <a:rPr lang="en-NZ" sz="2800" b="1" dirty="0" smtClean="0"/>
              <a:t> goods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NZ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NZ" sz="2800" dirty="0" smtClean="0"/>
              <a:t>Goods which are enclosed in a package, and</a:t>
            </a:r>
          </a:p>
          <a:p>
            <a:pPr fontAlgn="auto">
              <a:spcAft>
                <a:spcPts val="0"/>
              </a:spcAft>
              <a:defRPr/>
            </a:pPr>
            <a:endParaRPr lang="en-NZ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NZ" sz="2800" dirty="0" smtClean="0"/>
              <a:t>Because of their nature cannot be portioned in to a predetermined quantity, and</a:t>
            </a:r>
          </a:p>
          <a:p>
            <a:pPr fontAlgn="auto">
              <a:spcAft>
                <a:spcPts val="0"/>
              </a:spcAft>
              <a:defRPr/>
            </a:pPr>
            <a:endParaRPr lang="en-NZ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NZ" sz="2800" dirty="0" smtClean="0"/>
              <a:t>Are sold in varying quantities.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dirty="0" smtClean="0">
                <a:solidFill>
                  <a:schemeClr val="accent1"/>
                </a:solidFill>
              </a:rPr>
              <a:t>Unequal </a:t>
            </a:r>
            <a:r>
              <a:rPr lang="en-NZ" sz="3600" b="1" dirty="0" err="1" smtClean="0">
                <a:solidFill>
                  <a:schemeClr val="accent1"/>
                </a:solidFill>
              </a:rPr>
              <a:t>Prepackages</a:t>
            </a:r>
            <a:endParaRPr lang="en-NZ" sz="3600" b="1" dirty="0" smtClean="0">
              <a:solidFill>
                <a:schemeClr val="accent1"/>
              </a:solidFill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54000" y="1143000"/>
            <a:ext cx="8610600" cy="4953000"/>
          </a:xfrm>
          <a:prstGeom prst="rect">
            <a:avLst/>
          </a:prstGeom>
          <a:noFill/>
          <a:extLst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sz="2400" dirty="0" smtClean="0"/>
              <a:t>An example of unequal </a:t>
            </a:r>
            <a:r>
              <a:rPr lang="en-NZ" sz="2400" dirty="0" err="1" smtClean="0"/>
              <a:t>prepackaged</a:t>
            </a:r>
            <a:r>
              <a:rPr lang="en-NZ" sz="2400" dirty="0" smtClean="0"/>
              <a:t> goods is meat displayed in supermarket </a:t>
            </a:r>
            <a:r>
              <a:rPr lang="en-NZ" sz="2400" dirty="0" err="1" smtClean="0"/>
              <a:t>chillers</a:t>
            </a:r>
            <a:r>
              <a:rPr lang="en-NZ" sz="2400" dirty="0" smtClean="0"/>
              <a:t> at random weights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sz="2800" dirty="0" smtClean="0"/>
              <a:t> </a:t>
            </a:r>
          </a:p>
          <a:p>
            <a:pPr fontAlgn="auto">
              <a:spcAft>
                <a:spcPts val="0"/>
              </a:spcAft>
              <a:defRPr/>
            </a:pPr>
            <a:endParaRPr lang="en-NZ" dirty="0" smtClean="0"/>
          </a:p>
        </p:txBody>
      </p:sp>
      <p:pic>
        <p:nvPicPr>
          <p:cNvPr id="21511" name="Picture 3" descr="H:\My Documents\Enforcement\Verkerks\PICT181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2692400"/>
            <a:ext cx="3386138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08406" y="1885950"/>
            <a:ext cx="3114675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dirty="0" smtClean="0">
                <a:solidFill>
                  <a:schemeClr val="accent1"/>
                </a:solidFill>
              </a:rPr>
              <a:t>Unequal </a:t>
            </a:r>
            <a:r>
              <a:rPr lang="en-NZ" sz="3600" b="1" dirty="0" err="1" smtClean="0">
                <a:solidFill>
                  <a:schemeClr val="accent1"/>
                </a:solidFill>
              </a:rPr>
              <a:t>Prepackages</a:t>
            </a:r>
            <a:endParaRPr lang="en-NZ" sz="3600" b="1" dirty="0" smtClean="0">
              <a:solidFill>
                <a:schemeClr val="accent1"/>
              </a:solidFill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54000" y="1143000"/>
            <a:ext cx="8610600" cy="4953000"/>
          </a:xfrm>
          <a:prstGeom prst="rect">
            <a:avLst/>
          </a:prstGeom>
          <a:noFill/>
          <a:extLst/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fontAlgn="auto">
              <a:spcAft>
                <a:spcPts val="0"/>
              </a:spcAft>
              <a:defRPr/>
            </a:pPr>
            <a:endParaRPr lang="en-NZ" sz="1200" dirty="0" smtClean="0"/>
          </a:p>
          <a:p>
            <a:pPr lvl="2" fontAlgn="auto">
              <a:spcAft>
                <a:spcPts val="0"/>
              </a:spcAft>
              <a:defRPr/>
            </a:pPr>
            <a:endParaRPr lang="en-NZ" sz="16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NZ" sz="2800" dirty="0" smtClean="0"/>
              <a:t>Unequal </a:t>
            </a:r>
            <a:r>
              <a:rPr lang="en-NZ" sz="2800" dirty="0" err="1" smtClean="0"/>
              <a:t>prepackages</a:t>
            </a:r>
            <a:r>
              <a:rPr lang="en-NZ" sz="2800" dirty="0" smtClean="0"/>
              <a:t> are not controlled by R87 or R79</a:t>
            </a:r>
          </a:p>
          <a:p>
            <a:pPr fontAlgn="auto">
              <a:spcAft>
                <a:spcPts val="0"/>
              </a:spcAft>
              <a:defRPr/>
            </a:pPr>
            <a:endParaRPr lang="en-NZ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NZ" sz="2800" dirty="0" smtClean="0"/>
              <a:t>Unequal </a:t>
            </a:r>
            <a:r>
              <a:rPr lang="en-NZ" sz="2800" dirty="0" err="1" smtClean="0"/>
              <a:t>prepackages</a:t>
            </a:r>
            <a:r>
              <a:rPr lang="en-NZ" sz="2800" dirty="0" smtClean="0"/>
              <a:t> may be subject to local regulations and requirements</a:t>
            </a:r>
          </a:p>
          <a:p>
            <a:pPr fontAlgn="auto">
              <a:spcAft>
                <a:spcPts val="0"/>
              </a:spcAft>
              <a:defRPr/>
            </a:pPr>
            <a:endParaRPr lang="en-NZ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NZ" sz="2800" dirty="0"/>
              <a:t>e.g. New Zealand does not permit any deficiencies from stated quantity </a:t>
            </a:r>
          </a:p>
          <a:p>
            <a:pPr fontAlgn="auto">
              <a:spcAft>
                <a:spcPts val="0"/>
              </a:spcAft>
              <a:defRPr/>
            </a:pPr>
            <a:endParaRPr lang="en-NZ" sz="28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sz="2800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N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dirty="0" smtClean="0">
                <a:solidFill>
                  <a:schemeClr val="accent1"/>
                </a:solidFill>
              </a:rPr>
              <a:t>Unequal </a:t>
            </a:r>
            <a:r>
              <a:rPr lang="en-NZ" sz="3600" b="1" dirty="0" err="1" smtClean="0">
                <a:solidFill>
                  <a:schemeClr val="accent1"/>
                </a:solidFill>
              </a:rPr>
              <a:t>Prepackages</a:t>
            </a:r>
            <a:endParaRPr lang="en-NZ" sz="3600" b="1" dirty="0" smtClean="0">
              <a:solidFill>
                <a:schemeClr val="accent1"/>
              </a:solidFill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54000" y="1143000"/>
            <a:ext cx="8610600" cy="4953000"/>
          </a:xfrm>
          <a:prstGeom prst="rect">
            <a:avLst/>
          </a:prstGeom>
          <a:noFill/>
          <a:extLst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fontAlgn="auto">
              <a:spcAft>
                <a:spcPts val="0"/>
              </a:spcAft>
              <a:defRPr/>
            </a:pPr>
            <a:endParaRPr lang="en-NZ" sz="12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NZ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NZ" sz="2800" u="sng" dirty="0" smtClean="0"/>
              <a:t>Guidelines</a:t>
            </a:r>
            <a:r>
              <a:rPr lang="en-NZ" sz="2800" dirty="0" smtClean="0"/>
              <a:t> exist for negative errors for unequal packages within the ASEAN common requirements for </a:t>
            </a:r>
            <a:r>
              <a:rPr lang="en-NZ" sz="2800" dirty="0" err="1" smtClean="0"/>
              <a:t>prepackaged</a:t>
            </a:r>
            <a:r>
              <a:rPr lang="en-NZ" sz="2800" dirty="0" smtClean="0"/>
              <a:t> goods - unequal packages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NZ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NZ" sz="2800" dirty="0" smtClean="0"/>
              <a:t>There are no procedures set out for sampling any unequal </a:t>
            </a:r>
            <a:r>
              <a:rPr lang="en-NZ" sz="2800" dirty="0" err="1" smtClean="0"/>
              <a:t>prepackages</a:t>
            </a:r>
            <a:r>
              <a:rPr lang="en-NZ" sz="2800" dirty="0" smtClean="0"/>
              <a:t> found at the same time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NZ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N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dirty="0" smtClean="0">
                <a:solidFill>
                  <a:schemeClr val="accent1"/>
                </a:solidFill>
              </a:rPr>
              <a:t>Unequal </a:t>
            </a:r>
            <a:r>
              <a:rPr lang="en-NZ" sz="3600" b="1" dirty="0" err="1" smtClean="0">
                <a:solidFill>
                  <a:schemeClr val="accent1"/>
                </a:solidFill>
              </a:rPr>
              <a:t>Prepackages</a:t>
            </a:r>
            <a:endParaRPr lang="en-NZ" sz="3600" b="1" dirty="0" smtClean="0">
              <a:solidFill>
                <a:schemeClr val="accent1"/>
              </a:solidFill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7653" name="Content Placeholder 2"/>
          <p:cNvSpPr txBox="1">
            <a:spLocks/>
          </p:cNvSpPr>
          <p:nvPr/>
        </p:nvSpPr>
        <p:spPr bwMode="auto">
          <a:xfrm>
            <a:off x="254000" y="11430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0" lvl="2" indent="-228600">
              <a:spcBef>
                <a:spcPct val="20000"/>
              </a:spcBef>
              <a:buFont typeface="Arial" charset="0"/>
              <a:buChar char="•"/>
            </a:pPr>
            <a:endParaRPr lang="en-NZ" sz="1200" dirty="0">
              <a:latin typeface="Calibri" pitchFamily="34" charset="0"/>
            </a:endParaRP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</a:pPr>
            <a:endParaRPr lang="en-NZ" sz="1200" dirty="0">
              <a:latin typeface="Calibri" pitchFamily="34" charset="0"/>
            </a:endParaRP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</a:pPr>
            <a:endParaRPr lang="en-NZ" sz="1200" dirty="0">
              <a:latin typeface="Calibri" pitchFamily="34" charset="0"/>
            </a:endParaRP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</a:pPr>
            <a:endParaRPr lang="en-NZ" sz="12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NZ" sz="2800" dirty="0">
                <a:latin typeface="Calibri" pitchFamily="34" charset="0"/>
              </a:rPr>
              <a:t>Because goods are all at random weights, volumes or length each package is usually assessed individually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NZ" sz="28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NZ" sz="28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NZ" sz="2800" dirty="0">
                <a:latin typeface="Calibri" pitchFamily="34" charset="0"/>
              </a:rPr>
              <a:t>Look for trends over all the individual </a:t>
            </a:r>
            <a:r>
              <a:rPr lang="en-NZ" sz="2800" dirty="0" err="1" smtClean="0">
                <a:latin typeface="Calibri" pitchFamily="34" charset="0"/>
              </a:rPr>
              <a:t>prepackages</a:t>
            </a:r>
            <a:r>
              <a:rPr lang="en-NZ" sz="2800" dirty="0" smtClean="0">
                <a:latin typeface="Calibri" pitchFamily="34" charset="0"/>
              </a:rPr>
              <a:t>  </a:t>
            </a:r>
            <a:endParaRPr lang="en-NZ" sz="28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NZ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dirty="0" smtClean="0">
                <a:solidFill>
                  <a:schemeClr val="accent1"/>
                </a:solidFill>
              </a:rPr>
              <a:t>Unequal </a:t>
            </a:r>
            <a:r>
              <a:rPr lang="en-NZ" sz="3600" b="1" dirty="0" err="1" smtClean="0">
                <a:solidFill>
                  <a:schemeClr val="accent1"/>
                </a:solidFill>
              </a:rPr>
              <a:t>Prepackages</a:t>
            </a:r>
            <a:endParaRPr lang="en-NZ" sz="3600" b="1" dirty="0" smtClean="0">
              <a:solidFill>
                <a:schemeClr val="accent1"/>
              </a:solidFill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54000" y="1143000"/>
            <a:ext cx="8610600" cy="4953000"/>
          </a:xfrm>
          <a:prstGeom prst="rect">
            <a:avLst/>
          </a:prstGeom>
          <a:noFill/>
          <a:extLst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fontAlgn="auto">
              <a:spcAft>
                <a:spcPts val="0"/>
              </a:spcAft>
              <a:defRPr/>
            </a:pPr>
            <a:endParaRPr lang="en-NZ" sz="12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sz="2800" dirty="0" smtClean="0"/>
              <a:t>ASEAN common requirements for </a:t>
            </a:r>
            <a:r>
              <a:rPr lang="en-NZ" sz="2800" dirty="0" err="1" smtClean="0"/>
              <a:t>prepackaged</a:t>
            </a:r>
            <a:r>
              <a:rPr lang="en-NZ" sz="2800" dirty="0" smtClean="0"/>
              <a:t> goods has a guideline for permissible negative errors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NZ" dirty="0" smtClean="0"/>
          </a:p>
          <a:p>
            <a:pPr fontAlgn="auto">
              <a:spcAft>
                <a:spcPts val="0"/>
              </a:spcAft>
              <a:defRPr/>
            </a:pPr>
            <a:endParaRPr lang="en-NZ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178172"/>
              </p:ext>
            </p:extLst>
          </p:nvPr>
        </p:nvGraphicFramePr>
        <p:xfrm>
          <a:off x="1092200" y="2819400"/>
          <a:ext cx="6934200" cy="2504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/>
                <a:gridCol w="3467100"/>
              </a:tblGrid>
              <a:tr h="754927">
                <a:tc gridSpan="2">
                  <a:txBody>
                    <a:bodyPr/>
                    <a:lstStyle/>
                    <a:p>
                      <a:r>
                        <a:rPr lang="en-NZ" dirty="0" smtClean="0"/>
                        <a:t>For the first step in trade unequal pre-packages with</a:t>
                      </a:r>
                      <a:r>
                        <a:rPr lang="en-NZ" baseline="0" dirty="0" smtClean="0"/>
                        <a:t> weight indication are should not have errors greater error than below</a:t>
                      </a:r>
                      <a:endParaRPr lang="en-N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</a:tr>
              <a:tr h="437378">
                <a:tc>
                  <a:txBody>
                    <a:bodyPr/>
                    <a:lstStyle/>
                    <a:p>
                      <a:r>
                        <a:rPr lang="en-NZ" b="1" dirty="0" smtClean="0"/>
                        <a:t>Nominal Quantity</a:t>
                      </a:r>
                      <a:r>
                        <a:rPr lang="en-NZ" b="1" baseline="0" dirty="0" smtClean="0"/>
                        <a:t> </a:t>
                      </a:r>
                      <a:r>
                        <a:rPr lang="en-NZ" b="1" baseline="0" dirty="0" err="1" smtClean="0"/>
                        <a:t>Q</a:t>
                      </a:r>
                      <a:r>
                        <a:rPr lang="en-NZ" b="1" baseline="-25000" dirty="0" err="1" smtClean="0"/>
                        <a:t>n</a:t>
                      </a:r>
                      <a:r>
                        <a:rPr lang="en-NZ" b="1" baseline="0" dirty="0" smtClean="0"/>
                        <a:t> in g</a:t>
                      </a:r>
                      <a:endParaRPr lang="en-N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b="1" dirty="0" smtClean="0"/>
                        <a:t>Permissible negative error in g </a:t>
                      </a:r>
                      <a:endParaRPr lang="en-NZ" b="1" dirty="0"/>
                    </a:p>
                  </a:txBody>
                  <a:tcPr/>
                </a:tc>
              </a:tr>
              <a:tr h="437378">
                <a:tc>
                  <a:txBody>
                    <a:bodyPr/>
                    <a:lstStyle/>
                    <a:p>
                      <a:r>
                        <a:rPr lang="en-NZ" dirty="0" smtClean="0"/>
                        <a:t>Up to 500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2.0</a:t>
                      </a:r>
                      <a:endParaRPr lang="en-NZ" dirty="0"/>
                    </a:p>
                  </a:txBody>
                  <a:tcPr/>
                </a:tc>
              </a:tr>
              <a:tr h="437378">
                <a:tc>
                  <a:txBody>
                    <a:bodyPr/>
                    <a:lstStyle/>
                    <a:p>
                      <a:r>
                        <a:rPr lang="en-NZ" dirty="0" smtClean="0"/>
                        <a:t>501 to 2000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5.0</a:t>
                      </a:r>
                      <a:endParaRPr lang="en-NZ" dirty="0"/>
                    </a:p>
                  </a:txBody>
                  <a:tcPr/>
                </a:tc>
              </a:tr>
              <a:tr h="437378">
                <a:tc>
                  <a:txBody>
                    <a:bodyPr/>
                    <a:lstStyle/>
                    <a:p>
                      <a:r>
                        <a:rPr lang="en-NZ" dirty="0" smtClean="0"/>
                        <a:t>2001 to 10000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10.0</a:t>
                      </a:r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anchor="t"/>
          <a:lstStyle/>
          <a:p>
            <a:r>
              <a:rPr lang="en-NZ" sz="3600" b="1" dirty="0" smtClean="0">
                <a:solidFill>
                  <a:schemeClr val="accent1"/>
                </a:solidFill>
              </a:rPr>
              <a:t>Unequal </a:t>
            </a:r>
            <a:r>
              <a:rPr lang="en-NZ" sz="3600" b="1" dirty="0" err="1" smtClean="0">
                <a:solidFill>
                  <a:schemeClr val="accent1"/>
                </a:solidFill>
              </a:rPr>
              <a:t>Prepackages</a:t>
            </a:r>
            <a:endParaRPr lang="en-NZ" sz="3600" b="1" dirty="0" smtClean="0">
              <a:solidFill>
                <a:schemeClr val="accent1"/>
              </a:solidFill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254000" y="762000"/>
            <a:ext cx="8610600" cy="5595938"/>
          </a:xfrm>
        </p:spPr>
        <p:txBody>
          <a:bodyPr/>
          <a:lstStyle/>
          <a:p>
            <a:endParaRPr lang="en-NZ" sz="1600" smtClean="0"/>
          </a:p>
          <a:p>
            <a:pPr lvl="2"/>
            <a:endParaRPr lang="en-NZ" sz="1200" smtClean="0"/>
          </a:p>
          <a:p>
            <a:pPr lvl="2"/>
            <a:endParaRPr lang="en-NZ" sz="1600" smtClean="0"/>
          </a:p>
          <a:p>
            <a:endParaRPr lang="en-NZ" sz="2400" smtClean="0"/>
          </a:p>
          <a:p>
            <a:endParaRPr lang="en-NZ" smtClean="0"/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0"/>
            <a:ext cx="24384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5818188"/>
            <a:ext cx="2311400" cy="855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1749" name="Content Placeholder 2"/>
          <p:cNvSpPr txBox="1">
            <a:spLocks/>
          </p:cNvSpPr>
          <p:nvPr/>
        </p:nvSpPr>
        <p:spPr bwMode="auto">
          <a:xfrm>
            <a:off x="254000" y="11430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0" lvl="2" indent="-228600">
              <a:spcBef>
                <a:spcPct val="20000"/>
              </a:spcBef>
              <a:buFont typeface="Arial" charset="0"/>
              <a:buChar char="•"/>
            </a:pPr>
            <a:endParaRPr lang="en-NZ" sz="1200" dirty="0">
              <a:latin typeface="Calibri" pitchFamily="34" charset="0"/>
            </a:endParaRPr>
          </a:p>
          <a:p>
            <a:pPr marL="1143000" lvl="2" indent="-228600">
              <a:spcBef>
                <a:spcPct val="20000"/>
              </a:spcBef>
              <a:buFont typeface="Arial" charset="0"/>
              <a:buChar char="•"/>
            </a:pPr>
            <a:endParaRPr lang="en-NZ" sz="16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NZ" sz="2800" dirty="0">
                <a:latin typeface="Calibri" pitchFamily="34" charset="0"/>
              </a:rPr>
              <a:t>Inspections are often carried out at retail </a:t>
            </a:r>
            <a:r>
              <a:rPr lang="en-NZ" sz="2800" dirty="0" smtClean="0">
                <a:latin typeface="Calibri" pitchFamily="34" charset="0"/>
              </a:rPr>
              <a:t>premises and each </a:t>
            </a:r>
            <a:r>
              <a:rPr lang="en-NZ" sz="2800" dirty="0" err="1" smtClean="0">
                <a:latin typeface="Calibri" pitchFamily="34" charset="0"/>
              </a:rPr>
              <a:t>prepackage</a:t>
            </a:r>
            <a:r>
              <a:rPr lang="en-NZ" sz="2800" dirty="0" smtClean="0">
                <a:latin typeface="Calibri" pitchFamily="34" charset="0"/>
              </a:rPr>
              <a:t> is assessed individually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NZ" sz="28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NZ" sz="2800" dirty="0" smtClean="0">
                <a:latin typeface="Calibri" pitchFamily="34" charset="0"/>
              </a:rPr>
              <a:t>There are no procedures set out for sampling any number of unequal packages found at the same time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NZ" sz="28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NZ" sz="2800" dirty="0" smtClean="0">
                <a:latin typeface="Calibri" pitchFamily="34" charset="0"/>
              </a:rPr>
              <a:t>Inspections </a:t>
            </a:r>
            <a:r>
              <a:rPr lang="en-NZ" sz="2800" dirty="0">
                <a:latin typeface="Calibri" pitchFamily="34" charset="0"/>
              </a:rPr>
              <a:t>may be </a:t>
            </a:r>
            <a:endParaRPr lang="en-NZ" sz="2800" dirty="0" smtClean="0">
              <a:latin typeface="Calibri" pitchFamily="34" charset="0"/>
            </a:endParaRPr>
          </a:p>
          <a:p>
            <a:pPr marL="914400" lvl="1" indent="-457200">
              <a:spcBef>
                <a:spcPct val="20000"/>
              </a:spcBef>
              <a:buFont typeface="Courier New" pitchFamily="49" charset="0"/>
              <a:buChar char="o"/>
            </a:pPr>
            <a:r>
              <a:rPr lang="en-NZ" sz="2800" dirty="0" smtClean="0">
                <a:latin typeface="Calibri" pitchFamily="34" charset="0"/>
              </a:rPr>
              <a:t>Informal in nature, or </a:t>
            </a:r>
          </a:p>
          <a:p>
            <a:pPr marL="914400" lvl="1" indent="-457200">
              <a:spcBef>
                <a:spcPct val="20000"/>
              </a:spcBef>
              <a:buFont typeface="Courier New" pitchFamily="49" charset="0"/>
              <a:buChar char="o"/>
            </a:pPr>
            <a:r>
              <a:rPr lang="en-NZ" sz="2800" dirty="0" smtClean="0">
                <a:latin typeface="Calibri" pitchFamily="34" charset="0"/>
              </a:rPr>
              <a:t>Formal in nature</a:t>
            </a:r>
            <a:endParaRPr lang="en-NZ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9873</TotalTime>
  <Words>1085</Words>
  <Application>Microsoft Office PowerPoint</Application>
  <PresentationFormat>On-screen Show (4:3)</PresentationFormat>
  <Paragraphs>316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Unequal Prepackages  </vt:lpstr>
      <vt:lpstr>Unequal Prepackages</vt:lpstr>
      <vt:lpstr>Unequal Prepackages</vt:lpstr>
      <vt:lpstr>Unequal Prepackages</vt:lpstr>
      <vt:lpstr>Unequal Prepackages</vt:lpstr>
      <vt:lpstr>Unequal Prepackages</vt:lpstr>
      <vt:lpstr>Unequal Prepackages</vt:lpstr>
      <vt:lpstr>Unequal Prepackages</vt:lpstr>
      <vt:lpstr>Unequal Prepackages</vt:lpstr>
      <vt:lpstr>Unequal Prepackages</vt:lpstr>
      <vt:lpstr>Unequal Prepackages</vt:lpstr>
      <vt:lpstr>Unequal Prepackages</vt:lpstr>
      <vt:lpstr>Unequal Prepackages</vt:lpstr>
      <vt:lpstr>Unequal Prepackages</vt:lpstr>
      <vt:lpstr>Unequal Prepackages</vt:lpstr>
      <vt:lpstr>Unequal Prepackages</vt:lpstr>
      <vt:lpstr>Unequal Prepackages</vt:lpstr>
      <vt:lpstr>Unequal Prepackages</vt:lpstr>
      <vt:lpstr>Unequal Prepackages</vt:lpstr>
      <vt:lpstr>Unequal Prepackages</vt:lpstr>
      <vt:lpstr>Unequal Prepackages</vt:lpstr>
      <vt:lpstr>Unequal Prepackages</vt:lpstr>
      <vt:lpstr>Unequal Prepackages</vt:lpstr>
      <vt:lpstr>Unequal Prepackages</vt:lpstr>
      <vt:lpstr>Unequal Prepackages</vt:lpstr>
      <vt:lpstr>Unequal Prepackages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Protection Forum Product Recalls 21st May 2014 - Wellington</dc:title>
  <dc:creator>Martin Rushton</dc:creator>
  <cp:lastModifiedBy>Ben Aitken</cp:lastModifiedBy>
  <cp:revision>229</cp:revision>
  <cp:lastPrinted>2014-11-08T05:15:00Z</cp:lastPrinted>
  <dcterms:created xsi:type="dcterms:W3CDTF">2006-08-16T00:00:00Z</dcterms:created>
  <dcterms:modified xsi:type="dcterms:W3CDTF">2015-05-12T21:56:10Z</dcterms:modified>
</cp:coreProperties>
</file>