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8" r:id="rId3"/>
    <p:sldId id="274" r:id="rId4"/>
    <p:sldId id="271" r:id="rId5"/>
    <p:sldId id="270" r:id="rId6"/>
    <p:sldId id="257" r:id="rId7"/>
    <p:sldId id="269" r:id="rId8"/>
    <p:sldId id="264" r:id="rId9"/>
    <p:sldId id="272" r:id="rId10"/>
    <p:sldId id="273" r:id="rId11"/>
    <p:sldId id="265" r:id="rId12"/>
    <p:sldId id="266" r:id="rId13"/>
    <p:sldId id="258" r:id="rId14"/>
    <p:sldId id="259" r:id="rId15"/>
    <p:sldId id="260" r:id="rId16"/>
    <p:sldId id="261" r:id="rId17"/>
    <p:sldId id="262" r:id="rId18"/>
    <p:sldId id="275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3523" autoAdjust="0"/>
  </p:normalViewPr>
  <p:slideViewPr>
    <p:cSldViewPr>
      <p:cViewPr varScale="1">
        <p:scale>
          <a:sx n="30" d="100"/>
          <a:sy n="30" d="100"/>
        </p:scale>
        <p:origin x="-22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2ED45F-DFEE-4897-8D26-FA4FBC463577}" type="datetimeFigureOut">
              <a:rPr lang="en-NZ"/>
              <a:pPr>
                <a:defRPr/>
              </a:pPr>
              <a:t>13/05/2015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C2A7F9-3209-4194-A8E3-A133A3B636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8257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621B5C-6E0B-4529-89E0-3AD92CCB950B}" type="datetimeFigureOut">
              <a:rPr lang="en-NZ"/>
              <a:pPr>
                <a:defRPr/>
              </a:pPr>
              <a:t>13/05/2015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F7FE58-BC64-49E3-ADD8-24FAFD93D04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567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7888" fontAlgn="base">
              <a:spcBef>
                <a:spcPct val="0"/>
              </a:spcBef>
              <a:spcAft>
                <a:spcPct val="0"/>
              </a:spcAft>
            </a:pPr>
            <a:fld id="{7234F0E3-3AC8-450D-A207-E1742A909286}" type="slidenum">
              <a:rPr lang="en-NZ">
                <a:cs typeface="Arial" charset="0"/>
              </a:rPr>
              <a:pPr defTabSz="8778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Guidelines can be used</a:t>
            </a:r>
          </a:p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14D9F4-3E74-4279-B8FB-D6BE2AF6F06C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8AC48E-D5D1-4F14-A35C-014B1DE2FE1E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658B14-7DB2-4853-ABC3-DF80027DD37A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55A54B-47F5-4422-9640-5A87CAF2FA29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CF2839-D9E7-4FD1-B78D-010032289E8F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F5210-4455-4718-9559-7F6F1BE58CEC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Contact LMO in manufacturers country</a:t>
            </a:r>
          </a:p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281F92-85B0-4C87-A30D-49152A889C05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4065BD-8EB8-4478-A52B-249CB7E6DCDA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B01CD-F606-40DE-ABD7-84D6903F5611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7847B-5650-46BB-B72E-BE21AEFB723B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2FFBC5-02B1-434A-B9A7-CBC51FA68859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NZ" smtClean="0"/>
              <a:t>Repackaging may not always be an option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929BD1-2900-4643-AA56-A6C8E7C45B4A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6B8AC-43C7-47BC-BCBC-36A511627010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056928-29DA-4756-A635-80EFA9D89686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10ABA3-19ED-453B-9CCA-A84D261FCAC8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9D1F9-6B7C-4CC0-8262-F78815330094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D53AF8-08B8-450C-876D-EE7889386218}" type="slidenum">
              <a:rPr lang="en-N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N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3EF3-A1F5-4E87-AEFF-C8F65F802E8E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4EDB-A5B3-4235-94F2-31D44B41B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3BD1-0697-4841-934D-94485B827D71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9405-6874-4078-8F2B-21A4CD203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9A30-A506-4599-9200-3333167C8BE7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47F5-3FEF-4468-BFEE-272680EB3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80BF-D02C-4196-9D85-7FB66F74DFD1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7012-0628-48B9-B7E6-82E923C5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8634-C259-490A-AB49-18AFAE62809B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25A3-B8DA-4F18-A486-2C6F49AF3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0ECF-98E9-46AF-8C9B-91423754D4B1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46F1-A500-40FD-B98D-C2B36B8E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3C55-2C7D-44D9-8F25-AC1A825AE23E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FE9A-4F59-46F3-8CA7-62A05F0E2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B175-AA49-42E0-82D1-E50BE1D2D472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32DA-265D-4684-A8C2-E6187B60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E750-2A7C-4E25-8A24-FF8CAE662DAE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4245-788C-4975-BD0B-914922B85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9432-2BAA-43F7-A517-7F74C863F770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9F7F-DF13-41D0-930C-DD1C04EE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79E4-BFE0-4196-AD29-BD4C523F8425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912F-1AA9-4548-9D6D-99B904556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C910C5-A14B-4021-8507-D5FBDEA35203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25B9E-2F57-4F90-98E1-E2CF939FA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001000" cy="1400175"/>
          </a:xfrm>
        </p:spPr>
        <p:txBody>
          <a:bodyPr lIns="0" tIns="0" rIns="0" bIns="0" anchor="t"/>
          <a:lstStyle/>
          <a:p>
            <a:r>
              <a:rPr lang="en-NZ" smtClean="0"/>
              <a:t/>
            </a:r>
            <a:br>
              <a:rPr lang="en-NZ" smtClean="0"/>
            </a:br>
            <a:r>
              <a:rPr lang="en-NZ" smtClean="0"/>
              <a:t/>
            </a:r>
            <a:br>
              <a:rPr lang="en-NZ" smtClean="0"/>
            </a:br>
            <a:endParaRPr lang="en-NZ" b="1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533400"/>
            <a:ext cx="2311400" cy="85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609600" y="3733800"/>
            <a:ext cx="2057400" cy="1066800"/>
          </a:xfrm>
        </p:spPr>
        <p:txBody>
          <a:bodyPr wrap="none" lIns="0" tIns="0" rIns="0" bIns="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Ben Aitken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Trading Standards Officer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Trading Standards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 MBIE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New Zealand</a:t>
            </a:r>
            <a:endParaRPr lang="en-NZ" sz="15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00325" y="3733800"/>
            <a:ext cx="1981200" cy="1295400"/>
          </a:xfrm>
          <a:prstGeom prst="rect">
            <a:avLst/>
          </a:prstGeom>
        </p:spPr>
        <p:txBody>
          <a:bodyPr wrap="none" lIns="0" tIns="0" rIns="0" bIns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Kevin Gudmundsson 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Legal Metrology Advisor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Trading Standards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 MBIE</a:t>
            </a:r>
          </a:p>
          <a:p>
            <a:pPr algn="l" defTabSz="879009" fontAlgn="auto">
              <a:spcAft>
                <a:spcPts val="0"/>
              </a:spcAft>
              <a:defRPr/>
            </a:pPr>
            <a:r>
              <a:rPr lang="en-NZ" sz="1500" b="1" dirty="0" smtClean="0"/>
              <a:t>New Zealand</a:t>
            </a:r>
            <a:endParaRPr lang="en-NZ" sz="1500" dirty="0"/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609600" y="228600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4000">
                <a:latin typeface="Calibri" pitchFamily="34" charset="0"/>
              </a:rPr>
              <a:t>PRE-PACKAGED PRODUCTS</a:t>
            </a:r>
          </a:p>
          <a:p>
            <a:pPr algn="ctr"/>
            <a:r>
              <a:rPr lang="en-NZ" sz="4000">
                <a:latin typeface="Calibri" pitchFamily="34" charset="0"/>
              </a:rPr>
              <a:t>NON-COMPLYING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Causes of non-complying goods</a:t>
            </a:r>
            <a:endParaRPr lang="en-NZ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NZ" sz="2800" u="sng">
                <a:latin typeface="Calibri" pitchFamily="34" charset="0"/>
              </a:rPr>
              <a:t>Suitable Equipment Guidelines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endParaRPr lang="en-NZ" sz="2800" u="sng">
              <a:latin typeface="Calibri" pitchFamily="34" charset="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3048000"/>
            <a:ext cx="75469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Causes of non-complying goods</a:t>
            </a:r>
            <a:endParaRPr lang="en-NZ" sz="2800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u="sng" dirty="0" smtClean="0"/>
              <a:t>Operator Behaviour</a:t>
            </a:r>
            <a:r>
              <a:rPr lang="en-NZ" dirty="0" smtClean="0"/>
              <a:t>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/>
              <a:t>Insufficient training or understanding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NZ" dirty="0"/>
              <a:t>Equipment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NZ" dirty="0" smtClean="0"/>
              <a:t>Procedure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NZ" dirty="0" smtClean="0"/>
              <a:t>Legislative requirements</a:t>
            </a:r>
          </a:p>
          <a:p>
            <a:pPr lvl="2" fontAlgn="auto">
              <a:spcAft>
                <a:spcPts val="0"/>
              </a:spcAft>
              <a:defRPr/>
            </a:pPr>
            <a:endParaRPr lang="en-NZ" dirty="0"/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/>
              <a:t>Inadequate / insufficient oversight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NZ" dirty="0" smtClean="0"/>
              <a:t>Business owner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NZ" dirty="0" smtClean="0"/>
              <a:t>Regulatory presence  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 smtClean="0"/>
          </a:p>
          <a:p>
            <a:pPr lvl="1" fontAlgn="auto">
              <a:spcAft>
                <a:spcPts val="0"/>
              </a:spcAft>
              <a:defRPr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Causes of non-complying goods</a:t>
            </a:r>
            <a:endParaRPr lang="en-NZ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NZ" sz="2800" u="sng">
                <a:latin typeface="Calibri" pitchFamily="34" charset="0"/>
              </a:rPr>
              <a:t>Operator Behaviour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NZ" sz="2400">
                <a:latin typeface="Calibri" pitchFamily="34" charset="0"/>
              </a:rPr>
              <a:t>600g Stated Net???</a:t>
            </a:r>
          </a:p>
        </p:txBody>
      </p:sp>
      <p:pic>
        <p:nvPicPr>
          <p:cNvPr id="37894" name="Picture 2" descr="H:\My Documents\Enforcement\Tofuman\Sc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75025"/>
            <a:ext cx="2019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 descr="H:\My Documents\Enforcement\Tofuman\Packag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336925"/>
            <a:ext cx="20288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4" descr="H:\My Documents\Enforcement\Tofuman\GrossWeigh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07000" y="210185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28713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What to do about short quantity packages </a:t>
            </a:r>
            <a:endParaRPr lang="en-NZ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/>
              <a:t>Sorting Quarantined Packages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Identifying and isolating an affected batch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Removing excessively deficient packages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Re-checking a sample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What to do about short quantity packages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u="sng" dirty="0" smtClean="0"/>
              <a:t>Re-labelling the pre-packages with the correct weight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 </a:t>
            </a: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This may be most appropriate for importers or a suitable solution for pre-packages already distributed into the marketplace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4788" y="112395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What to do about short quantity packages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u="sng" dirty="0" smtClean="0"/>
              <a:t>Re-packing or topping up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Deficient pre-packages can be re-packaged or topped up 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A sample of the altered batch should be checked to ensure it meets all the requirements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What to do about short quantity packages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If the investigation into the short quantity packages goods has identified that short quantity pre-packages are already in the marketplace then the manufacturer or packer needs to contact their customers and advise them to check their stock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Resources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/>
              <a:t>It is often useful to develop your own 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/>
              <a:t>F</a:t>
            </a:r>
            <a:r>
              <a:rPr lang="en-NZ" sz="2800" dirty="0" smtClean="0"/>
              <a:t>actsheets 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Websites, or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Resources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/>
              <a:t>to give to a manufacturer or packer   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NZ" sz="3600" b="1" dirty="0" smtClean="0">
                <a:solidFill>
                  <a:schemeClr val="accent1"/>
                </a:solidFill>
              </a:rPr>
              <a:t>Non-Complying Goods</a:t>
            </a:r>
            <a:endParaRPr lang="en-NZ" sz="3600" b="1" dirty="0" smtClean="0">
              <a:solidFill>
                <a:schemeClr val="accent1"/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pPr eaLnBrk="1" hangingPunct="1"/>
            <a:endParaRPr lang="en-NZ" sz="1600" smtClean="0"/>
          </a:p>
          <a:p>
            <a:pPr lvl="2" eaLnBrk="1" hangingPunct="1"/>
            <a:endParaRPr lang="en-NZ" sz="1200" smtClean="0"/>
          </a:p>
          <a:p>
            <a:pPr lvl="2" eaLnBrk="1" hangingPunct="1"/>
            <a:endParaRPr lang="en-NZ" sz="1600" smtClean="0"/>
          </a:p>
          <a:p>
            <a:pPr eaLnBrk="1" hangingPunct="1"/>
            <a:endParaRPr lang="en-NZ" sz="2400" smtClean="0"/>
          </a:p>
          <a:p>
            <a:pPr eaLnBrk="1" hangingPunct="1"/>
            <a:endParaRPr lang="en-NZ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  <a:p>
            <a:pPr marL="914400" lvl="2" indent="0" algn="ctr" fontAlgn="auto">
              <a:spcAft>
                <a:spcPts val="0"/>
              </a:spcAft>
              <a:buNone/>
              <a:defRPr/>
            </a:pPr>
            <a:endParaRPr lang="en-NZ" dirty="0"/>
          </a:p>
          <a:p>
            <a:pPr marL="914400" lvl="2" indent="0" algn="ctr" fontAlgn="auto">
              <a:spcAft>
                <a:spcPts val="0"/>
              </a:spcAft>
              <a:buNone/>
              <a:defRPr/>
            </a:pPr>
            <a:endParaRPr lang="en-NZ" sz="16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NZ" sz="2800" dirty="0" smtClean="0"/>
              <a:t>Thank you for your attention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NZ" sz="28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NZ" sz="2800" dirty="0" smtClean="0"/>
              <a:t>Any Questions?</a:t>
            </a:r>
            <a:endParaRPr lang="en-NZ" sz="2800" dirty="0" smtClean="0"/>
          </a:p>
          <a:p>
            <a:pPr algn="ctr" fontAlgn="auto">
              <a:spcAft>
                <a:spcPts val="0"/>
              </a:spcAft>
              <a:defRPr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6986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What to do about non-complying pre-packages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Non-compliance may be in relation to;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NZ" sz="2800">
                <a:latin typeface="Calibri" pitchFamily="34" charset="0"/>
              </a:rPr>
              <a:t>Labelling of goods (R79), or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NZ" sz="2800">
                <a:latin typeface="Calibri" pitchFamily="34" charset="0"/>
              </a:rPr>
              <a:t>Short weight, measure or number (R87), or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NZ" sz="2800">
                <a:latin typeface="Calibri" pitchFamily="34" charset="0"/>
              </a:rPr>
              <a:t>Both labelling &amp; short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What to do about non-complying packages: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Note: Precedence should be given to your economies legislation regarding pre-packaged goods offences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  </a:t>
            </a:r>
            <a:endParaRPr lang="en-N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What to do about incorrectly labelled pre-packages: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dirty="0" smtClean="0"/>
              <a:t>Where packages have been labelled incorrectly;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Identify and isolate the affected batch</a:t>
            </a:r>
          </a:p>
          <a:p>
            <a:pPr fontAlgn="auto">
              <a:spcAft>
                <a:spcPts val="0"/>
              </a:spcAft>
              <a:defRPr/>
            </a:pPr>
            <a:endParaRPr lang="en-NZ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Re-package or re-label the affected pre-packages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What to do about incorrectly labelled packages: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</p:txBody>
      </p:sp>
      <p:pic>
        <p:nvPicPr>
          <p:cNvPr id="23558" name="Picture 4" descr="H:\My Documents\PPG\AQS\Manufacturers Guide\PICT17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5838" y="2054225"/>
            <a:ext cx="404971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087563"/>
            <a:ext cx="40878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What to do about short quantity pre-packages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u="sng" dirty="0" smtClean="0"/>
              <a:t>The manufacturer / packer should;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Identify the affected goods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Take action to quarantine the goods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Investigate to </a:t>
            </a:r>
            <a:r>
              <a:rPr lang="en-NZ" sz="2800" dirty="0"/>
              <a:t>d</a:t>
            </a:r>
            <a:r>
              <a:rPr lang="en-NZ" sz="2800" dirty="0" smtClean="0"/>
              <a:t>etermine the cause of the errors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Rectify the problem</a:t>
            </a:r>
          </a:p>
          <a:p>
            <a:pPr fontAlgn="auto">
              <a:spcAft>
                <a:spcPts val="0"/>
              </a:spcAft>
              <a:defRPr/>
            </a:pPr>
            <a:r>
              <a:rPr lang="en-NZ" sz="2800" dirty="0" smtClean="0"/>
              <a:t>Ensure pre-packaged goods meet the requirements of AQS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What to do about short quantity packages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Identify the Causes and Solutions;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NZ" sz="2800">
                <a:latin typeface="Calibri" pitchFamily="34" charset="0"/>
              </a:rPr>
              <a:t>Unsuitable Equipment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NZ" sz="28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NZ" sz="2800">
                <a:latin typeface="Calibri" pitchFamily="34" charset="0"/>
              </a:rPr>
              <a:t>Operator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sz="2800" b="1" dirty="0" smtClean="0"/>
              <a:t>Causes of non-complying goods</a:t>
            </a:r>
            <a:endParaRPr lang="en-NZ" sz="2800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NZ" u="sng" dirty="0" smtClean="0"/>
              <a:t>Unsuitable Equipment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/>
              <a:t>Accurate?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/>
              <a:t>Being used correctly?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/>
              <a:t>Division size appropriate?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NZ" dirty="0" smtClean="0"/>
              <a:t>Environmental disturbances?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r>
              <a:rPr lang="en-NZ" sz="3600" b="1" smtClean="0">
                <a:solidFill>
                  <a:schemeClr val="accent1"/>
                </a:solidFill>
              </a:rPr>
              <a:t>Non-Complying Goods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54000" y="762000"/>
            <a:ext cx="8610600" cy="5595938"/>
          </a:xfrm>
        </p:spPr>
        <p:txBody>
          <a:bodyPr/>
          <a:lstStyle/>
          <a:p>
            <a:endParaRPr lang="en-NZ" sz="1600" smtClean="0"/>
          </a:p>
          <a:p>
            <a:pPr lvl="2"/>
            <a:endParaRPr lang="en-NZ" sz="1200" smtClean="0"/>
          </a:p>
          <a:p>
            <a:pPr lvl="2"/>
            <a:endParaRPr lang="en-NZ" sz="1600" smtClean="0"/>
          </a:p>
          <a:p>
            <a:endParaRPr lang="en-NZ" sz="2400" smtClean="0"/>
          </a:p>
          <a:p>
            <a:endParaRPr lang="en-NZ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0"/>
            <a:ext cx="2438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818188"/>
            <a:ext cx="2311400" cy="85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NZ" sz="2800" b="1">
                <a:latin typeface="Calibri" pitchFamily="34" charset="0"/>
              </a:rPr>
              <a:t>Causes of non-complying goods</a:t>
            </a:r>
            <a:endParaRPr lang="en-NZ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</a:pPr>
            <a:endParaRPr lang="en-NZ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NZ" sz="2800">
                <a:latin typeface="Calibri" pitchFamily="34" charset="0"/>
              </a:rPr>
              <a:t>Unsuitable Equipment? </a:t>
            </a:r>
          </a:p>
        </p:txBody>
      </p:sp>
      <p:pic>
        <p:nvPicPr>
          <p:cNvPr id="31750" name="Picture 3" descr="H:\My Documents\My Pictures\2013 Weighbridge Run\PICT18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838200"/>
            <a:ext cx="34480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968625"/>
            <a:ext cx="36957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2338" y="36195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10067</TotalTime>
  <Words>475</Words>
  <Application>Microsoft Office PowerPoint</Application>
  <PresentationFormat>On-screen Show (4:3)</PresentationFormat>
  <Paragraphs>200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  <vt:lpstr>Non-Complying Goods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Protection Forum Product Recalls 21st May 2014 - Wellington</dc:title>
  <dc:creator>Martin Rushton</dc:creator>
  <cp:lastModifiedBy>Ben Aitken</cp:lastModifiedBy>
  <cp:revision>228</cp:revision>
  <cp:lastPrinted>2014-11-08T05:15:00Z</cp:lastPrinted>
  <dcterms:created xsi:type="dcterms:W3CDTF">2006-08-16T00:00:00Z</dcterms:created>
  <dcterms:modified xsi:type="dcterms:W3CDTF">2015-05-12T20:59:50Z</dcterms:modified>
</cp:coreProperties>
</file>