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454" r:id="rId3"/>
    <p:sldId id="487" r:id="rId4"/>
    <p:sldId id="455" r:id="rId5"/>
    <p:sldId id="464" r:id="rId6"/>
    <p:sldId id="465" r:id="rId7"/>
    <p:sldId id="466" r:id="rId8"/>
    <p:sldId id="467" r:id="rId9"/>
    <p:sldId id="456" r:id="rId10"/>
    <p:sldId id="457" r:id="rId11"/>
    <p:sldId id="485" r:id="rId12"/>
    <p:sldId id="468" r:id="rId13"/>
    <p:sldId id="458" r:id="rId14"/>
    <p:sldId id="469" r:id="rId15"/>
    <p:sldId id="470" r:id="rId16"/>
    <p:sldId id="471" r:id="rId17"/>
    <p:sldId id="472" r:id="rId18"/>
    <p:sldId id="473" r:id="rId19"/>
    <p:sldId id="474" r:id="rId20"/>
    <p:sldId id="477" r:id="rId21"/>
    <p:sldId id="478" r:id="rId22"/>
    <p:sldId id="479" r:id="rId23"/>
    <p:sldId id="480" r:id="rId24"/>
    <p:sldId id="481" r:id="rId25"/>
    <p:sldId id="482" r:id="rId26"/>
    <p:sldId id="483" r:id="rId27"/>
    <p:sldId id="484" r:id="rId28"/>
    <p:sldId id="486"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65" autoAdjust="0"/>
  </p:normalViewPr>
  <p:slideViewPr>
    <p:cSldViewPr>
      <p:cViewPr>
        <p:scale>
          <a:sx n="75" d="100"/>
          <a:sy n="75" d="100"/>
        </p:scale>
        <p:origin x="-2028" y="-4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25" d="100"/>
          <a:sy n="125" d="100"/>
        </p:scale>
        <p:origin x="-2316" y="55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00D692F-DDCF-4D28-94B8-5BC9F2F445EF}" type="datetimeFigureOut">
              <a:rPr lang="en-NZ" smtClean="0"/>
              <a:pPr/>
              <a:t>12/05/2015</a:t>
            </a:fld>
            <a:endParaRPr lang="en-NZ"/>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5951288-960B-4AD4-A33C-FDB9F5A1BCFB}" type="slidenum">
              <a:rPr lang="en-NZ" smtClean="0"/>
              <a:pPr/>
              <a:t>‹#›</a:t>
            </a:fld>
            <a:endParaRPr lang="en-NZ"/>
          </a:p>
        </p:txBody>
      </p:sp>
    </p:spTree>
    <p:extLst>
      <p:ext uri="{BB962C8B-B14F-4D97-AF65-F5344CB8AC3E}">
        <p14:creationId xmlns:p14="http://schemas.microsoft.com/office/powerpoint/2010/main" val="111163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6251AD8-1AD6-44A4-8051-92B4D95F7D80}" type="datetimeFigureOut">
              <a:rPr lang="en-NZ" smtClean="0"/>
              <a:pPr/>
              <a:t>12/05/2015</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3E73796-CAF2-43BB-80FA-7CFC81D8EC11}" type="slidenum">
              <a:rPr lang="en-NZ" smtClean="0"/>
              <a:pPr/>
              <a:t>‹#›</a:t>
            </a:fld>
            <a:endParaRPr lang="en-NZ"/>
          </a:p>
        </p:txBody>
      </p:sp>
    </p:spTree>
    <p:extLst>
      <p:ext uri="{BB962C8B-B14F-4D97-AF65-F5344CB8AC3E}">
        <p14:creationId xmlns:p14="http://schemas.microsoft.com/office/powerpoint/2010/main" val="27154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dirty="0"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00">
                <a:solidFill>
                  <a:schemeClr val="tx1"/>
                </a:solidFill>
                <a:latin typeface="Calibri" pitchFamily="34" charset="0"/>
              </a:defRPr>
            </a:lvl1pPr>
            <a:lvl2pPr marL="742950" indent="-285750">
              <a:defRPr sz="1700">
                <a:solidFill>
                  <a:schemeClr val="tx1"/>
                </a:solidFill>
                <a:latin typeface="Calibri" pitchFamily="34" charset="0"/>
              </a:defRPr>
            </a:lvl2pPr>
            <a:lvl3pPr marL="1143000" indent="-228600">
              <a:defRPr sz="1700">
                <a:solidFill>
                  <a:schemeClr val="tx1"/>
                </a:solidFill>
                <a:latin typeface="Calibri" pitchFamily="34" charset="0"/>
              </a:defRPr>
            </a:lvl3pPr>
            <a:lvl4pPr marL="1600200" indent="-228600">
              <a:defRPr sz="1700">
                <a:solidFill>
                  <a:schemeClr val="tx1"/>
                </a:solidFill>
                <a:latin typeface="Calibri" pitchFamily="34" charset="0"/>
              </a:defRPr>
            </a:lvl4pPr>
            <a:lvl5pPr marL="2057400" indent="-228600">
              <a:defRPr sz="1700">
                <a:solidFill>
                  <a:schemeClr val="tx1"/>
                </a:solidFill>
                <a:latin typeface="Calibri" pitchFamily="34" charset="0"/>
              </a:defRPr>
            </a:lvl5pPr>
            <a:lvl6pPr marL="2514600" indent="-228600" defTabSz="877888" fontAlgn="base">
              <a:spcBef>
                <a:spcPct val="0"/>
              </a:spcBef>
              <a:spcAft>
                <a:spcPct val="0"/>
              </a:spcAft>
              <a:defRPr sz="1700">
                <a:solidFill>
                  <a:schemeClr val="tx1"/>
                </a:solidFill>
                <a:latin typeface="Calibri" pitchFamily="34" charset="0"/>
              </a:defRPr>
            </a:lvl6pPr>
            <a:lvl7pPr marL="2971800" indent="-228600" defTabSz="877888" fontAlgn="base">
              <a:spcBef>
                <a:spcPct val="0"/>
              </a:spcBef>
              <a:spcAft>
                <a:spcPct val="0"/>
              </a:spcAft>
              <a:defRPr sz="1700">
                <a:solidFill>
                  <a:schemeClr val="tx1"/>
                </a:solidFill>
                <a:latin typeface="Calibri" pitchFamily="34" charset="0"/>
              </a:defRPr>
            </a:lvl7pPr>
            <a:lvl8pPr marL="3429000" indent="-228600" defTabSz="877888" fontAlgn="base">
              <a:spcBef>
                <a:spcPct val="0"/>
              </a:spcBef>
              <a:spcAft>
                <a:spcPct val="0"/>
              </a:spcAft>
              <a:defRPr sz="1700">
                <a:solidFill>
                  <a:schemeClr val="tx1"/>
                </a:solidFill>
                <a:latin typeface="Calibri" pitchFamily="34" charset="0"/>
              </a:defRPr>
            </a:lvl8pPr>
            <a:lvl9pPr marL="3886200" indent="-228600" defTabSz="877888" fontAlgn="base">
              <a:spcBef>
                <a:spcPct val="0"/>
              </a:spcBef>
              <a:spcAft>
                <a:spcPct val="0"/>
              </a:spcAft>
              <a:defRPr sz="1700">
                <a:solidFill>
                  <a:schemeClr val="tx1"/>
                </a:solidFill>
                <a:latin typeface="Calibri" pitchFamily="34" charset="0"/>
              </a:defRPr>
            </a:lvl9pPr>
          </a:lstStyle>
          <a:p>
            <a:pPr defTabSz="877888" fontAlgn="base">
              <a:spcBef>
                <a:spcPct val="0"/>
              </a:spcBef>
              <a:spcAft>
                <a:spcPct val="0"/>
              </a:spcAft>
              <a:defRPr/>
            </a:pPr>
            <a:fld id="{800DBDEC-2521-4F28-90E0-982EEE53585E}" type="slidenum">
              <a:rPr lang="en-NZ" sz="1200" smtClean="0"/>
              <a:pPr defTabSz="877888" fontAlgn="base">
                <a:spcBef>
                  <a:spcPct val="0"/>
                </a:spcBef>
                <a:spcAft>
                  <a:spcPct val="0"/>
                </a:spcAft>
                <a:defRPr/>
              </a:pPr>
              <a:t>1</a:t>
            </a:fld>
            <a:endParaRPr lang="en-NZ"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10</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11</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12</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Glazing is the term used to describe the application of a protective coating of ice (ice glaze) to frozen seafood products. The ice layer excludes air from the surface of the product, reducing the rate of oxidation. </a:t>
            </a:r>
          </a:p>
          <a:p>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By definition a package includes anything in or by which goods are cased, covered, contained, or packed. In general terms the glaze is considered to be part of the packaging material and therefore must be excluded from the net contents. </a:t>
            </a:r>
            <a:endParaRPr lang="en-NZ" b="0"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13</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14</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15</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16</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17</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18</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19</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2</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20</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How to test</a:t>
            </a:r>
            <a:r>
              <a:rPr lang="en-NZ" baseline="0" dirty="0" smtClean="0"/>
              <a:t> flow rate? Get a receptacle that can hold 10 L. fill bucket and adjust flow so that it is within 4-11 Litres for 60sec of flow</a:t>
            </a:r>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21</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22</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23</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24</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25</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26</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27</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28</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3</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4</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5</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6</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7</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8</a:t>
            </a:fld>
            <a:endParaRPr lang="en-NZ" dirty="0"/>
          </a:p>
        </p:txBody>
      </p:sp>
    </p:spTree>
    <p:extLst>
      <p:ext uri="{BB962C8B-B14F-4D97-AF65-F5344CB8AC3E}">
        <p14:creationId xmlns:p14="http://schemas.microsoft.com/office/powerpoint/2010/main" val="380291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B46C25B-2BFB-4065-85B9-7F66B39A02BB}" type="slidenum">
              <a:rPr lang="en-NZ" smtClean="0"/>
              <a:pPr/>
              <a:t>9</a:t>
            </a:fld>
            <a:endParaRPr lang="en-NZ" dirty="0"/>
          </a:p>
        </p:txBody>
      </p:sp>
    </p:spTree>
    <p:extLst>
      <p:ext uri="{BB962C8B-B14F-4D97-AF65-F5344CB8AC3E}">
        <p14:creationId xmlns:p14="http://schemas.microsoft.com/office/powerpoint/2010/main" val="380291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ctrTitle"/>
          </p:nvPr>
        </p:nvSpPr>
        <p:spPr bwMode="auto">
          <a:xfrm>
            <a:off x="622099" y="1600200"/>
            <a:ext cx="74549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90000"/>
          </a:bodyPr>
          <a:lstStyle/>
          <a:p>
            <a:r>
              <a:rPr lang="en-NZ" sz="3200" b="1" dirty="0" smtClean="0"/>
              <a:t/>
            </a:r>
            <a:br>
              <a:rPr lang="en-NZ" sz="3200" b="1" dirty="0" smtClean="0"/>
            </a:br>
            <a:r>
              <a:rPr lang="en-NZ" sz="5400" dirty="0"/>
              <a:t/>
            </a:r>
            <a:br>
              <a:rPr lang="en-NZ" sz="5400" dirty="0"/>
            </a:br>
            <a:r>
              <a:rPr lang="en-NZ" sz="4900" b="1" dirty="0" smtClean="0"/>
              <a:t/>
            </a:r>
            <a:br>
              <a:rPr lang="en-NZ" sz="4900" b="1" dirty="0" smtClean="0"/>
            </a:br>
            <a:r>
              <a:rPr lang="en-NZ" sz="3100" b="1" dirty="0" smtClean="0"/>
              <a:t/>
            </a:r>
            <a:br>
              <a:rPr lang="en-NZ" sz="3100" b="1" dirty="0" smtClean="0"/>
            </a:br>
            <a:r>
              <a:rPr lang="en-NZ" sz="3200" b="1" dirty="0" smtClean="0"/>
              <a:t/>
            </a:r>
            <a:br>
              <a:rPr lang="en-NZ" sz="3200" b="1" dirty="0" smtClean="0"/>
            </a:br>
            <a:r>
              <a:rPr lang="en-NZ" sz="3200" b="1" dirty="0" smtClean="0"/>
              <a:t> </a:t>
            </a:r>
          </a:p>
        </p:txBody>
      </p:sp>
      <p:sp>
        <p:nvSpPr>
          <p:cNvPr id="4" name="Subtitle 2"/>
          <p:cNvSpPr>
            <a:spLocks noGrp="1"/>
          </p:cNvSpPr>
          <p:nvPr>
            <p:ph type="subTitle" idx="1"/>
          </p:nvPr>
        </p:nvSpPr>
        <p:spPr>
          <a:xfrm>
            <a:off x="609601" y="3733800"/>
            <a:ext cx="1981199" cy="1295400"/>
          </a:xfrm>
        </p:spPr>
        <p:txBody>
          <a:bodyPr wrap="none" lIns="0" tIns="0" rIns="0" bIns="0">
            <a:normAutofit lnSpcReduction="10000"/>
          </a:bodyPr>
          <a:lstStyle/>
          <a:p>
            <a:pPr algn="l" defTabSz="879009" eaLnBrk="1" fontAlgn="auto" hangingPunct="1">
              <a:spcAft>
                <a:spcPts val="0"/>
              </a:spcAft>
              <a:buFont typeface="Arial" pitchFamily="34" charset="0"/>
              <a:buNone/>
              <a:defRPr/>
            </a:pPr>
            <a:r>
              <a:rPr lang="en-NZ" sz="1500" b="1" dirty="0" smtClean="0"/>
              <a:t>Kevin Gudmundsson </a:t>
            </a:r>
          </a:p>
          <a:p>
            <a:pPr algn="l" defTabSz="879009" eaLnBrk="1" fontAlgn="auto" hangingPunct="1">
              <a:spcAft>
                <a:spcPts val="0"/>
              </a:spcAft>
              <a:buFont typeface="Arial" pitchFamily="34" charset="0"/>
              <a:buNone/>
              <a:defRPr/>
            </a:pPr>
            <a:r>
              <a:rPr lang="en-NZ" sz="1500" b="1" dirty="0" smtClean="0"/>
              <a:t>Legal Metrology Advisor</a:t>
            </a:r>
          </a:p>
          <a:p>
            <a:pPr algn="l" defTabSz="879009" eaLnBrk="1" fontAlgn="auto" hangingPunct="1">
              <a:spcAft>
                <a:spcPts val="0"/>
              </a:spcAft>
              <a:buFont typeface="Arial" pitchFamily="34" charset="0"/>
              <a:buNone/>
              <a:defRPr/>
            </a:pPr>
            <a:r>
              <a:rPr lang="en-NZ" sz="1500" b="1" dirty="0" smtClean="0"/>
              <a:t>Trading Standards</a:t>
            </a:r>
          </a:p>
          <a:p>
            <a:pPr algn="l" defTabSz="879009" eaLnBrk="1" fontAlgn="auto" hangingPunct="1">
              <a:spcAft>
                <a:spcPts val="0"/>
              </a:spcAft>
              <a:buFont typeface="Arial" pitchFamily="34" charset="0"/>
              <a:buNone/>
              <a:defRPr/>
            </a:pPr>
            <a:r>
              <a:rPr lang="en-NZ" sz="1500" b="1" dirty="0" smtClean="0"/>
              <a:t>MBIE</a:t>
            </a:r>
          </a:p>
          <a:p>
            <a:pPr algn="l" defTabSz="879009" eaLnBrk="1" fontAlgn="auto" hangingPunct="1">
              <a:spcAft>
                <a:spcPts val="0"/>
              </a:spcAft>
              <a:buFont typeface="Arial" pitchFamily="34" charset="0"/>
              <a:buNone/>
              <a:defRPr/>
            </a:pPr>
            <a:r>
              <a:rPr lang="en-NZ" sz="1500" b="1" dirty="0" smtClean="0"/>
              <a:t>New Zealand</a:t>
            </a:r>
            <a:endParaRPr lang="en-NZ" sz="1500"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5260" y="533400"/>
            <a:ext cx="2311739" cy="8549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2895600" y="3733800"/>
            <a:ext cx="1981199" cy="1295400"/>
          </a:xfrm>
          <a:prstGeom prst="rect">
            <a:avLst/>
          </a:prstGeom>
        </p:spPr>
        <p:txBody>
          <a:bodyPr vert="horz" wrap="none" lIns="0" tIns="0" rIns="0" bIns="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879009">
              <a:defRPr/>
            </a:pPr>
            <a:r>
              <a:rPr lang="en-NZ" sz="1500" b="1" dirty="0" smtClean="0"/>
              <a:t>Ben Aitken</a:t>
            </a:r>
          </a:p>
          <a:p>
            <a:pPr algn="l" defTabSz="879009">
              <a:defRPr/>
            </a:pPr>
            <a:r>
              <a:rPr lang="en-NZ" sz="1500" b="1" dirty="0" smtClean="0"/>
              <a:t>Trading Standards Officer</a:t>
            </a:r>
          </a:p>
          <a:p>
            <a:pPr algn="l" defTabSz="879009">
              <a:defRPr/>
            </a:pPr>
            <a:r>
              <a:rPr lang="en-NZ" sz="1500" b="1" dirty="0" smtClean="0"/>
              <a:t>Trading Standards</a:t>
            </a:r>
          </a:p>
          <a:p>
            <a:pPr algn="l" defTabSz="879009">
              <a:defRPr/>
            </a:pPr>
            <a:r>
              <a:rPr lang="en-NZ" sz="1500" b="1" dirty="0" smtClean="0"/>
              <a:t>MBIE</a:t>
            </a:r>
          </a:p>
          <a:p>
            <a:pPr algn="l" defTabSz="879009">
              <a:defRPr/>
            </a:pPr>
            <a:r>
              <a:rPr lang="en-NZ" sz="1500" b="1" dirty="0" smtClean="0"/>
              <a:t>New Zealand</a:t>
            </a:r>
            <a:endParaRPr lang="en-NZ" sz="1500" dirty="0"/>
          </a:p>
        </p:txBody>
      </p:sp>
      <p:sp>
        <p:nvSpPr>
          <p:cNvPr id="2" name="Rectangle 1"/>
          <p:cNvSpPr/>
          <p:nvPr/>
        </p:nvSpPr>
        <p:spPr>
          <a:xfrm>
            <a:off x="520700" y="2174438"/>
            <a:ext cx="8001000" cy="1323439"/>
          </a:xfrm>
          <a:prstGeom prst="rect">
            <a:avLst/>
          </a:prstGeom>
        </p:spPr>
        <p:txBody>
          <a:bodyPr wrap="square">
            <a:spAutoFit/>
          </a:bodyPr>
          <a:lstStyle/>
          <a:p>
            <a:pPr algn="ctr"/>
            <a:r>
              <a:rPr lang="en-NZ" altLang="en-US" sz="4000" dirty="0" smtClean="0"/>
              <a:t>Test </a:t>
            </a:r>
            <a:r>
              <a:rPr lang="en-NZ" altLang="en-US" sz="4000" dirty="0"/>
              <a:t>Procedures for Determining the Actual Quantity of Frozen Foods</a:t>
            </a:r>
            <a:endParaRPr lang="en-NZ" sz="4000" dirty="0"/>
          </a:p>
        </p:txBody>
      </p:sp>
    </p:spTree>
    <p:extLst>
      <p:ext uri="{BB962C8B-B14F-4D97-AF65-F5344CB8AC3E}">
        <p14:creationId xmlns:p14="http://schemas.microsoft.com/office/powerpoint/2010/main" val="352588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1371600"/>
            <a:ext cx="8229600" cy="4754563"/>
          </a:xfrm>
        </p:spPr>
        <p:txBody>
          <a:bodyPr>
            <a:normAutofit/>
          </a:bodyPr>
          <a:lstStyle/>
          <a:p>
            <a:pPr marL="457200" indent="-457200">
              <a:lnSpc>
                <a:spcPct val="90000"/>
              </a:lnSpc>
              <a:buFontTx/>
              <a:buAutoNum type="arabicPeriod" startAt="10"/>
            </a:pPr>
            <a:r>
              <a:rPr lang="en-NZ" altLang="en-US" sz="2800" dirty="0"/>
              <a:t>Transfer the sieve containing the product to the </a:t>
            </a:r>
            <a:r>
              <a:rPr lang="en-NZ" altLang="en-US" sz="2800" dirty="0" smtClean="0"/>
              <a:t>drip-pan</a:t>
            </a:r>
            <a:endParaRPr lang="en-NZ" altLang="en-US" sz="2800" dirty="0"/>
          </a:p>
          <a:p>
            <a:pPr marL="457200" indent="-457200">
              <a:lnSpc>
                <a:spcPct val="90000"/>
              </a:lnSpc>
              <a:buFontTx/>
              <a:buAutoNum type="arabicPeriod" startAt="10"/>
            </a:pPr>
            <a:r>
              <a:rPr lang="en-NZ" altLang="en-US" sz="2800" dirty="0"/>
              <a:t>Weigh sieve and drip pan (m</a:t>
            </a:r>
            <a:r>
              <a:rPr lang="en-NZ" altLang="en-US" sz="2800" baseline="-25000" dirty="0"/>
              <a:t>d</a:t>
            </a:r>
            <a:r>
              <a:rPr lang="en-NZ" altLang="en-US" sz="2800" dirty="0"/>
              <a:t>) and deduct weight obtained in step 2 to determine the actual drained quantity of the product.</a:t>
            </a:r>
          </a:p>
          <a:p>
            <a:pPr marL="1371600" lvl="2" indent="-457200">
              <a:lnSpc>
                <a:spcPct val="90000"/>
              </a:lnSpc>
              <a:buFontTx/>
              <a:buNone/>
            </a:pPr>
            <a:endParaRPr lang="en-NZ" altLang="en-US" sz="2800" dirty="0"/>
          </a:p>
          <a:p>
            <a:pPr marL="1371600" lvl="2" indent="-457200">
              <a:lnSpc>
                <a:spcPct val="90000"/>
              </a:lnSpc>
              <a:buFontTx/>
              <a:buNone/>
            </a:pPr>
            <a:r>
              <a:rPr lang="en-NZ" altLang="en-US" sz="2800" dirty="0"/>
              <a:t>Actual drained contents = m</a:t>
            </a:r>
            <a:r>
              <a:rPr lang="en-NZ" altLang="en-US" sz="2800" baseline="-25000" dirty="0"/>
              <a:t>d</a:t>
            </a:r>
            <a:r>
              <a:rPr lang="en-NZ" altLang="en-US" sz="2800" dirty="0"/>
              <a:t> – </a:t>
            </a:r>
            <a:r>
              <a:rPr lang="en-NZ" altLang="en-US" sz="2800" dirty="0" err="1" smtClean="0"/>
              <a:t>m</a:t>
            </a:r>
            <a:r>
              <a:rPr lang="en-NZ" altLang="en-US" sz="2800" baseline="-25000" dirty="0" err="1" smtClean="0"/>
              <a:t>t</a:t>
            </a:r>
            <a:endParaRPr lang="en-NZ" altLang="en-US" sz="2800" baseline="-25000" dirty="0" smtClean="0"/>
          </a:p>
          <a:p>
            <a:pPr marL="1371600" lvl="2" indent="-457200">
              <a:lnSpc>
                <a:spcPct val="90000"/>
              </a:lnSpc>
              <a:buFontTx/>
              <a:buNone/>
            </a:pPr>
            <a:endParaRPr lang="en-NZ" altLang="en-US" sz="2800" baseline="-25000" dirty="0"/>
          </a:p>
          <a:p>
            <a:pPr marL="1371600" lvl="2" indent="-457200">
              <a:lnSpc>
                <a:spcPct val="90000"/>
              </a:lnSpc>
              <a:buNone/>
            </a:pPr>
            <a:r>
              <a:rPr lang="en-NZ" altLang="en-US" sz="2800" dirty="0" err="1" smtClean="0"/>
              <a:t>M</a:t>
            </a:r>
            <a:r>
              <a:rPr lang="en-NZ" altLang="en-US" sz="2800" baseline="-25000" dirty="0" err="1" smtClean="0"/>
              <a:t>d</a:t>
            </a:r>
            <a:r>
              <a:rPr lang="en-NZ" altLang="en-US" sz="2800" baseline="-25000" dirty="0" smtClean="0"/>
              <a:t>  </a:t>
            </a:r>
            <a:r>
              <a:rPr lang="en-NZ" altLang="en-US" sz="2800" dirty="0" smtClean="0"/>
              <a:t>= Sieve </a:t>
            </a:r>
            <a:r>
              <a:rPr lang="en-NZ" altLang="en-US" sz="2800" dirty="0"/>
              <a:t>and drip plan plus </a:t>
            </a:r>
            <a:r>
              <a:rPr lang="en-NZ" altLang="en-US" sz="2800" dirty="0" smtClean="0"/>
              <a:t>product</a:t>
            </a:r>
            <a:endParaRPr lang="en-NZ" altLang="en-US" sz="2800" baseline="-25000" dirty="0" smtClean="0"/>
          </a:p>
          <a:p>
            <a:pPr marL="1371600" lvl="2" indent="-457200">
              <a:lnSpc>
                <a:spcPct val="90000"/>
              </a:lnSpc>
              <a:buNone/>
            </a:pPr>
            <a:r>
              <a:rPr lang="en-NZ" altLang="en-US" sz="2800" dirty="0" smtClean="0"/>
              <a:t>M</a:t>
            </a:r>
            <a:r>
              <a:rPr lang="en-NZ" altLang="en-US" sz="2800" baseline="-25000" dirty="0" smtClean="0"/>
              <a:t>t  </a:t>
            </a:r>
            <a:r>
              <a:rPr lang="en-NZ" altLang="en-US" sz="2800" dirty="0" smtClean="0"/>
              <a:t>= Sieve </a:t>
            </a:r>
            <a:r>
              <a:rPr lang="en-NZ" altLang="en-US" sz="2800" dirty="0"/>
              <a:t>and drip plan </a:t>
            </a:r>
            <a:r>
              <a:rPr lang="en-NZ" altLang="en-US" sz="2800" dirty="0" smtClean="0"/>
              <a:t>no </a:t>
            </a:r>
            <a:r>
              <a:rPr lang="en-NZ" altLang="en-US" sz="2800" dirty="0"/>
              <a:t>product</a:t>
            </a:r>
          </a:p>
          <a:p>
            <a:pPr marL="1371600" lvl="2" indent="-457200">
              <a:lnSpc>
                <a:spcPct val="90000"/>
              </a:lnSpc>
              <a:buNone/>
            </a:pPr>
            <a:endParaRPr lang="en-NZ" altLang="en-US" sz="2800" baseline="-25000" dirty="0"/>
          </a:p>
          <a:p>
            <a:pPr marL="1371600" lvl="2" indent="-457200">
              <a:lnSpc>
                <a:spcPct val="90000"/>
              </a:lnSpc>
              <a:buFontTx/>
              <a:buNone/>
            </a:pPr>
            <a:endParaRPr lang="en-NZ" altLang="en-US" sz="2800" dirty="0" smtClean="0"/>
          </a:p>
          <a:p>
            <a:pPr marL="1371600" lvl="2" indent="-457200">
              <a:lnSpc>
                <a:spcPct val="90000"/>
              </a:lnSpc>
              <a:buFontTx/>
              <a:buNone/>
            </a:pPr>
            <a:endParaRPr lang="en-NZ" altLang="en-US" sz="2800" dirty="0" smtClean="0"/>
          </a:p>
          <a:p>
            <a:pPr marL="1371600" lvl="2" indent="-457200">
              <a:lnSpc>
                <a:spcPct val="90000"/>
              </a:lnSpc>
              <a:buFontTx/>
              <a:buNone/>
            </a:pPr>
            <a:endParaRPr lang="en-NZ" altLang="en-US" sz="2800" dirty="0"/>
          </a:p>
          <a:p>
            <a:pPr marL="1371600" lvl="2" indent="-457200">
              <a:lnSpc>
                <a:spcPct val="90000"/>
              </a:lnSpc>
              <a:buFontTx/>
              <a:buNone/>
            </a:pPr>
            <a:endParaRPr lang="en-NZ" altLang="en-US" sz="2800" dirty="0"/>
          </a:p>
          <a:p>
            <a:endParaRPr lang="en-NZ" sz="2800" dirty="0" smtClean="0"/>
          </a:p>
        </p:txBody>
      </p:sp>
      <p:sp>
        <p:nvSpPr>
          <p:cNvPr id="9"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a:solidFill>
                  <a:srgbClr val="0070C0"/>
                </a:solidFill>
              </a:rPr>
              <a:t>Frozen fruits and vegetables</a:t>
            </a:r>
            <a:endParaRPr lang="en-NZ" sz="3600" b="1" dirty="0">
              <a:solidFill>
                <a:srgbClr val="0070C0"/>
              </a:solidFill>
            </a:endParaRPr>
          </a:p>
        </p:txBody>
      </p:sp>
    </p:spTree>
    <p:extLst>
      <p:ext uri="{BB962C8B-B14F-4D97-AF65-F5344CB8AC3E}">
        <p14:creationId xmlns:p14="http://schemas.microsoft.com/office/powerpoint/2010/main" val="1129437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0" indent="0">
              <a:buNone/>
            </a:pPr>
            <a:r>
              <a:rPr lang="en-NZ" altLang="en-US" sz="2800" dirty="0" smtClean="0"/>
              <a:t>12. Repeat </a:t>
            </a:r>
            <a:r>
              <a:rPr lang="en-NZ" altLang="en-US" sz="2800" dirty="0"/>
              <a:t>steps 2 to 11 for each pre-package.</a:t>
            </a:r>
          </a:p>
          <a:p>
            <a:pPr marL="0" indent="0">
              <a:buNone/>
            </a:pPr>
            <a:endParaRPr lang="en-NZ" sz="2800" dirty="0" smtClean="0"/>
          </a:p>
          <a:p>
            <a:pPr marL="0" indent="0">
              <a:buNone/>
            </a:pPr>
            <a:endParaRPr lang="en-NZ" sz="2800" dirty="0"/>
          </a:p>
          <a:p>
            <a:pPr marL="0" indent="0">
              <a:buNone/>
            </a:pPr>
            <a:endParaRPr lang="en-NZ" sz="2800" dirty="0" smtClean="0"/>
          </a:p>
        </p:txBody>
      </p:sp>
      <p:sp>
        <p:nvSpPr>
          <p:cNvPr id="9"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a:solidFill>
                  <a:srgbClr val="0070C0"/>
                </a:solidFill>
              </a:rPr>
              <a:t>Frozen fruits and vegetables</a:t>
            </a:r>
            <a:endParaRPr lang="en-NZ" sz="3600" b="1" dirty="0">
              <a:solidFill>
                <a:srgbClr val="0070C0"/>
              </a:solidFill>
            </a:endParaRPr>
          </a:p>
        </p:txBody>
      </p:sp>
    </p:spTree>
    <p:extLst>
      <p:ext uri="{BB962C8B-B14F-4D97-AF65-F5344CB8AC3E}">
        <p14:creationId xmlns:p14="http://schemas.microsoft.com/office/powerpoint/2010/main" val="1408968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Glazed </a:t>
            </a:r>
            <a:r>
              <a:rPr lang="en-NZ" altLang="en-US" sz="3600" b="1" dirty="0">
                <a:solidFill>
                  <a:srgbClr val="0070C0"/>
                </a:solidFill>
              </a:rPr>
              <a:t>Seafood</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descr="prawn 1"/>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800600" y="1105245"/>
            <a:ext cx="3200400" cy="454653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5424" y="1143000"/>
            <a:ext cx="2340323" cy="450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22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Glazed </a:t>
            </a:r>
            <a:r>
              <a:rPr lang="en-NZ" altLang="en-US" sz="3600" b="1" dirty="0">
                <a:solidFill>
                  <a:srgbClr val="0070C0"/>
                </a:solidFill>
              </a:rPr>
              <a:t>Seafood</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a:buFontTx/>
              <a:buNone/>
            </a:pPr>
            <a:r>
              <a:rPr lang="en-NZ" altLang="en-US" sz="2800" b="1" dirty="0"/>
              <a:t>Glazed seafood </a:t>
            </a:r>
          </a:p>
          <a:p>
            <a:r>
              <a:rPr lang="en-NZ" altLang="en-US" sz="2800" b="1" dirty="0"/>
              <a:t>S</a:t>
            </a:r>
            <a:r>
              <a:rPr lang="en-NZ" altLang="en-US" sz="2800" b="1" dirty="0" smtClean="0"/>
              <a:t>eafood </a:t>
            </a:r>
            <a:r>
              <a:rPr lang="en-NZ" altLang="en-US" sz="2800" b="1" dirty="0"/>
              <a:t>that is covered with a film of water and then frozen to preserve its </a:t>
            </a:r>
            <a:r>
              <a:rPr lang="en-NZ" altLang="en-US" sz="2800" b="1" dirty="0" smtClean="0"/>
              <a:t>quality</a:t>
            </a:r>
            <a:r>
              <a:rPr lang="en-NZ" altLang="en-US" sz="2800" b="1" dirty="0"/>
              <a:t>.</a:t>
            </a:r>
            <a:endParaRPr lang="en-NZ" altLang="en-US" sz="2800" dirty="0"/>
          </a:p>
          <a:p>
            <a:endParaRPr lang="en-NZ" altLang="en-US" sz="2800" dirty="0" smtClean="0"/>
          </a:p>
          <a:p>
            <a:r>
              <a:rPr lang="en-NZ" altLang="en-US" sz="2800" dirty="0" smtClean="0"/>
              <a:t>The </a:t>
            </a:r>
            <a:r>
              <a:rPr lang="en-NZ" altLang="en-US" sz="2800" dirty="0"/>
              <a:t>actual quantity of the seafood shall be exclusive of the glaze.</a:t>
            </a:r>
          </a:p>
          <a:p>
            <a:endParaRPr lang="en-NZ" sz="2800" dirty="0" smtClean="0"/>
          </a:p>
        </p:txBody>
      </p:sp>
    </p:spTree>
    <p:extLst>
      <p:ext uri="{BB962C8B-B14F-4D97-AF65-F5344CB8AC3E}">
        <p14:creationId xmlns:p14="http://schemas.microsoft.com/office/powerpoint/2010/main" val="1129437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Glazed </a:t>
            </a:r>
            <a:r>
              <a:rPr lang="en-NZ" altLang="en-US" sz="3600" b="1" dirty="0">
                <a:solidFill>
                  <a:srgbClr val="0070C0"/>
                </a:solidFill>
              </a:rPr>
              <a:t>Seafood</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457200" indent="-457200">
              <a:buFontTx/>
              <a:buNone/>
            </a:pPr>
            <a:r>
              <a:rPr lang="en-NZ" altLang="en-US" sz="2800" b="1" dirty="0" smtClean="0"/>
              <a:t>Equipment  </a:t>
            </a:r>
            <a:r>
              <a:rPr lang="en-NZ" altLang="en-US" sz="2800" b="1" dirty="0"/>
              <a:t>required to determine actual quantity</a:t>
            </a:r>
          </a:p>
          <a:p>
            <a:pPr marL="457200" indent="-457200"/>
            <a:endParaRPr lang="en-NZ" altLang="en-US" sz="2800" dirty="0"/>
          </a:p>
          <a:p>
            <a:pPr marL="457200" indent="-457200">
              <a:buFontTx/>
              <a:buAutoNum type="arabicPeriod"/>
            </a:pPr>
            <a:r>
              <a:rPr lang="en-NZ" altLang="en-US" sz="2800" dirty="0"/>
              <a:t>Suitable weighing instrument and test weights.</a:t>
            </a:r>
          </a:p>
          <a:p>
            <a:pPr marL="457200" indent="-457200">
              <a:buFontTx/>
              <a:buAutoNum type="arabicPeriod"/>
            </a:pPr>
            <a:r>
              <a:rPr lang="en-NZ" altLang="en-US" sz="2800" dirty="0"/>
              <a:t>Water source, hose and spray head.</a:t>
            </a:r>
          </a:p>
          <a:p>
            <a:pPr marL="457200" indent="-457200">
              <a:buFontTx/>
              <a:buAutoNum type="arabicPeriod"/>
            </a:pPr>
            <a:r>
              <a:rPr lang="en-NZ" altLang="en-US" sz="2800" dirty="0"/>
              <a:t>Sink or other receptacle.</a:t>
            </a:r>
          </a:p>
          <a:p>
            <a:endParaRPr lang="en-NZ" sz="2800" dirty="0" smtClean="0"/>
          </a:p>
        </p:txBody>
      </p:sp>
    </p:spTree>
    <p:extLst>
      <p:ext uri="{BB962C8B-B14F-4D97-AF65-F5344CB8AC3E}">
        <p14:creationId xmlns:p14="http://schemas.microsoft.com/office/powerpoint/2010/main" val="1562221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Glazed </a:t>
            </a:r>
            <a:r>
              <a:rPr lang="en-NZ" altLang="en-US" sz="3600" b="1" dirty="0">
                <a:solidFill>
                  <a:srgbClr val="0070C0"/>
                </a:solidFill>
              </a:rPr>
              <a:t>Seafood</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82930" y="1078188"/>
            <a:ext cx="8229600" cy="4602163"/>
          </a:xfrm>
        </p:spPr>
        <p:txBody>
          <a:bodyPr>
            <a:normAutofit/>
          </a:bodyPr>
          <a:lstStyle/>
          <a:p>
            <a:pPr marL="457200" indent="-457200">
              <a:lnSpc>
                <a:spcPct val="80000"/>
              </a:lnSpc>
              <a:buFontTx/>
              <a:buAutoNum type="arabicPeriod" startAt="4"/>
            </a:pPr>
            <a:r>
              <a:rPr lang="en-NZ" altLang="en-US" sz="2800" dirty="0"/>
              <a:t>Sieve </a:t>
            </a:r>
          </a:p>
          <a:p>
            <a:pPr marL="914400" lvl="1" indent="-457200">
              <a:lnSpc>
                <a:spcPct val="80000"/>
              </a:lnSpc>
            </a:pPr>
            <a:r>
              <a:rPr lang="en-NZ" altLang="en-US" dirty="0"/>
              <a:t>20 cm diameter with 2.36 mm square openings.</a:t>
            </a:r>
          </a:p>
          <a:p>
            <a:pPr marL="1371600" lvl="2" indent="-457200">
              <a:lnSpc>
                <a:spcPct val="80000"/>
              </a:lnSpc>
            </a:pPr>
            <a:r>
              <a:rPr lang="en-NZ" altLang="en-US" sz="2800" dirty="0"/>
              <a:t>for pre-packages with a nominal quantity 900 g or less. </a:t>
            </a:r>
          </a:p>
          <a:p>
            <a:pPr marL="914400" lvl="1" indent="-457200">
              <a:lnSpc>
                <a:spcPct val="80000"/>
              </a:lnSpc>
            </a:pPr>
            <a:r>
              <a:rPr lang="en-NZ" altLang="en-US" dirty="0"/>
              <a:t>30 cm diameter sieve with 2.36 mm square openings.</a:t>
            </a:r>
          </a:p>
          <a:p>
            <a:pPr marL="1371600" lvl="2" indent="-457200">
              <a:lnSpc>
                <a:spcPct val="80000"/>
              </a:lnSpc>
            </a:pPr>
            <a:r>
              <a:rPr lang="en-NZ" altLang="en-US" sz="2800" dirty="0"/>
              <a:t>for pre-packages greater than 900 g. </a:t>
            </a:r>
            <a:endParaRPr lang="en-NZ" altLang="en-US" sz="2800" dirty="0" smtClean="0"/>
          </a:p>
          <a:p>
            <a:pPr marL="457200" indent="-457200">
              <a:lnSpc>
                <a:spcPct val="90000"/>
              </a:lnSpc>
              <a:buFontTx/>
              <a:buAutoNum type="arabicPeriod" startAt="4"/>
            </a:pPr>
            <a:r>
              <a:rPr lang="en-NZ" sz="2800" dirty="0" smtClean="0"/>
              <a:t>Wedge </a:t>
            </a:r>
            <a:r>
              <a:rPr lang="en-NZ" sz="2800" dirty="0"/>
              <a:t>to provide tilt to 17˚ to 20˚ from the horizontal </a:t>
            </a:r>
            <a:endParaRPr lang="en-NZ" sz="2800" dirty="0" smtClean="0"/>
          </a:p>
          <a:p>
            <a:pPr marL="457200" indent="-457200">
              <a:lnSpc>
                <a:spcPct val="90000"/>
              </a:lnSpc>
              <a:buFontTx/>
              <a:buAutoNum type="arabicPeriod" startAt="4"/>
            </a:pPr>
            <a:r>
              <a:rPr lang="en-NZ" altLang="en-US" sz="2800" dirty="0" smtClean="0"/>
              <a:t>A </a:t>
            </a:r>
            <a:r>
              <a:rPr lang="en-NZ" altLang="en-US" sz="2800" dirty="0"/>
              <a:t>container large enough to hold the product.</a:t>
            </a:r>
          </a:p>
          <a:p>
            <a:pPr marL="457200" indent="-457200">
              <a:lnSpc>
                <a:spcPct val="80000"/>
              </a:lnSpc>
              <a:buFontTx/>
              <a:buAutoNum type="arabicPeriod" startAt="4"/>
            </a:pPr>
            <a:r>
              <a:rPr lang="en-NZ" altLang="en-US" sz="2800" dirty="0"/>
              <a:t>Stop watch.</a:t>
            </a:r>
          </a:p>
          <a:p>
            <a:endParaRPr lang="en-NZ" sz="2800" dirty="0" smtClean="0"/>
          </a:p>
        </p:txBody>
      </p:sp>
    </p:spTree>
    <p:extLst>
      <p:ext uri="{BB962C8B-B14F-4D97-AF65-F5344CB8AC3E}">
        <p14:creationId xmlns:p14="http://schemas.microsoft.com/office/powerpoint/2010/main" val="1570744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Glazed </a:t>
            </a:r>
            <a:r>
              <a:rPr lang="en-NZ" altLang="en-US" sz="3600" b="1" dirty="0">
                <a:solidFill>
                  <a:srgbClr val="0070C0"/>
                </a:solidFill>
              </a:rPr>
              <a:t>Seafood</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457200" indent="-457200">
              <a:buFontTx/>
              <a:buNone/>
            </a:pPr>
            <a:r>
              <a:rPr lang="en-NZ" altLang="en-US" sz="2800" b="1" dirty="0"/>
              <a:t>Inspection Procedure</a:t>
            </a:r>
          </a:p>
          <a:p>
            <a:r>
              <a:rPr lang="en-NZ" altLang="en-US" sz="2800" dirty="0" smtClean="0"/>
              <a:t>Select </a:t>
            </a:r>
            <a:r>
              <a:rPr lang="en-NZ" altLang="en-US" sz="2800" dirty="0"/>
              <a:t>sample in the normal manner.</a:t>
            </a:r>
          </a:p>
          <a:p>
            <a:endParaRPr lang="en-NZ" sz="2800" dirty="0" smtClean="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72" y="3200400"/>
            <a:ext cx="873914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744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Glazed </a:t>
            </a:r>
            <a:r>
              <a:rPr lang="en-NZ" altLang="en-US" sz="3600" b="1" dirty="0">
                <a:solidFill>
                  <a:srgbClr val="0070C0"/>
                </a:solidFill>
              </a:rPr>
              <a:t>Seafood</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11505" y="1524000"/>
            <a:ext cx="8229600" cy="176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457575"/>
            <a:ext cx="71437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744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Glazed </a:t>
            </a:r>
            <a:r>
              <a:rPr lang="en-NZ" altLang="en-US" sz="3600" b="1" dirty="0">
                <a:solidFill>
                  <a:srgbClr val="0070C0"/>
                </a:solidFill>
              </a:rPr>
              <a:t>Seafood</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8229600" cy="1568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921" y="3505200"/>
            <a:ext cx="86868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744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Glazed </a:t>
            </a:r>
            <a:r>
              <a:rPr lang="en-NZ" altLang="en-US" sz="3600" b="1" dirty="0">
                <a:solidFill>
                  <a:srgbClr val="0070C0"/>
                </a:solidFill>
              </a:rPr>
              <a:t>Seafood</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41971" y="990600"/>
            <a:ext cx="8229600" cy="219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3276600"/>
            <a:ext cx="8207705" cy="1631216"/>
          </a:xfrm>
          <a:prstGeom prst="rect">
            <a:avLst/>
          </a:prstGeom>
          <a:noFill/>
        </p:spPr>
        <p:txBody>
          <a:bodyPr wrap="square" rtlCol="0">
            <a:spAutoFit/>
          </a:bodyPr>
          <a:lstStyle/>
          <a:p>
            <a:pPr marL="285750" indent="-285750">
              <a:buFont typeface="Arial" panose="020B0604020202020204" pitchFamily="34" charset="0"/>
              <a:buChar char="•"/>
            </a:pPr>
            <a:r>
              <a:rPr lang="en-NZ" altLang="en-US" sz="2800" dirty="0"/>
              <a:t>Repeat steps </a:t>
            </a:r>
            <a:r>
              <a:rPr lang="en-NZ" altLang="en-US" sz="2800" dirty="0" smtClean="0"/>
              <a:t>1 </a:t>
            </a:r>
            <a:r>
              <a:rPr lang="en-NZ" altLang="en-US" sz="2800" dirty="0"/>
              <a:t>to </a:t>
            </a:r>
            <a:r>
              <a:rPr lang="en-NZ" altLang="en-US" sz="2800" dirty="0" smtClean="0"/>
              <a:t>6 </a:t>
            </a:r>
            <a:r>
              <a:rPr lang="en-NZ" altLang="en-US" sz="2800" dirty="0"/>
              <a:t>for each pre-package</a:t>
            </a:r>
            <a:r>
              <a:rPr lang="en-NZ" altLang="en-US" dirty="0"/>
              <a:t>.</a:t>
            </a:r>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1570744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Test </a:t>
            </a:r>
            <a:r>
              <a:rPr lang="en-NZ" altLang="en-US" sz="3600" b="1" dirty="0">
                <a:solidFill>
                  <a:srgbClr val="0070C0"/>
                </a:solidFill>
              </a:rPr>
              <a:t>Procedures for determining the actual quantity of frozen products</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457200" indent="-457200">
              <a:buNone/>
            </a:pPr>
            <a:r>
              <a:rPr lang="en-NZ" altLang="en-US" sz="2800" b="1" dirty="0" smtClean="0"/>
              <a:t>OIML R87 Annex </a:t>
            </a:r>
            <a:r>
              <a:rPr lang="en-NZ" altLang="en-US" sz="2800" b="1" dirty="0"/>
              <a:t>D</a:t>
            </a:r>
          </a:p>
          <a:p>
            <a:pPr marL="457200" indent="-457200">
              <a:buFontTx/>
              <a:buNone/>
            </a:pPr>
            <a:endParaRPr lang="en-NZ" altLang="en-US" sz="2800" dirty="0" smtClean="0"/>
          </a:p>
          <a:p>
            <a:pPr marL="0" indent="0">
              <a:buNone/>
            </a:pPr>
            <a:r>
              <a:rPr lang="en-NZ" altLang="en-US" sz="2800" dirty="0" smtClean="0"/>
              <a:t>This </a:t>
            </a:r>
            <a:r>
              <a:rPr lang="en-NZ" altLang="en-US" sz="2800" dirty="0"/>
              <a:t>annex gives guidelines for </a:t>
            </a:r>
            <a:r>
              <a:rPr lang="en-NZ" altLang="en-US" sz="2800" dirty="0" smtClean="0"/>
              <a:t>testing </a:t>
            </a:r>
            <a:r>
              <a:rPr lang="en-NZ" altLang="en-US" sz="2800" dirty="0"/>
              <a:t>three </a:t>
            </a:r>
            <a:r>
              <a:rPr lang="en-NZ" altLang="en-US" sz="2800" dirty="0" smtClean="0"/>
              <a:t>different types </a:t>
            </a:r>
            <a:r>
              <a:rPr lang="en-NZ" altLang="en-US" sz="2800" dirty="0"/>
              <a:t>of frozen products</a:t>
            </a:r>
            <a:r>
              <a:rPr lang="en-NZ" altLang="en-US" sz="2800" dirty="0" smtClean="0"/>
              <a:t>.</a:t>
            </a:r>
          </a:p>
          <a:p>
            <a:pPr marL="0" indent="0">
              <a:buNone/>
            </a:pPr>
            <a:endParaRPr lang="en-NZ" altLang="en-US" sz="2800" dirty="0"/>
          </a:p>
          <a:p>
            <a:pPr marL="457200" indent="-457200">
              <a:buFontTx/>
              <a:buAutoNum type="arabicPeriod"/>
            </a:pPr>
            <a:r>
              <a:rPr lang="en-NZ" altLang="en-US" sz="2800" dirty="0"/>
              <a:t>Frozen fruits and </a:t>
            </a:r>
            <a:r>
              <a:rPr lang="en-NZ" altLang="en-US" sz="2800" dirty="0" smtClean="0"/>
              <a:t>vegetables</a:t>
            </a:r>
            <a:endParaRPr lang="en-NZ" altLang="en-US" sz="2800" dirty="0"/>
          </a:p>
          <a:p>
            <a:pPr marL="457200" indent="-457200">
              <a:buFontTx/>
              <a:buAutoNum type="arabicPeriod"/>
            </a:pPr>
            <a:r>
              <a:rPr lang="en-NZ" altLang="en-US" sz="2800" dirty="0"/>
              <a:t>Glazed </a:t>
            </a:r>
            <a:r>
              <a:rPr lang="en-NZ" altLang="en-US" sz="2800" dirty="0" smtClean="0"/>
              <a:t>seafood</a:t>
            </a:r>
            <a:endParaRPr lang="en-NZ" altLang="en-US" sz="2800" dirty="0"/>
          </a:p>
          <a:p>
            <a:pPr marL="457200" indent="-457200">
              <a:buFontTx/>
              <a:buAutoNum type="arabicPeriod"/>
            </a:pPr>
            <a:r>
              <a:rPr lang="en-NZ" altLang="en-US" sz="2800" dirty="0"/>
              <a:t>Frozen shrimp and crab </a:t>
            </a:r>
            <a:r>
              <a:rPr lang="en-NZ" altLang="en-US" sz="2800" dirty="0" smtClean="0"/>
              <a:t>meat</a:t>
            </a:r>
            <a:endParaRPr lang="en-NZ" altLang="en-US" sz="2800" dirty="0"/>
          </a:p>
          <a:p>
            <a:endParaRPr lang="en-NZ" sz="2800" dirty="0" smtClean="0"/>
          </a:p>
        </p:txBody>
      </p:sp>
    </p:spTree>
    <p:extLst>
      <p:ext uri="{BB962C8B-B14F-4D97-AF65-F5344CB8AC3E}">
        <p14:creationId xmlns:p14="http://schemas.microsoft.com/office/powerpoint/2010/main" val="714637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Frozen </a:t>
            </a:r>
            <a:r>
              <a:rPr lang="en-NZ" altLang="en-US" sz="3600" b="1" dirty="0">
                <a:solidFill>
                  <a:srgbClr val="0070C0"/>
                </a:solidFill>
              </a:rPr>
              <a:t>shrimp and crabmeat</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shrimp"/>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715000" y="1295400"/>
            <a:ext cx="2805261" cy="421568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799" y="1595900"/>
            <a:ext cx="4648201" cy="334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744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Frozen </a:t>
            </a:r>
            <a:r>
              <a:rPr lang="en-NZ" altLang="en-US" sz="3600" b="1" dirty="0">
                <a:solidFill>
                  <a:srgbClr val="0070C0"/>
                </a:solidFill>
              </a:rPr>
              <a:t>shrimp and crabmeat</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457200" indent="-457200">
              <a:buFontTx/>
              <a:buNone/>
            </a:pPr>
            <a:r>
              <a:rPr lang="en-NZ" altLang="en-US" sz="2800" dirty="0"/>
              <a:t>Test equipment required to determine the net weight of frozen shrimp and crabmeat.</a:t>
            </a:r>
          </a:p>
          <a:p>
            <a:pPr marL="457200" indent="-457200">
              <a:buFontTx/>
              <a:buAutoNum type="arabicPeriod"/>
            </a:pPr>
            <a:r>
              <a:rPr lang="en-NZ" altLang="en-US" sz="2800" dirty="0"/>
              <a:t>Suitable weighing instrument and test weights.</a:t>
            </a:r>
          </a:p>
          <a:p>
            <a:pPr marL="457200" indent="-457200">
              <a:buFontTx/>
              <a:buAutoNum type="arabicPeriod"/>
            </a:pPr>
            <a:r>
              <a:rPr lang="en-NZ" altLang="en-US" sz="2800" dirty="0"/>
              <a:t>Thermometer with 1 °C graduations and accurate to ± 1 °C.</a:t>
            </a:r>
          </a:p>
          <a:p>
            <a:pPr marL="457200" indent="-457200">
              <a:buFontTx/>
              <a:buAutoNum type="arabicPeriod"/>
            </a:pPr>
            <a:r>
              <a:rPr lang="en-NZ" altLang="en-US" sz="2800" dirty="0"/>
              <a:t>Water source and hose with a 4 L to 11 L per minute flow rate</a:t>
            </a:r>
          </a:p>
          <a:p>
            <a:pPr marL="457200" indent="-457200">
              <a:buFontTx/>
              <a:buAutoNum type="arabicPeriod"/>
            </a:pPr>
            <a:r>
              <a:rPr lang="en-NZ" altLang="en-US" sz="2800" dirty="0"/>
              <a:t>Sink or other receptacle (e.g. 15 litre container).</a:t>
            </a:r>
          </a:p>
          <a:p>
            <a:endParaRPr lang="en-NZ" sz="2800" dirty="0" smtClean="0"/>
          </a:p>
        </p:txBody>
      </p:sp>
    </p:spTree>
    <p:extLst>
      <p:ext uri="{BB962C8B-B14F-4D97-AF65-F5344CB8AC3E}">
        <p14:creationId xmlns:p14="http://schemas.microsoft.com/office/powerpoint/2010/main" val="2731608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Frozen </a:t>
            </a:r>
            <a:r>
              <a:rPr lang="en-NZ" altLang="en-US" sz="3600" b="1" dirty="0">
                <a:solidFill>
                  <a:srgbClr val="0070C0"/>
                </a:solidFill>
              </a:rPr>
              <a:t>shrimp and crabmeat</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457200" indent="-457200">
              <a:buFontTx/>
              <a:buAutoNum type="arabicPeriod" startAt="5"/>
            </a:pPr>
            <a:r>
              <a:rPr lang="en-NZ" altLang="en-US" sz="2800" dirty="0" smtClean="0"/>
              <a:t>A </a:t>
            </a:r>
            <a:r>
              <a:rPr lang="en-NZ" altLang="en-US" sz="2800" dirty="0"/>
              <a:t>wire mesh basket or other container that is large enough to hold the contents of 1 package and has openings small enough to retain all pieces of the product.</a:t>
            </a:r>
          </a:p>
          <a:p>
            <a:endParaRPr lang="en-NZ" sz="2800" dirty="0" smtClean="0"/>
          </a:p>
        </p:txBody>
      </p:sp>
    </p:spTree>
    <p:extLst>
      <p:ext uri="{BB962C8B-B14F-4D97-AF65-F5344CB8AC3E}">
        <p14:creationId xmlns:p14="http://schemas.microsoft.com/office/powerpoint/2010/main" val="2731608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Frozen </a:t>
            </a:r>
            <a:r>
              <a:rPr lang="en-NZ" altLang="en-US" sz="3600" b="1" dirty="0">
                <a:solidFill>
                  <a:srgbClr val="0070C0"/>
                </a:solidFill>
              </a:rPr>
              <a:t>shrimp and crabmeat</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457200" indent="-457200">
              <a:lnSpc>
                <a:spcPct val="90000"/>
              </a:lnSpc>
              <a:buFontTx/>
              <a:buAutoNum type="arabicPeriod" startAt="6"/>
            </a:pPr>
            <a:r>
              <a:rPr lang="en-NZ" altLang="en-US" sz="2800" dirty="0"/>
              <a:t>Sieve </a:t>
            </a:r>
          </a:p>
          <a:p>
            <a:pPr marL="914400" lvl="1" indent="-457200">
              <a:lnSpc>
                <a:spcPct val="90000"/>
              </a:lnSpc>
            </a:pPr>
            <a:r>
              <a:rPr lang="en-NZ" altLang="en-US" dirty="0"/>
              <a:t>20 cm diameter with 2.36 mm square openings.</a:t>
            </a:r>
          </a:p>
          <a:p>
            <a:pPr marL="1371600" lvl="2" indent="-457200">
              <a:lnSpc>
                <a:spcPct val="90000"/>
              </a:lnSpc>
            </a:pPr>
            <a:r>
              <a:rPr lang="en-NZ" altLang="en-US" sz="2800" dirty="0"/>
              <a:t>for pre-packages with a nominal quantity up to 450 g. </a:t>
            </a:r>
          </a:p>
          <a:p>
            <a:pPr marL="914400" lvl="1" indent="-457200">
              <a:lnSpc>
                <a:spcPct val="90000"/>
              </a:lnSpc>
            </a:pPr>
            <a:r>
              <a:rPr lang="en-NZ" altLang="en-US" dirty="0"/>
              <a:t>30 cm diameter sieve with 2.36 mm square openings.</a:t>
            </a:r>
          </a:p>
          <a:p>
            <a:pPr marL="1371600" lvl="2" indent="-457200">
              <a:lnSpc>
                <a:spcPct val="90000"/>
              </a:lnSpc>
            </a:pPr>
            <a:r>
              <a:rPr lang="en-NZ" altLang="en-US" sz="2800" dirty="0"/>
              <a:t>for pre-packages greater than 450 g.</a:t>
            </a:r>
          </a:p>
          <a:p>
            <a:pPr marL="457200" indent="-457200">
              <a:lnSpc>
                <a:spcPct val="90000"/>
              </a:lnSpc>
              <a:buFontTx/>
              <a:buAutoNum type="arabicPeriod" startAt="6"/>
            </a:pPr>
            <a:r>
              <a:rPr lang="en-NZ" altLang="en-US" sz="2800" dirty="0"/>
              <a:t>A container large enough to hold the product</a:t>
            </a:r>
          </a:p>
          <a:p>
            <a:pPr marL="457200" indent="-457200">
              <a:lnSpc>
                <a:spcPct val="90000"/>
              </a:lnSpc>
              <a:buFontTx/>
              <a:buAutoNum type="arabicPeriod" startAt="6"/>
            </a:pPr>
            <a:r>
              <a:rPr lang="en-NZ" altLang="en-US" sz="2800" dirty="0"/>
              <a:t>Stopwatch</a:t>
            </a:r>
          </a:p>
          <a:p>
            <a:endParaRPr lang="en-NZ" sz="2800" dirty="0" smtClean="0"/>
          </a:p>
        </p:txBody>
      </p:sp>
    </p:spTree>
    <p:extLst>
      <p:ext uri="{BB962C8B-B14F-4D97-AF65-F5344CB8AC3E}">
        <p14:creationId xmlns:p14="http://schemas.microsoft.com/office/powerpoint/2010/main" val="2731608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Frozen </a:t>
            </a:r>
            <a:r>
              <a:rPr lang="en-NZ" altLang="en-US" sz="3600" b="1" dirty="0">
                <a:solidFill>
                  <a:srgbClr val="0070C0"/>
                </a:solidFill>
              </a:rPr>
              <a:t>shrimp and crabmeat</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457200" indent="-457200">
              <a:buFontTx/>
              <a:buNone/>
            </a:pPr>
            <a:r>
              <a:rPr lang="en-NZ" altLang="en-US" sz="2800" b="1" dirty="0"/>
              <a:t>Procedure</a:t>
            </a:r>
            <a:endParaRPr lang="en-NZ" altLang="en-US" sz="2800" dirty="0"/>
          </a:p>
          <a:p>
            <a:pPr marL="457200" indent="-457200"/>
            <a:endParaRPr lang="en-NZ" altLang="en-US" sz="2800" dirty="0"/>
          </a:p>
          <a:p>
            <a:pPr marL="457200" indent="-457200">
              <a:buFontTx/>
              <a:buAutoNum type="arabicPeriod"/>
            </a:pPr>
            <a:r>
              <a:rPr lang="en-NZ" altLang="en-US" sz="2800" dirty="0"/>
              <a:t>Select sample in the normal manner.</a:t>
            </a:r>
          </a:p>
          <a:p>
            <a:pPr marL="457200" indent="-457200">
              <a:buFontTx/>
              <a:buAutoNum type="arabicPeriod"/>
            </a:pPr>
            <a:r>
              <a:rPr lang="en-NZ" altLang="en-US" sz="2800" dirty="0"/>
              <a:t>Weigh a container large enough to hold the product and record the result. (M</a:t>
            </a:r>
            <a:r>
              <a:rPr lang="en-NZ" altLang="en-US" sz="2800" baseline="-25000" dirty="0"/>
              <a:t>t</a:t>
            </a:r>
            <a:r>
              <a:rPr lang="en-NZ" altLang="en-US" sz="2800" dirty="0"/>
              <a:t>)</a:t>
            </a:r>
          </a:p>
          <a:p>
            <a:pPr marL="457200" indent="-457200">
              <a:buFontTx/>
              <a:buAutoNum type="arabicPeriod"/>
            </a:pPr>
            <a:r>
              <a:rPr lang="en-NZ" altLang="en-US" sz="2800" dirty="0"/>
              <a:t>Determine the weight of each individual </a:t>
            </a:r>
          </a:p>
          <a:p>
            <a:pPr marL="457200" indent="-457200">
              <a:buFontTx/>
              <a:buNone/>
            </a:pPr>
            <a:r>
              <a:rPr lang="en-NZ" altLang="en-US" sz="2800" dirty="0"/>
              <a:t>	pre-package.</a:t>
            </a:r>
          </a:p>
          <a:p>
            <a:endParaRPr lang="en-NZ" sz="2800" dirty="0" smtClean="0"/>
          </a:p>
        </p:txBody>
      </p:sp>
    </p:spTree>
    <p:extLst>
      <p:ext uri="{BB962C8B-B14F-4D97-AF65-F5344CB8AC3E}">
        <p14:creationId xmlns:p14="http://schemas.microsoft.com/office/powerpoint/2010/main" val="2731608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Frozen </a:t>
            </a:r>
            <a:r>
              <a:rPr lang="en-NZ" altLang="en-US" sz="3600" b="1" dirty="0">
                <a:solidFill>
                  <a:srgbClr val="0070C0"/>
                </a:solidFill>
              </a:rPr>
              <a:t>shrimp and crabmeat</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457200" indent="-457200">
              <a:buFontTx/>
              <a:buNone/>
            </a:pPr>
            <a:endParaRPr lang="en-NZ" altLang="en-US" sz="2800" dirty="0"/>
          </a:p>
          <a:p>
            <a:pPr marL="457200" indent="-457200">
              <a:buFontTx/>
              <a:buAutoNum type="arabicPeriod" startAt="4"/>
            </a:pPr>
            <a:r>
              <a:rPr lang="en-NZ" altLang="en-US" sz="2800" dirty="0"/>
              <a:t>Unwrap the frozen shrimp or crabmeat and place it in the wire mesh basket.</a:t>
            </a:r>
          </a:p>
          <a:p>
            <a:pPr marL="457200" indent="-457200">
              <a:buFontTx/>
              <a:buAutoNum type="arabicPeriod" startAt="4"/>
            </a:pPr>
            <a:r>
              <a:rPr lang="en-NZ" altLang="en-US" sz="2800" dirty="0"/>
              <a:t>Immerse basket and product in a 15 L or larger container of fresh water at a temperature </a:t>
            </a:r>
          </a:p>
          <a:p>
            <a:pPr marL="457200" indent="-457200">
              <a:buFontTx/>
              <a:buNone/>
            </a:pPr>
            <a:r>
              <a:rPr lang="en-NZ" altLang="en-US" sz="2800" dirty="0"/>
              <a:t>	of 26 </a:t>
            </a:r>
            <a:r>
              <a:rPr lang="en-NZ" altLang="en-US" sz="2800" dirty="0">
                <a:sym typeface="Symbol" pitchFamily="18" charset="2"/>
              </a:rPr>
              <a:t></a:t>
            </a:r>
            <a:r>
              <a:rPr lang="en-NZ" altLang="en-US" sz="2800" dirty="0"/>
              <a:t>C (± 1 </a:t>
            </a:r>
            <a:r>
              <a:rPr lang="en-NZ" altLang="en-US" sz="2800" dirty="0">
                <a:sym typeface="Symbol" pitchFamily="18" charset="2"/>
              </a:rPr>
              <a:t></a:t>
            </a:r>
            <a:r>
              <a:rPr lang="en-NZ" altLang="en-US" sz="2800" dirty="0"/>
              <a:t>C)   </a:t>
            </a:r>
          </a:p>
          <a:p>
            <a:pPr marL="914400" lvl="1" indent="-457200">
              <a:buFontTx/>
              <a:buChar char="•"/>
            </a:pPr>
            <a:r>
              <a:rPr lang="en-NZ" altLang="en-US" dirty="0"/>
              <a:t>Submerge the basket so that the top of the basket extends above the water level</a:t>
            </a:r>
            <a:r>
              <a:rPr lang="en-US" altLang="en-US" dirty="0"/>
              <a:t> </a:t>
            </a:r>
            <a:endParaRPr lang="en-NZ" altLang="en-US" dirty="0"/>
          </a:p>
          <a:p>
            <a:endParaRPr lang="en-NZ" sz="2800" dirty="0" smtClean="0"/>
          </a:p>
        </p:txBody>
      </p:sp>
    </p:spTree>
    <p:extLst>
      <p:ext uri="{BB962C8B-B14F-4D97-AF65-F5344CB8AC3E}">
        <p14:creationId xmlns:p14="http://schemas.microsoft.com/office/powerpoint/2010/main" val="2731608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Frozen </a:t>
            </a:r>
            <a:r>
              <a:rPr lang="en-NZ" altLang="en-US" sz="3600" b="1" dirty="0">
                <a:solidFill>
                  <a:srgbClr val="0070C0"/>
                </a:solidFill>
              </a:rPr>
              <a:t>shrimp and crabmeat</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457200" indent="-457200">
              <a:lnSpc>
                <a:spcPct val="90000"/>
              </a:lnSpc>
              <a:buFontTx/>
              <a:buAutoNum type="arabicPeriod" startAt="6"/>
            </a:pPr>
            <a:r>
              <a:rPr lang="en-NZ" altLang="en-US" sz="2800" dirty="0"/>
              <a:t>Maintain a continuous flow of water into the bottom of the container to keep the temperature within the specified range.   </a:t>
            </a:r>
          </a:p>
          <a:p>
            <a:pPr marL="457200" indent="-457200">
              <a:lnSpc>
                <a:spcPct val="90000"/>
              </a:lnSpc>
              <a:buFontTx/>
              <a:buAutoNum type="arabicPeriod" startAt="6"/>
            </a:pPr>
            <a:r>
              <a:rPr lang="en-NZ" altLang="en-US" sz="2800" dirty="0"/>
              <a:t>As soon as the product thaws, determined by loss of rigidity, transfer all material to a sieve. </a:t>
            </a:r>
          </a:p>
          <a:p>
            <a:pPr marL="457200" indent="-457200">
              <a:lnSpc>
                <a:spcPct val="90000"/>
              </a:lnSpc>
              <a:buFontTx/>
              <a:buAutoNum type="arabicPeriod" startAt="6"/>
            </a:pPr>
            <a:r>
              <a:rPr lang="en-NZ" altLang="en-US" sz="2800" dirty="0"/>
              <a:t>Without shifting the product on the sieve, incline the sieve approximately 30</a:t>
            </a:r>
            <a:r>
              <a:rPr lang="en-NZ" altLang="en-US" sz="2800" dirty="0">
                <a:sym typeface="Symbol" pitchFamily="18" charset="2"/>
              </a:rPr>
              <a:t></a:t>
            </a:r>
            <a:r>
              <a:rPr lang="en-NZ" altLang="en-US" sz="2800" dirty="0"/>
              <a:t> from the horizontal position to facilitate drainage.</a:t>
            </a:r>
          </a:p>
          <a:p>
            <a:pPr marL="457200" indent="-457200">
              <a:lnSpc>
                <a:spcPct val="90000"/>
              </a:lnSpc>
              <a:buFontTx/>
              <a:buAutoNum type="arabicPeriod" startAt="6"/>
            </a:pPr>
            <a:r>
              <a:rPr lang="en-NZ" altLang="en-US" sz="2800" dirty="0"/>
              <a:t>Drain for 2 min. </a:t>
            </a:r>
          </a:p>
        </p:txBody>
      </p:sp>
    </p:spTree>
    <p:extLst>
      <p:ext uri="{BB962C8B-B14F-4D97-AF65-F5344CB8AC3E}">
        <p14:creationId xmlns:p14="http://schemas.microsoft.com/office/powerpoint/2010/main" val="2731608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Frozen </a:t>
            </a:r>
            <a:r>
              <a:rPr lang="en-NZ" altLang="en-US" sz="3600" b="1" dirty="0">
                <a:solidFill>
                  <a:srgbClr val="0070C0"/>
                </a:solidFill>
              </a:rPr>
              <a:t>shrimp and crabmeat</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511505" y="1143000"/>
            <a:ext cx="8229600" cy="4830763"/>
          </a:xfrm>
        </p:spPr>
        <p:txBody>
          <a:bodyPr>
            <a:noAutofit/>
          </a:bodyPr>
          <a:lstStyle/>
          <a:p>
            <a:pPr marL="457200" indent="-457200">
              <a:lnSpc>
                <a:spcPct val="90000"/>
              </a:lnSpc>
              <a:buFontTx/>
              <a:buAutoNum type="arabicPeriod" startAt="10"/>
            </a:pPr>
            <a:r>
              <a:rPr lang="en-NZ" altLang="en-US" sz="2800" dirty="0"/>
              <a:t>At the end of the drain time, immediately transfer the product to the pre-weighed container </a:t>
            </a:r>
          </a:p>
          <a:p>
            <a:pPr marL="457200" indent="-457200">
              <a:lnSpc>
                <a:spcPct val="90000"/>
              </a:lnSpc>
              <a:buFontTx/>
              <a:buAutoNum type="arabicPeriod" startAt="10"/>
            </a:pPr>
            <a:r>
              <a:rPr lang="en-NZ" altLang="en-US" sz="2800" dirty="0"/>
              <a:t>Weigh product and container together and record result. (m</a:t>
            </a:r>
            <a:r>
              <a:rPr lang="en-NZ" altLang="en-US" sz="2800" baseline="-25000" dirty="0"/>
              <a:t>d</a:t>
            </a:r>
            <a:r>
              <a:rPr lang="en-NZ" altLang="en-US" sz="2800" dirty="0"/>
              <a:t>)</a:t>
            </a:r>
          </a:p>
          <a:p>
            <a:pPr marL="457200" indent="-457200">
              <a:lnSpc>
                <a:spcPct val="90000"/>
              </a:lnSpc>
              <a:buFontTx/>
              <a:buAutoNum type="arabicPeriod" startAt="10"/>
            </a:pPr>
            <a:r>
              <a:rPr lang="en-NZ" altLang="en-US" sz="2800" dirty="0"/>
              <a:t>Deduct weight of pre-weighed container from product and container weight to determine the actual drained quantity of the product</a:t>
            </a:r>
            <a:r>
              <a:rPr lang="en-NZ" altLang="en-US" sz="2800" dirty="0" smtClean="0"/>
              <a:t>.</a:t>
            </a:r>
            <a:endParaRPr lang="en-NZ" altLang="en-US" sz="2800" dirty="0"/>
          </a:p>
          <a:p>
            <a:pPr marL="457200" indent="-457200" algn="ctr">
              <a:lnSpc>
                <a:spcPct val="90000"/>
              </a:lnSpc>
              <a:buFontTx/>
              <a:buNone/>
            </a:pPr>
            <a:r>
              <a:rPr lang="en-NZ" altLang="en-US" sz="2800" dirty="0"/>
              <a:t>Actual drained contents = m</a:t>
            </a:r>
            <a:r>
              <a:rPr lang="en-NZ" altLang="en-US" sz="2800" baseline="-25000" dirty="0"/>
              <a:t>d</a:t>
            </a:r>
            <a:r>
              <a:rPr lang="en-NZ" altLang="en-US" sz="2800" dirty="0"/>
              <a:t> – </a:t>
            </a:r>
            <a:r>
              <a:rPr lang="en-NZ" altLang="en-US" sz="2800" dirty="0" err="1" smtClean="0"/>
              <a:t>m</a:t>
            </a:r>
            <a:r>
              <a:rPr lang="en-NZ" altLang="en-US" sz="2800" baseline="-25000" dirty="0" err="1" smtClean="0"/>
              <a:t>t</a:t>
            </a:r>
            <a:endParaRPr lang="en-NZ" altLang="en-US" sz="2800" baseline="-25000" dirty="0"/>
          </a:p>
          <a:p>
            <a:pPr marL="1371600" lvl="2" indent="-457200">
              <a:lnSpc>
                <a:spcPct val="90000"/>
              </a:lnSpc>
              <a:buFontTx/>
              <a:buNone/>
            </a:pPr>
            <a:endParaRPr lang="en-NZ" altLang="en-US" sz="2800" baseline="-25000" dirty="0"/>
          </a:p>
          <a:p>
            <a:pPr marL="1371600" lvl="2" indent="-457200">
              <a:lnSpc>
                <a:spcPct val="90000"/>
              </a:lnSpc>
              <a:buNone/>
            </a:pPr>
            <a:r>
              <a:rPr lang="en-NZ" altLang="en-US" sz="2800" dirty="0" err="1"/>
              <a:t>M</a:t>
            </a:r>
            <a:r>
              <a:rPr lang="en-NZ" altLang="en-US" sz="2800" baseline="-25000" dirty="0" err="1"/>
              <a:t>d</a:t>
            </a:r>
            <a:r>
              <a:rPr lang="en-NZ" altLang="en-US" sz="2800" baseline="-25000" dirty="0"/>
              <a:t>  </a:t>
            </a:r>
            <a:r>
              <a:rPr lang="en-NZ" altLang="en-US" sz="2800" dirty="0"/>
              <a:t>= Sieve and drip plan plus product</a:t>
            </a:r>
            <a:endParaRPr lang="en-NZ" altLang="en-US" sz="2800" baseline="-25000" dirty="0"/>
          </a:p>
          <a:p>
            <a:pPr marL="1371600" lvl="2" indent="-457200">
              <a:lnSpc>
                <a:spcPct val="90000"/>
              </a:lnSpc>
              <a:buNone/>
            </a:pPr>
            <a:r>
              <a:rPr lang="en-NZ" altLang="en-US" sz="2800" dirty="0"/>
              <a:t>M</a:t>
            </a:r>
            <a:r>
              <a:rPr lang="en-NZ" altLang="en-US" sz="2800" baseline="-25000" dirty="0"/>
              <a:t>t  </a:t>
            </a:r>
            <a:r>
              <a:rPr lang="en-NZ" altLang="en-US" sz="2800" dirty="0"/>
              <a:t>= Sieve and drip plan no </a:t>
            </a:r>
            <a:r>
              <a:rPr lang="en-NZ" altLang="en-US" sz="2800" dirty="0" smtClean="0"/>
              <a:t>product</a:t>
            </a:r>
            <a:endParaRPr lang="en-NZ" altLang="en-US" sz="2800" dirty="0"/>
          </a:p>
        </p:txBody>
      </p:sp>
    </p:spTree>
    <p:extLst>
      <p:ext uri="{BB962C8B-B14F-4D97-AF65-F5344CB8AC3E}">
        <p14:creationId xmlns:p14="http://schemas.microsoft.com/office/powerpoint/2010/main" val="2731608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Frozen </a:t>
            </a:r>
            <a:r>
              <a:rPr lang="en-NZ" altLang="en-US" sz="3600" b="1" dirty="0">
                <a:solidFill>
                  <a:srgbClr val="0070C0"/>
                </a:solidFill>
              </a:rPr>
              <a:t>shrimp and crabmeat</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511505" y="1143000"/>
            <a:ext cx="8229600" cy="4830763"/>
          </a:xfrm>
        </p:spPr>
        <p:txBody>
          <a:bodyPr>
            <a:noAutofit/>
          </a:bodyPr>
          <a:lstStyle/>
          <a:p>
            <a:pPr marL="0" indent="0">
              <a:buNone/>
            </a:pPr>
            <a:r>
              <a:rPr lang="en-NZ" altLang="en-US" sz="2800" dirty="0" smtClean="0"/>
              <a:t>13. </a:t>
            </a:r>
            <a:r>
              <a:rPr lang="en-NZ" altLang="en-US" sz="2800" dirty="0"/>
              <a:t>Repeat steps 2 to </a:t>
            </a:r>
            <a:r>
              <a:rPr lang="en-NZ" altLang="en-US" sz="2800" dirty="0" smtClean="0"/>
              <a:t>12 </a:t>
            </a:r>
            <a:r>
              <a:rPr lang="en-NZ" altLang="en-US" sz="2800" dirty="0"/>
              <a:t>for each pre-package.</a:t>
            </a:r>
          </a:p>
          <a:p>
            <a:pPr marL="0" indent="0">
              <a:buNone/>
            </a:pPr>
            <a:endParaRPr lang="en-NZ" sz="2800" dirty="0"/>
          </a:p>
          <a:p>
            <a:pPr marL="0" indent="0">
              <a:buNone/>
            </a:pPr>
            <a:endParaRPr lang="en-NZ" sz="2800" dirty="0"/>
          </a:p>
          <a:p>
            <a:pPr marL="0" indent="0">
              <a:buNone/>
            </a:pPr>
            <a:endParaRPr lang="en-NZ" sz="2800" dirty="0"/>
          </a:p>
          <a:p>
            <a:pPr marL="457200" indent="-457200">
              <a:lnSpc>
                <a:spcPct val="90000"/>
              </a:lnSpc>
              <a:buFontTx/>
              <a:buAutoNum type="arabicPeriod" startAt="10"/>
            </a:pPr>
            <a:endParaRPr lang="en-NZ" altLang="en-US" sz="2800" dirty="0"/>
          </a:p>
        </p:txBody>
      </p:sp>
    </p:spTree>
    <p:extLst>
      <p:ext uri="{BB962C8B-B14F-4D97-AF65-F5344CB8AC3E}">
        <p14:creationId xmlns:p14="http://schemas.microsoft.com/office/powerpoint/2010/main" val="4089352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Test </a:t>
            </a:r>
            <a:r>
              <a:rPr lang="en-NZ" altLang="en-US" sz="3600" b="1" dirty="0">
                <a:solidFill>
                  <a:srgbClr val="0070C0"/>
                </a:solidFill>
              </a:rPr>
              <a:t>Procedures for determining the actual quantity of frozen products</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457200" indent="-457200">
              <a:buNone/>
            </a:pPr>
            <a:r>
              <a:rPr lang="en-NZ" altLang="en-US" sz="2800" b="1" dirty="0" smtClean="0"/>
              <a:t>OIML R87 Annex </a:t>
            </a:r>
            <a:r>
              <a:rPr lang="en-NZ" altLang="en-US" sz="2800" b="1" dirty="0"/>
              <a:t>D</a:t>
            </a:r>
          </a:p>
          <a:p>
            <a:pPr marL="457200" indent="-457200">
              <a:buFontTx/>
              <a:buNone/>
            </a:pPr>
            <a:endParaRPr lang="en-NZ" altLang="en-US" sz="2800" dirty="0" smtClean="0"/>
          </a:p>
          <a:p>
            <a:pPr marL="0" indent="0">
              <a:buNone/>
            </a:pPr>
            <a:r>
              <a:rPr lang="en-NZ" sz="2800" dirty="0" smtClean="0"/>
              <a:t>All methods involve destructively testing each product.</a:t>
            </a:r>
          </a:p>
          <a:p>
            <a:pPr marL="0" indent="0">
              <a:buNone/>
            </a:pPr>
            <a:endParaRPr lang="en-NZ" sz="2800" dirty="0"/>
          </a:p>
          <a:p>
            <a:pPr marL="0" indent="0">
              <a:buNone/>
            </a:pPr>
            <a:r>
              <a:rPr lang="en-NZ" sz="2800" dirty="0" smtClean="0"/>
              <a:t>This means that the product can not be resold following testing.</a:t>
            </a:r>
          </a:p>
        </p:txBody>
      </p:sp>
    </p:spTree>
    <p:extLst>
      <p:ext uri="{BB962C8B-B14F-4D97-AF65-F5344CB8AC3E}">
        <p14:creationId xmlns:p14="http://schemas.microsoft.com/office/powerpoint/2010/main" val="3117686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smtClean="0">
                <a:solidFill>
                  <a:srgbClr val="0070C0"/>
                </a:solidFill>
              </a:rPr>
              <a:t>Frozen </a:t>
            </a:r>
            <a:r>
              <a:rPr lang="en-NZ" altLang="en-US" sz="3600" b="1" dirty="0">
                <a:solidFill>
                  <a:srgbClr val="0070C0"/>
                </a:solidFill>
              </a:rPr>
              <a:t>fruits and vegetables</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froz ve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191000" y="1306459"/>
            <a:ext cx="3810001" cy="436436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599" y="1314450"/>
            <a:ext cx="2935991" cy="435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578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a:solidFill>
                  <a:srgbClr val="0070C0"/>
                </a:solidFill>
              </a:rPr>
              <a:t>Frozen fruits and vegetables</a:t>
            </a:r>
            <a:endParaRPr lang="en-NZ" sz="3600" b="1" dirty="0">
              <a:solidFill>
                <a:srgbClr val="0070C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1447800"/>
            <a:ext cx="8229600" cy="4678363"/>
          </a:xfrm>
        </p:spPr>
        <p:txBody>
          <a:bodyPr>
            <a:normAutofit/>
          </a:bodyPr>
          <a:lstStyle/>
          <a:p>
            <a:pPr marL="457200" indent="-457200">
              <a:buFontTx/>
              <a:buNone/>
            </a:pPr>
            <a:r>
              <a:rPr lang="en-NZ" altLang="en-US" sz="2800" b="1" dirty="0"/>
              <a:t>Equipment used to determine the actual quantity:</a:t>
            </a:r>
          </a:p>
          <a:p>
            <a:pPr marL="457200" indent="-457200">
              <a:buFontTx/>
              <a:buNone/>
            </a:pPr>
            <a:endParaRPr lang="en-NZ" altLang="en-US" sz="2800" dirty="0"/>
          </a:p>
          <a:p>
            <a:pPr marL="457200" indent="-457200">
              <a:buFontTx/>
              <a:buAutoNum type="arabicPeriod"/>
            </a:pPr>
            <a:r>
              <a:rPr lang="en-NZ" altLang="en-US" sz="2800" dirty="0"/>
              <a:t>Suitable weighing instrument and test weights.</a:t>
            </a:r>
          </a:p>
          <a:p>
            <a:pPr marL="457200" indent="-457200">
              <a:buFontTx/>
              <a:buAutoNum type="arabicPeriod"/>
            </a:pPr>
            <a:r>
              <a:rPr lang="en-NZ" altLang="en-US" sz="2800" dirty="0"/>
              <a:t>Thermometer with 1 °C graduations and accurate to ± 1 °C.</a:t>
            </a:r>
          </a:p>
          <a:p>
            <a:pPr marL="457200" indent="-457200">
              <a:buFontTx/>
              <a:buAutoNum type="arabicPeriod"/>
            </a:pPr>
            <a:r>
              <a:rPr lang="en-NZ" altLang="en-US" sz="2800" dirty="0"/>
              <a:t>Water source and hose. </a:t>
            </a:r>
          </a:p>
          <a:p>
            <a:pPr marL="457200" indent="-457200">
              <a:buFontTx/>
              <a:buAutoNum type="arabicPeriod"/>
            </a:pPr>
            <a:r>
              <a:rPr lang="en-NZ" altLang="en-US" sz="2800" dirty="0"/>
              <a:t>Sink or other receptacle.</a:t>
            </a:r>
          </a:p>
          <a:p>
            <a:endParaRPr lang="en-NZ" sz="2800" dirty="0" smtClean="0"/>
          </a:p>
        </p:txBody>
      </p:sp>
    </p:spTree>
    <p:extLst>
      <p:ext uri="{BB962C8B-B14F-4D97-AF65-F5344CB8AC3E}">
        <p14:creationId xmlns:p14="http://schemas.microsoft.com/office/powerpoint/2010/main" val="1129437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Autofit/>
          </a:bodyPr>
          <a:lstStyle/>
          <a:p>
            <a:pPr marL="457200" indent="-457200">
              <a:buFontTx/>
              <a:buAutoNum type="arabicPeriod" startAt="5"/>
            </a:pPr>
            <a:r>
              <a:rPr lang="en-NZ" altLang="en-US" sz="2800" dirty="0"/>
              <a:t>Sieve </a:t>
            </a:r>
          </a:p>
          <a:p>
            <a:pPr lvl="1">
              <a:buFont typeface="Arial" panose="020B0604020202020204" pitchFamily="34" charset="0"/>
              <a:buChar char="•"/>
            </a:pPr>
            <a:r>
              <a:rPr lang="en-NZ" altLang="en-US" dirty="0"/>
              <a:t>20 cm diameter with 2.36 mm square openings.</a:t>
            </a:r>
          </a:p>
          <a:p>
            <a:pPr marL="1371600" lvl="2" indent="-457200"/>
            <a:r>
              <a:rPr lang="en-NZ" altLang="en-US" sz="2800" dirty="0"/>
              <a:t>for pre-packages with a nominal quantity up to </a:t>
            </a:r>
            <a:r>
              <a:rPr lang="en-NZ" altLang="en-US" sz="2800" dirty="0" smtClean="0"/>
              <a:t>1.4 </a:t>
            </a:r>
            <a:r>
              <a:rPr lang="en-NZ" altLang="en-US" sz="2800" dirty="0"/>
              <a:t>kg.</a:t>
            </a:r>
          </a:p>
          <a:p>
            <a:pPr lvl="1">
              <a:buFont typeface="Arial" panose="020B0604020202020204" pitchFamily="34" charset="0"/>
              <a:buChar char="•"/>
            </a:pPr>
            <a:r>
              <a:rPr lang="en-NZ" altLang="en-US" dirty="0"/>
              <a:t>30 cm sieve with 2.36 mm square openings.</a:t>
            </a:r>
          </a:p>
          <a:p>
            <a:pPr marL="1371600" lvl="2" indent="-457200"/>
            <a:r>
              <a:rPr lang="en-NZ" altLang="en-US" sz="2800" dirty="0"/>
              <a:t>for pre-packages greater than 1.4 kg.  </a:t>
            </a:r>
          </a:p>
          <a:p>
            <a:pPr marL="457200" indent="-457200">
              <a:buFontTx/>
              <a:buAutoNum type="arabicPeriod" startAt="5"/>
            </a:pPr>
            <a:r>
              <a:rPr lang="en-NZ" altLang="en-US" sz="2800" dirty="0"/>
              <a:t>A drip pan.</a:t>
            </a:r>
          </a:p>
          <a:p>
            <a:pPr marL="457200" indent="-457200">
              <a:buFontTx/>
              <a:buAutoNum type="arabicPeriod" startAt="5"/>
            </a:pPr>
            <a:r>
              <a:rPr lang="en-NZ" altLang="en-US" sz="2800" dirty="0"/>
              <a:t>Stop watch.</a:t>
            </a:r>
          </a:p>
          <a:p>
            <a:endParaRPr lang="en-NZ" sz="2800" dirty="0" smtClean="0"/>
          </a:p>
        </p:txBody>
      </p:sp>
      <p:sp>
        <p:nvSpPr>
          <p:cNvPr id="9" name="Title 1"/>
          <p:cNvSpPr txBox="1">
            <a:spLocks/>
          </p:cNvSpPr>
          <p:nvPr/>
        </p:nvSpPr>
        <p:spPr bwMode="auto">
          <a:xfrm>
            <a:off x="486105" y="3048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altLang="en-US" sz="3600" b="1" smtClean="0">
                <a:solidFill>
                  <a:srgbClr val="0070C0"/>
                </a:solidFill>
              </a:rPr>
              <a:t>Frozen fruits and vegetables</a:t>
            </a:r>
            <a:endParaRPr lang="en-NZ" sz="3600" b="1" dirty="0">
              <a:solidFill>
                <a:srgbClr val="0070C0"/>
              </a:solidFill>
            </a:endParaRPr>
          </a:p>
        </p:txBody>
      </p:sp>
    </p:spTree>
    <p:extLst>
      <p:ext uri="{BB962C8B-B14F-4D97-AF65-F5344CB8AC3E}">
        <p14:creationId xmlns:p14="http://schemas.microsoft.com/office/powerpoint/2010/main" val="1129437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457200" indent="-457200">
              <a:buFontTx/>
              <a:buNone/>
            </a:pPr>
            <a:r>
              <a:rPr lang="en-NZ" altLang="en-US" sz="2800" b="1" dirty="0"/>
              <a:t>Procedure</a:t>
            </a:r>
            <a:endParaRPr lang="en-NZ" altLang="en-US" sz="2800" dirty="0"/>
          </a:p>
          <a:p>
            <a:pPr marL="457200" indent="-457200">
              <a:buFontTx/>
              <a:buAutoNum type="arabicPeriod"/>
            </a:pPr>
            <a:r>
              <a:rPr lang="en-NZ" altLang="en-US" sz="2800" dirty="0"/>
              <a:t>Select sample in the normal manner.</a:t>
            </a:r>
          </a:p>
          <a:p>
            <a:pPr marL="457200" indent="-457200">
              <a:buFontTx/>
              <a:buAutoNum type="arabicPeriod"/>
            </a:pPr>
            <a:r>
              <a:rPr lang="en-NZ" altLang="en-US" sz="2800" dirty="0"/>
              <a:t>Weigh sieve and drip pan together and record weight. (</a:t>
            </a:r>
            <a:r>
              <a:rPr lang="en-NZ" altLang="en-US" sz="2800" dirty="0" err="1" smtClean="0"/>
              <a:t>m</a:t>
            </a:r>
            <a:r>
              <a:rPr lang="en-NZ" altLang="en-US" sz="1800" b="1" dirty="0" err="1" smtClean="0"/>
              <a:t>t</a:t>
            </a:r>
            <a:r>
              <a:rPr lang="en-NZ" altLang="en-US" sz="2800" dirty="0" smtClean="0"/>
              <a:t>) </a:t>
            </a:r>
            <a:endParaRPr lang="en-NZ" altLang="en-US" sz="2800" dirty="0"/>
          </a:p>
          <a:p>
            <a:pPr marL="457200" indent="-457200">
              <a:buFontTx/>
              <a:buAutoNum type="arabicPeriod"/>
            </a:pPr>
            <a:r>
              <a:rPr lang="en-NZ" altLang="en-US" sz="2800" dirty="0"/>
              <a:t>Determine the gross weight of each individual </a:t>
            </a:r>
          </a:p>
          <a:p>
            <a:pPr marL="457200" indent="-457200">
              <a:buFontTx/>
              <a:buNone/>
            </a:pPr>
            <a:r>
              <a:rPr lang="en-NZ" altLang="en-US" sz="2800" dirty="0"/>
              <a:t>	pre-package.</a:t>
            </a:r>
          </a:p>
          <a:p>
            <a:endParaRPr lang="en-NZ" sz="2800" dirty="0" smtClean="0"/>
          </a:p>
        </p:txBody>
      </p:sp>
      <p:sp>
        <p:nvSpPr>
          <p:cNvPr id="6"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a:solidFill>
                  <a:srgbClr val="0070C0"/>
                </a:solidFill>
              </a:rPr>
              <a:t>Frozen fruits and vegetables</a:t>
            </a:r>
            <a:endParaRPr lang="en-NZ" sz="3600" b="1" dirty="0">
              <a:solidFill>
                <a:srgbClr val="0070C0"/>
              </a:solidFill>
            </a:endParaRPr>
          </a:p>
        </p:txBody>
      </p:sp>
    </p:spTree>
    <p:extLst>
      <p:ext uri="{BB962C8B-B14F-4D97-AF65-F5344CB8AC3E}">
        <p14:creationId xmlns:p14="http://schemas.microsoft.com/office/powerpoint/2010/main" val="1129437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a:bodyPr>
          <a:lstStyle/>
          <a:p>
            <a:pPr marL="457200" indent="-457200">
              <a:buFontTx/>
              <a:buAutoNum type="arabicPeriod" startAt="4"/>
            </a:pPr>
            <a:r>
              <a:rPr lang="en-NZ" altLang="en-US" sz="2800" dirty="0" smtClean="0"/>
              <a:t>Immerse </a:t>
            </a:r>
            <a:r>
              <a:rPr lang="en-NZ" altLang="en-US" sz="2800" dirty="0"/>
              <a:t>the pre-package in water maintained at </a:t>
            </a:r>
            <a:r>
              <a:rPr lang="en-NZ" altLang="en-US" sz="2800" dirty="0" smtClean="0"/>
              <a:t>  20 </a:t>
            </a:r>
            <a:r>
              <a:rPr lang="en-NZ" altLang="en-US" sz="2800" dirty="0"/>
              <a:t>°C (± 1 °C) with a continuous flow.</a:t>
            </a:r>
          </a:p>
          <a:p>
            <a:pPr lvl="1">
              <a:buFont typeface="Arial" panose="020B0604020202020204" pitchFamily="34" charset="0"/>
              <a:buChar char="•"/>
            </a:pPr>
            <a:r>
              <a:rPr lang="en-NZ" altLang="en-US" dirty="0"/>
              <a:t>If the pre-package is not water-tight, place it in a plastic bag and remove any excess air using a vacuum and then seal it securely.</a:t>
            </a:r>
          </a:p>
          <a:p>
            <a:pPr lvl="1">
              <a:buFont typeface="Arial" panose="020B0604020202020204" pitchFamily="34" charset="0"/>
              <a:buChar char="•"/>
            </a:pPr>
            <a:r>
              <a:rPr lang="en-NZ" altLang="en-US" dirty="0"/>
              <a:t>Avoid agitating the pre-package while it is thawing.</a:t>
            </a:r>
          </a:p>
          <a:p>
            <a:pPr marL="457200" indent="-457200">
              <a:buFontTx/>
              <a:buAutoNum type="arabicPeriod" startAt="4"/>
            </a:pPr>
            <a:endParaRPr lang="en-NZ" altLang="en-US" sz="2800" dirty="0"/>
          </a:p>
          <a:p>
            <a:endParaRPr lang="en-NZ" sz="2800" dirty="0" smtClean="0"/>
          </a:p>
        </p:txBody>
      </p:sp>
      <p:sp>
        <p:nvSpPr>
          <p:cNvPr id="9"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a:solidFill>
                  <a:srgbClr val="0070C0"/>
                </a:solidFill>
              </a:rPr>
              <a:t>Frozen fruits and vegetables</a:t>
            </a:r>
            <a:endParaRPr lang="en-NZ" sz="3600" b="1" dirty="0">
              <a:solidFill>
                <a:srgbClr val="0070C0"/>
              </a:solidFill>
            </a:endParaRPr>
          </a:p>
        </p:txBody>
      </p:sp>
    </p:spTree>
    <p:extLst>
      <p:ext uri="{BB962C8B-B14F-4D97-AF65-F5344CB8AC3E}">
        <p14:creationId xmlns:p14="http://schemas.microsoft.com/office/powerpoint/2010/main" val="1129437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15885"/>
            <a:ext cx="2111705" cy="780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96" y="5670826"/>
            <a:ext cx="3725204" cy="88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1447800"/>
            <a:ext cx="8229600" cy="4678363"/>
          </a:xfrm>
        </p:spPr>
        <p:txBody>
          <a:bodyPr>
            <a:normAutofit/>
          </a:bodyPr>
          <a:lstStyle/>
          <a:p>
            <a:pPr marL="457200" indent="-457200">
              <a:buFontTx/>
              <a:buAutoNum type="arabicPeriod" startAt="5"/>
            </a:pPr>
            <a:r>
              <a:rPr lang="en-NZ" altLang="en-US" sz="2800" dirty="0"/>
              <a:t>When all of the ice has melted, remove pre-package from the water bath and wipe it dry.</a:t>
            </a:r>
          </a:p>
          <a:p>
            <a:pPr marL="457200" indent="-457200">
              <a:buFontTx/>
              <a:buAutoNum type="arabicPeriod" startAt="5"/>
            </a:pPr>
            <a:r>
              <a:rPr lang="en-NZ" altLang="en-US" sz="2800" dirty="0"/>
              <a:t>Open the pre-package with care and a minimum of agitation.</a:t>
            </a:r>
          </a:p>
          <a:p>
            <a:pPr marL="457200" indent="-457200">
              <a:buFontTx/>
              <a:buAutoNum type="arabicPeriod" startAt="5"/>
            </a:pPr>
            <a:r>
              <a:rPr lang="en-NZ" altLang="en-US" sz="2800" dirty="0"/>
              <a:t>Tilt sieve approximately 17° to 20° from the horizontal to facilitate drainage.</a:t>
            </a:r>
          </a:p>
          <a:p>
            <a:pPr marL="457200" indent="-457200">
              <a:buFontTx/>
              <a:buAutoNum type="arabicPeriod" startAt="5"/>
            </a:pPr>
            <a:r>
              <a:rPr lang="en-NZ" altLang="en-US" sz="2800" dirty="0"/>
              <a:t>Distribute the product evenly over the sieve in one sweeping motion.</a:t>
            </a:r>
          </a:p>
          <a:p>
            <a:pPr marL="457200" indent="-457200">
              <a:buFontTx/>
              <a:buAutoNum type="arabicPeriod" startAt="5"/>
            </a:pPr>
            <a:r>
              <a:rPr lang="en-NZ" altLang="en-US" sz="2800" dirty="0"/>
              <a:t>Drain for 2 minutes </a:t>
            </a:r>
          </a:p>
          <a:p>
            <a:endParaRPr lang="en-NZ" dirty="0" smtClean="0"/>
          </a:p>
        </p:txBody>
      </p:sp>
      <p:sp>
        <p:nvSpPr>
          <p:cNvPr id="9" name="Title 1"/>
          <p:cNvSpPr>
            <a:spLocks noGrp="1"/>
          </p:cNvSpPr>
          <p:nvPr>
            <p:ph type="title"/>
          </p:nvPr>
        </p:nvSpPr>
        <p:spPr bwMode="auto">
          <a:xfrm>
            <a:off x="486105"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NZ" altLang="en-US" sz="3600" b="1" dirty="0">
                <a:solidFill>
                  <a:srgbClr val="0070C0"/>
                </a:solidFill>
              </a:rPr>
              <a:t>Frozen fruits and vegetables</a:t>
            </a:r>
            <a:endParaRPr lang="en-NZ" sz="3600" b="1" dirty="0">
              <a:solidFill>
                <a:srgbClr val="0070C0"/>
              </a:solidFill>
            </a:endParaRPr>
          </a:p>
        </p:txBody>
      </p:sp>
    </p:spTree>
    <p:extLst>
      <p:ext uri="{BB962C8B-B14F-4D97-AF65-F5344CB8AC3E}">
        <p14:creationId xmlns:p14="http://schemas.microsoft.com/office/powerpoint/2010/main" val="1129437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16218</TotalTime>
  <Words>1119</Words>
  <Application>Microsoft Office PowerPoint</Application>
  <PresentationFormat>On-screen Show (4:3)</PresentationFormat>
  <Paragraphs>183</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vt:lpstr>
      <vt:lpstr>Test Procedures for determining the actual quantity of frozen products</vt:lpstr>
      <vt:lpstr>Test Procedures for determining the actual quantity of frozen products</vt:lpstr>
      <vt:lpstr>Frozen fruits and vegetables</vt:lpstr>
      <vt:lpstr>Frozen fruits and vegetables</vt:lpstr>
      <vt:lpstr>PowerPoint Presentation</vt:lpstr>
      <vt:lpstr>Frozen fruits and vegetables</vt:lpstr>
      <vt:lpstr>Frozen fruits and vegetables</vt:lpstr>
      <vt:lpstr>Frozen fruits and vegetables</vt:lpstr>
      <vt:lpstr>Frozen fruits and vegetables</vt:lpstr>
      <vt:lpstr>Frozen fruits and vegetables</vt:lpstr>
      <vt:lpstr>Glazed Seafood</vt:lpstr>
      <vt:lpstr>Glazed Seafood</vt:lpstr>
      <vt:lpstr>Glazed Seafood</vt:lpstr>
      <vt:lpstr>Glazed Seafood</vt:lpstr>
      <vt:lpstr>Glazed Seafood</vt:lpstr>
      <vt:lpstr>Glazed Seafood</vt:lpstr>
      <vt:lpstr>Glazed Seafood</vt:lpstr>
      <vt:lpstr>Glazed Seafood</vt:lpstr>
      <vt:lpstr>Frozen shrimp and crabmeat</vt:lpstr>
      <vt:lpstr>Frozen shrimp and crabmeat</vt:lpstr>
      <vt:lpstr>Frozen shrimp and crabmeat</vt:lpstr>
      <vt:lpstr>Frozen shrimp and crabmeat</vt:lpstr>
      <vt:lpstr>Frozen shrimp and crabmeat</vt:lpstr>
      <vt:lpstr>Frozen shrimp and crabmeat</vt:lpstr>
      <vt:lpstr>Frozen shrimp and crabmeat</vt:lpstr>
      <vt:lpstr>Frozen shrimp and crabmeat</vt:lpstr>
      <vt:lpstr>Frozen shrimp and crabmeat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Protection Forum Product Recalls 21st May 2014 - Wellington</dc:title>
  <dc:creator>Martin Rushton</dc:creator>
  <cp:lastModifiedBy>Kevin Gudmundsson</cp:lastModifiedBy>
  <cp:revision>576</cp:revision>
  <cp:lastPrinted>2015-04-13T21:12:00Z</cp:lastPrinted>
  <dcterms:created xsi:type="dcterms:W3CDTF">2006-08-16T00:00:00Z</dcterms:created>
  <dcterms:modified xsi:type="dcterms:W3CDTF">2015-05-11T22:51:06Z</dcterms:modified>
</cp:coreProperties>
</file>