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58" r:id="rId5"/>
    <p:sldId id="260" r:id="rId6"/>
    <p:sldId id="261" r:id="rId7"/>
    <p:sldId id="265" r:id="rId8"/>
    <p:sldId id="269" r:id="rId9"/>
    <p:sldId id="266" r:id="rId10"/>
    <p:sldId id="262" r:id="rId11"/>
    <p:sldId id="264"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7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A405-48D5-96F1-FCF7E0D4CDC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A405-48D5-96F1-FCF7E0D4CDC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A405-48D5-96F1-FCF7E0D4CDC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3-A405-48D5-96F1-FCF7E0D4CDC2}"/>
              </c:ext>
            </c:extLst>
          </c:dPt>
          <c:dLbls>
            <c:dLbl>
              <c:idx val="0"/>
              <c:layout>
                <c:manualLayout>
                  <c:x val="-0.39794550406694867"/>
                  <c:y val="2.3477135409198019E-2"/>
                </c:manualLayout>
              </c:layout>
              <c:tx>
                <c:rich>
                  <a:bodyPr rot="0" spcFirstLastPara="1" vertOverflow="clip" horzOverflow="clip" vert="horz" wrap="square" lIns="38100" tIns="19050" rIns="38100" bIns="19050" anchor="ctr" anchorCtr="1">
                    <a:noAutofit/>
                  </a:bodyPr>
                  <a:lstStyle/>
                  <a:p>
                    <a:pPr>
                      <a:defRPr sz="2000" b="1" i="0" u="none" strike="noStrike" kern="1200" baseline="0">
                        <a:solidFill>
                          <a:schemeClr val="dk1">
                            <a:lumMod val="65000"/>
                            <a:lumOff val="35000"/>
                          </a:schemeClr>
                        </a:solidFill>
                        <a:latin typeface="Cambria" panose="02040503050406030204" pitchFamily="18" charset="0"/>
                        <a:ea typeface="+mn-ea"/>
                        <a:cs typeface="+mn-cs"/>
                      </a:defRPr>
                    </a:pPr>
                    <a:fld id="{0A3AAAE1-0D48-4B83-9B0D-B33E14014708}" type="CATEGORYNAME">
                      <a:rPr lang="en-US" sz="2000" b="1" smtClean="0">
                        <a:latin typeface="Cambria" panose="02040503050406030204" pitchFamily="18" charset="0"/>
                      </a:rPr>
                      <a:pPr>
                        <a:defRPr sz="2000" b="1">
                          <a:latin typeface="Cambria" panose="02040503050406030204" pitchFamily="18" charset="0"/>
                        </a:defRPr>
                      </a:pPr>
                      <a:t>[CATEGORY NAME]</a:t>
                    </a:fld>
                    <a:r>
                      <a:rPr lang="en-US" sz="2000" b="1" baseline="0" dirty="0">
                        <a:latin typeface="Cambria" panose="02040503050406030204" pitchFamily="18" charset="0"/>
                      </a:rPr>
                      <a:t> </a:t>
                    </a:r>
                    <a:fld id="{88605A86-7A6F-4174-B6E8-FAFFA82F7A5F}" type="PERCENTAGE">
                      <a:rPr lang="en-US" sz="2000" b="1" baseline="0">
                        <a:latin typeface="Cambria" panose="02040503050406030204" pitchFamily="18" charset="0"/>
                      </a:rPr>
                      <a:pPr>
                        <a:defRPr sz="2000" b="1">
                          <a:latin typeface="Cambria" panose="02040503050406030204" pitchFamily="18" charset="0"/>
                        </a:defRPr>
                      </a:pPr>
                      <a:t>[PERCENTAGE]</a:t>
                    </a:fld>
                    <a:endParaRPr lang="en-US" sz="2000" b="1" baseline="0" dirty="0">
                      <a:latin typeface="Cambria" panose="02040503050406030204" pitchFamily="18" charset="0"/>
                    </a:endParaRPr>
                  </a:p>
                </c:rich>
              </c:tx>
              <c:spPr>
                <a:noFill/>
                <a:ln>
                  <a:solidFill>
                    <a:prstClr val="black">
                      <a:lumMod val="25000"/>
                      <a:lumOff val="75000"/>
                    </a:prstClr>
                  </a:solidFill>
                </a:ln>
                <a:effectLst/>
              </c:spPr>
              <c:txPr>
                <a:bodyPr rot="0" spcFirstLastPara="1" vertOverflow="clip" horzOverflow="clip" vert="horz" wrap="square" lIns="38100" tIns="19050" rIns="38100" bIns="19050" anchor="ctr" anchorCtr="1">
                  <a:noAutofit/>
                </a:bodyPr>
                <a:lstStyle/>
                <a:p>
                  <a:pPr>
                    <a:defRPr sz="2000" b="1" i="0" u="none" strike="noStrike" kern="1200" baseline="0">
                      <a:solidFill>
                        <a:schemeClr val="dk1">
                          <a:lumMod val="65000"/>
                          <a:lumOff val="35000"/>
                        </a:schemeClr>
                      </a:solidFill>
                      <a:latin typeface="Cambria" panose="02040503050406030204" pitchFamily="18"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3895122326650942"/>
                      <c:h val="0.1742867004536712"/>
                    </c:manualLayout>
                  </c15:layout>
                  <c15:dlblFieldTable/>
                  <c15:showDataLabelsRange val="0"/>
                </c:ext>
                <c:ext xmlns:c16="http://schemas.microsoft.com/office/drawing/2014/chart" uri="{C3380CC4-5D6E-409C-BE32-E72D297353CC}">
                  <c16:uniqueId val="{00000002-A405-48D5-96F1-FCF7E0D4CDC2}"/>
                </c:ext>
              </c:extLst>
            </c:dLbl>
            <c:dLbl>
              <c:idx val="1"/>
              <c:layout>
                <c:manualLayout>
                  <c:x val="0.23682435100757504"/>
                  <c:y val="1.8388222030848798E-2"/>
                </c:manualLayout>
              </c:layout>
              <c:tx>
                <c:rich>
                  <a:bodyPr rot="0" spcFirstLastPara="1" vertOverflow="clip" horzOverflow="clip" vert="horz" wrap="square" lIns="38100" tIns="19050" rIns="38100" bIns="19050" anchor="ctr" anchorCtr="1">
                    <a:spAutoFit/>
                  </a:bodyPr>
                  <a:lstStyle/>
                  <a:p>
                    <a:pPr>
                      <a:defRPr sz="2000" b="1" i="0" u="none" strike="noStrike" kern="1200" baseline="0">
                        <a:solidFill>
                          <a:schemeClr val="dk1">
                            <a:lumMod val="65000"/>
                            <a:lumOff val="35000"/>
                          </a:schemeClr>
                        </a:solidFill>
                        <a:latin typeface="+mn-lt"/>
                        <a:ea typeface="+mn-ea"/>
                        <a:cs typeface="+mn-cs"/>
                      </a:defRPr>
                    </a:pPr>
                    <a:fld id="{C83F89BD-9373-4302-9B6D-356E7CB157A8}" type="CATEGORYNAME">
                      <a:rPr lang="en-US" sz="2000" b="1" smtClean="0"/>
                      <a:pPr>
                        <a:defRPr sz="2000" b="1"/>
                      </a:pPr>
                      <a:t>[CATEGORY NAME]</a:t>
                    </a:fld>
                    <a:r>
                      <a:rPr lang="en-US" sz="2000" b="1" baseline="0" dirty="0"/>
                      <a:t> </a:t>
                    </a:r>
                    <a:fld id="{ACAF0C90-473D-4319-B5CF-EE72D34563A4}" type="PERCENTAGE">
                      <a:rPr lang="en-US" sz="2000" b="1" baseline="0"/>
                      <a:pPr>
                        <a:defRPr sz="2000" b="1"/>
                      </a:pPr>
                      <a:t>[PERCENTAGE]</a:t>
                    </a:fld>
                    <a:endParaRPr lang="en-US" sz="2000" b="1" baseline="0" dirty="0"/>
                  </a:p>
                </c:rich>
              </c:tx>
              <c:spPr>
                <a:no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1-A405-48D5-96F1-FCF7E0D4CDC2}"/>
                </c:ext>
              </c:extLst>
            </c:dLbl>
            <c:dLbl>
              <c:idx val="2"/>
              <c:tx>
                <c:rich>
                  <a:bodyPr/>
                  <a:lstStyle/>
                  <a:p>
                    <a:fld id="{2CAEB838-1E7F-4937-AB76-0343D3216D40}" type="CATEGORYNAME">
                      <a:rPr lang="en-US" smtClean="0"/>
                      <a:pPr/>
                      <a:t>[CATEGORY NAME]</a:t>
                    </a:fld>
                    <a:r>
                      <a:rPr lang="en-US" baseline="0" dirty="0"/>
                      <a:t> </a:t>
                    </a:r>
                    <a:fld id="{C26C5BCD-0EFD-43DD-BB41-57C81F26AEE1}" type="VALUE">
                      <a:rPr lang="en-US" baseline="0"/>
                      <a:pPr/>
                      <a:t>[VALUE]</a:t>
                    </a:fld>
                    <a:endParaRPr lang="en-US" baseline="0" dirty="0"/>
                  </a:p>
                </c:rich>
              </c:tx>
              <c:dLblPos val="ct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405-48D5-96F1-FCF7E0D4CDC2}"/>
                </c:ext>
              </c:extLst>
            </c:dLbl>
            <c:dLbl>
              <c:idx val="3"/>
              <c:tx>
                <c:rich>
                  <a:bodyPr/>
                  <a:lstStyle/>
                  <a:p>
                    <a:r>
                      <a:rPr lang="en-US" dirty="0"/>
                      <a:t>Capable</a:t>
                    </a:r>
                    <a:r>
                      <a:rPr lang="en-US" baseline="0" dirty="0"/>
                      <a:t> </a:t>
                    </a:r>
                    <a:fld id="{6CDAFEB2-1D57-4912-AC1E-EC1A7D2B32A6}" type="VALUE">
                      <a:rPr lang="en-US" baseline="0"/>
                      <a:pPr/>
                      <a:t>[VALUE]</a:t>
                    </a:fld>
                    <a:endParaRPr lang="en-US" baseline="0" dirty="0"/>
                  </a:p>
                </c:rich>
              </c:tx>
              <c:dLblPos val="ct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405-48D5-96F1-FCF7E0D4CDC2}"/>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Cambria" panose="02040503050406030204" pitchFamily="18" charset="0"/>
                    <a:ea typeface="+mn-ea"/>
                    <a:cs typeface="+mn-cs"/>
                  </a:defRPr>
                </a:pPr>
                <a:endParaRPr lang="en-US"/>
              </a:p>
            </c:txPr>
            <c:dLblPos val="ctr"/>
            <c:showLegendKey val="0"/>
            <c:showVal val="1"/>
            <c:showCatName val="1"/>
            <c:showSerName val="0"/>
            <c:showPercent val="0"/>
            <c:showBubbleSize val="0"/>
            <c:showLeaderLines val="0"/>
            <c:extLst>
              <c:ext xmlns:c15="http://schemas.microsoft.com/office/drawing/2012/chart" uri="{CE6537A1-D6FC-4f65-9D91-7224C49458BB}"/>
            </c:extLst>
          </c:dLbls>
          <c:cat>
            <c:strRef>
              <c:f>Sheet1!$A$2:$A$5</c:f>
              <c:strCache>
                <c:ptCount val="4"/>
                <c:pt idx="0">
                  <c:v>Critical</c:v>
                </c:pt>
                <c:pt idx="1">
                  <c:v>Aware</c:v>
                </c:pt>
                <c:pt idx="2">
                  <c:v>Understand</c:v>
                </c:pt>
                <c:pt idx="3">
                  <c:v>Powerful</c:v>
                </c:pt>
              </c:strCache>
            </c:strRef>
          </c:cat>
          <c:val>
            <c:numRef>
              <c:f>Sheet1!$B$2:$B$5</c:f>
              <c:numCache>
                <c:formatCode>0%</c:formatCode>
                <c:ptCount val="4"/>
                <c:pt idx="0">
                  <c:v>0.02</c:v>
                </c:pt>
                <c:pt idx="1">
                  <c:v>0.03</c:v>
                </c:pt>
                <c:pt idx="2">
                  <c:v>0.45</c:v>
                </c:pt>
                <c:pt idx="3">
                  <c:v>0.5</c:v>
                </c:pt>
              </c:numCache>
            </c:numRef>
          </c:val>
          <c:extLst>
            <c:ext xmlns:c16="http://schemas.microsoft.com/office/drawing/2014/chart" uri="{C3380CC4-5D6E-409C-BE32-E72D297353CC}">
              <c16:uniqueId val="{00000000-A405-48D5-96F1-FCF7E0D4CDC2}"/>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E5F31-200C-4C48-901B-CFEC643D6D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8487A18-4F09-4E16-A877-E9BF053364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629DFF1-28C4-454D-A6BF-72682CDB3D1B}"/>
              </a:ext>
            </a:extLst>
          </p:cNvPr>
          <p:cNvSpPr>
            <a:spLocks noGrp="1"/>
          </p:cNvSpPr>
          <p:nvPr>
            <p:ph type="dt" sz="half" idx="10"/>
          </p:nvPr>
        </p:nvSpPr>
        <p:spPr/>
        <p:txBody>
          <a:bodyPr/>
          <a:lstStyle/>
          <a:p>
            <a:fld id="{030BCCEE-8268-4D9B-950E-4C913E6C9B81}" type="datetimeFigureOut">
              <a:rPr lang="en-AU" smtClean="0"/>
              <a:t>6/11/2019</a:t>
            </a:fld>
            <a:endParaRPr lang="en-AU"/>
          </a:p>
        </p:txBody>
      </p:sp>
      <p:sp>
        <p:nvSpPr>
          <p:cNvPr id="5" name="Footer Placeholder 4">
            <a:extLst>
              <a:ext uri="{FF2B5EF4-FFF2-40B4-BE49-F238E27FC236}">
                <a16:creationId xmlns:a16="http://schemas.microsoft.com/office/drawing/2014/main" id="{C68E885A-6FE7-4C9E-B64E-EB752A2A402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8B5A253-0D9B-4AE1-AEDB-967E3074B811}"/>
              </a:ext>
            </a:extLst>
          </p:cNvPr>
          <p:cNvSpPr>
            <a:spLocks noGrp="1"/>
          </p:cNvSpPr>
          <p:nvPr>
            <p:ph type="sldNum" sz="quarter" idx="12"/>
          </p:nvPr>
        </p:nvSpPr>
        <p:spPr/>
        <p:txBody>
          <a:bodyPr/>
          <a:lstStyle/>
          <a:p>
            <a:fld id="{8FAC1419-19A1-493B-979A-180BCD3652B4}" type="slidenum">
              <a:rPr lang="en-AU" smtClean="0"/>
              <a:t>‹#›</a:t>
            </a:fld>
            <a:endParaRPr lang="en-AU"/>
          </a:p>
        </p:txBody>
      </p:sp>
    </p:spTree>
    <p:extLst>
      <p:ext uri="{BB962C8B-B14F-4D97-AF65-F5344CB8AC3E}">
        <p14:creationId xmlns:p14="http://schemas.microsoft.com/office/powerpoint/2010/main" val="4090750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DE8B7-8F79-4AF9-AEB6-47424A73522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F51456D-7FEE-4385-A7A3-1B1235B04E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7E15C40-907E-4B48-9CB5-F2778CD640DC}"/>
              </a:ext>
            </a:extLst>
          </p:cNvPr>
          <p:cNvSpPr>
            <a:spLocks noGrp="1"/>
          </p:cNvSpPr>
          <p:nvPr>
            <p:ph type="dt" sz="half" idx="10"/>
          </p:nvPr>
        </p:nvSpPr>
        <p:spPr/>
        <p:txBody>
          <a:bodyPr/>
          <a:lstStyle/>
          <a:p>
            <a:fld id="{030BCCEE-8268-4D9B-950E-4C913E6C9B81}" type="datetimeFigureOut">
              <a:rPr lang="en-AU" smtClean="0"/>
              <a:t>6/11/2019</a:t>
            </a:fld>
            <a:endParaRPr lang="en-AU"/>
          </a:p>
        </p:txBody>
      </p:sp>
      <p:sp>
        <p:nvSpPr>
          <p:cNvPr id="5" name="Footer Placeholder 4">
            <a:extLst>
              <a:ext uri="{FF2B5EF4-FFF2-40B4-BE49-F238E27FC236}">
                <a16:creationId xmlns:a16="http://schemas.microsoft.com/office/drawing/2014/main" id="{ED1763AB-DFE8-41E9-B6FB-CD6F338F934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1A3DAD3-3BF9-433B-95F3-1E665781A86F}"/>
              </a:ext>
            </a:extLst>
          </p:cNvPr>
          <p:cNvSpPr>
            <a:spLocks noGrp="1"/>
          </p:cNvSpPr>
          <p:nvPr>
            <p:ph type="sldNum" sz="quarter" idx="12"/>
          </p:nvPr>
        </p:nvSpPr>
        <p:spPr/>
        <p:txBody>
          <a:bodyPr/>
          <a:lstStyle/>
          <a:p>
            <a:fld id="{8FAC1419-19A1-493B-979A-180BCD3652B4}" type="slidenum">
              <a:rPr lang="en-AU" smtClean="0"/>
              <a:t>‹#›</a:t>
            </a:fld>
            <a:endParaRPr lang="en-AU"/>
          </a:p>
        </p:txBody>
      </p:sp>
    </p:spTree>
    <p:extLst>
      <p:ext uri="{BB962C8B-B14F-4D97-AF65-F5344CB8AC3E}">
        <p14:creationId xmlns:p14="http://schemas.microsoft.com/office/powerpoint/2010/main" val="1136506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4F22C3-BE38-4B7E-95C4-3668C1A28C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0F5CA29-1D7E-42E3-B7CC-D382E92994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B412285-85C8-4A40-9D01-D253E04DC844}"/>
              </a:ext>
            </a:extLst>
          </p:cNvPr>
          <p:cNvSpPr>
            <a:spLocks noGrp="1"/>
          </p:cNvSpPr>
          <p:nvPr>
            <p:ph type="dt" sz="half" idx="10"/>
          </p:nvPr>
        </p:nvSpPr>
        <p:spPr/>
        <p:txBody>
          <a:bodyPr/>
          <a:lstStyle/>
          <a:p>
            <a:fld id="{030BCCEE-8268-4D9B-950E-4C913E6C9B81}" type="datetimeFigureOut">
              <a:rPr lang="en-AU" smtClean="0"/>
              <a:t>6/11/2019</a:t>
            </a:fld>
            <a:endParaRPr lang="en-AU"/>
          </a:p>
        </p:txBody>
      </p:sp>
      <p:sp>
        <p:nvSpPr>
          <p:cNvPr id="5" name="Footer Placeholder 4">
            <a:extLst>
              <a:ext uri="{FF2B5EF4-FFF2-40B4-BE49-F238E27FC236}">
                <a16:creationId xmlns:a16="http://schemas.microsoft.com/office/drawing/2014/main" id="{437DA8A7-6E67-4E17-9407-DDE3CCABED3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FF114A7-D6B2-42D9-9B08-35304E094081}"/>
              </a:ext>
            </a:extLst>
          </p:cNvPr>
          <p:cNvSpPr>
            <a:spLocks noGrp="1"/>
          </p:cNvSpPr>
          <p:nvPr>
            <p:ph type="sldNum" sz="quarter" idx="12"/>
          </p:nvPr>
        </p:nvSpPr>
        <p:spPr/>
        <p:txBody>
          <a:bodyPr/>
          <a:lstStyle/>
          <a:p>
            <a:fld id="{8FAC1419-19A1-493B-979A-180BCD3652B4}" type="slidenum">
              <a:rPr lang="en-AU" smtClean="0"/>
              <a:t>‹#›</a:t>
            </a:fld>
            <a:endParaRPr lang="en-AU"/>
          </a:p>
        </p:txBody>
      </p:sp>
    </p:spTree>
    <p:extLst>
      <p:ext uri="{BB962C8B-B14F-4D97-AF65-F5344CB8AC3E}">
        <p14:creationId xmlns:p14="http://schemas.microsoft.com/office/powerpoint/2010/main" val="2322361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836E4-0E2C-4A2B-9314-49C3A070D2E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F6952FE-278C-46D3-BBE1-DCF34256A6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4D552C8-B908-4B48-AA5B-1E5D64565283}"/>
              </a:ext>
            </a:extLst>
          </p:cNvPr>
          <p:cNvSpPr>
            <a:spLocks noGrp="1"/>
          </p:cNvSpPr>
          <p:nvPr>
            <p:ph type="dt" sz="half" idx="10"/>
          </p:nvPr>
        </p:nvSpPr>
        <p:spPr/>
        <p:txBody>
          <a:bodyPr/>
          <a:lstStyle/>
          <a:p>
            <a:fld id="{030BCCEE-8268-4D9B-950E-4C913E6C9B81}" type="datetimeFigureOut">
              <a:rPr lang="en-AU" smtClean="0"/>
              <a:t>6/11/2019</a:t>
            </a:fld>
            <a:endParaRPr lang="en-AU"/>
          </a:p>
        </p:txBody>
      </p:sp>
      <p:sp>
        <p:nvSpPr>
          <p:cNvPr id="5" name="Footer Placeholder 4">
            <a:extLst>
              <a:ext uri="{FF2B5EF4-FFF2-40B4-BE49-F238E27FC236}">
                <a16:creationId xmlns:a16="http://schemas.microsoft.com/office/drawing/2014/main" id="{E195FEC9-6B1F-4073-8E5E-1665662356E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F2D96BE-49DC-4292-A64D-DEF7BF0D8CFA}"/>
              </a:ext>
            </a:extLst>
          </p:cNvPr>
          <p:cNvSpPr>
            <a:spLocks noGrp="1"/>
          </p:cNvSpPr>
          <p:nvPr>
            <p:ph type="sldNum" sz="quarter" idx="12"/>
          </p:nvPr>
        </p:nvSpPr>
        <p:spPr/>
        <p:txBody>
          <a:bodyPr/>
          <a:lstStyle/>
          <a:p>
            <a:fld id="{8FAC1419-19A1-493B-979A-180BCD3652B4}" type="slidenum">
              <a:rPr lang="en-AU" smtClean="0"/>
              <a:t>‹#›</a:t>
            </a:fld>
            <a:endParaRPr lang="en-AU"/>
          </a:p>
        </p:txBody>
      </p:sp>
    </p:spTree>
    <p:extLst>
      <p:ext uri="{BB962C8B-B14F-4D97-AF65-F5344CB8AC3E}">
        <p14:creationId xmlns:p14="http://schemas.microsoft.com/office/powerpoint/2010/main" val="931945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6B94-F4AD-4C5F-82AA-7D27F2EE40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D8099F93-4B05-40A2-9CA8-835FBD988E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F30722-0065-4270-86EA-A54B9DA5FAC0}"/>
              </a:ext>
            </a:extLst>
          </p:cNvPr>
          <p:cNvSpPr>
            <a:spLocks noGrp="1"/>
          </p:cNvSpPr>
          <p:nvPr>
            <p:ph type="dt" sz="half" idx="10"/>
          </p:nvPr>
        </p:nvSpPr>
        <p:spPr/>
        <p:txBody>
          <a:bodyPr/>
          <a:lstStyle/>
          <a:p>
            <a:fld id="{030BCCEE-8268-4D9B-950E-4C913E6C9B81}" type="datetimeFigureOut">
              <a:rPr lang="en-AU" smtClean="0"/>
              <a:t>6/11/2019</a:t>
            </a:fld>
            <a:endParaRPr lang="en-AU"/>
          </a:p>
        </p:txBody>
      </p:sp>
      <p:sp>
        <p:nvSpPr>
          <p:cNvPr id="5" name="Footer Placeholder 4">
            <a:extLst>
              <a:ext uri="{FF2B5EF4-FFF2-40B4-BE49-F238E27FC236}">
                <a16:creationId xmlns:a16="http://schemas.microsoft.com/office/drawing/2014/main" id="{CE5CEB13-9129-43FE-8190-E4CADB5DAE0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E5A032D-8090-44DC-BA7B-D1F60979360D}"/>
              </a:ext>
            </a:extLst>
          </p:cNvPr>
          <p:cNvSpPr>
            <a:spLocks noGrp="1"/>
          </p:cNvSpPr>
          <p:nvPr>
            <p:ph type="sldNum" sz="quarter" idx="12"/>
          </p:nvPr>
        </p:nvSpPr>
        <p:spPr/>
        <p:txBody>
          <a:bodyPr/>
          <a:lstStyle/>
          <a:p>
            <a:fld id="{8FAC1419-19A1-493B-979A-180BCD3652B4}" type="slidenum">
              <a:rPr lang="en-AU" smtClean="0"/>
              <a:t>‹#›</a:t>
            </a:fld>
            <a:endParaRPr lang="en-AU"/>
          </a:p>
        </p:txBody>
      </p:sp>
    </p:spTree>
    <p:extLst>
      <p:ext uri="{BB962C8B-B14F-4D97-AF65-F5344CB8AC3E}">
        <p14:creationId xmlns:p14="http://schemas.microsoft.com/office/powerpoint/2010/main" val="2119922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D685-21CA-4BED-88FB-8A202275BB6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E30C626-6B3B-4249-B77F-EFE6ED126A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83B7082-9DA9-4175-B434-F85792B042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7F2A8A2-A996-46EE-94FA-DBDD76607013}"/>
              </a:ext>
            </a:extLst>
          </p:cNvPr>
          <p:cNvSpPr>
            <a:spLocks noGrp="1"/>
          </p:cNvSpPr>
          <p:nvPr>
            <p:ph type="dt" sz="half" idx="10"/>
          </p:nvPr>
        </p:nvSpPr>
        <p:spPr/>
        <p:txBody>
          <a:bodyPr/>
          <a:lstStyle/>
          <a:p>
            <a:fld id="{030BCCEE-8268-4D9B-950E-4C913E6C9B81}" type="datetimeFigureOut">
              <a:rPr lang="en-AU" smtClean="0"/>
              <a:t>6/11/2019</a:t>
            </a:fld>
            <a:endParaRPr lang="en-AU"/>
          </a:p>
        </p:txBody>
      </p:sp>
      <p:sp>
        <p:nvSpPr>
          <p:cNvPr id="6" name="Footer Placeholder 5">
            <a:extLst>
              <a:ext uri="{FF2B5EF4-FFF2-40B4-BE49-F238E27FC236}">
                <a16:creationId xmlns:a16="http://schemas.microsoft.com/office/drawing/2014/main" id="{779ACDDE-E5F5-4BDD-AB71-5A291020941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1EB7219-9E3C-481D-B27F-FCD090E40458}"/>
              </a:ext>
            </a:extLst>
          </p:cNvPr>
          <p:cNvSpPr>
            <a:spLocks noGrp="1"/>
          </p:cNvSpPr>
          <p:nvPr>
            <p:ph type="sldNum" sz="quarter" idx="12"/>
          </p:nvPr>
        </p:nvSpPr>
        <p:spPr/>
        <p:txBody>
          <a:bodyPr/>
          <a:lstStyle/>
          <a:p>
            <a:fld id="{8FAC1419-19A1-493B-979A-180BCD3652B4}" type="slidenum">
              <a:rPr lang="en-AU" smtClean="0"/>
              <a:t>‹#›</a:t>
            </a:fld>
            <a:endParaRPr lang="en-AU"/>
          </a:p>
        </p:txBody>
      </p:sp>
    </p:spTree>
    <p:extLst>
      <p:ext uri="{BB962C8B-B14F-4D97-AF65-F5344CB8AC3E}">
        <p14:creationId xmlns:p14="http://schemas.microsoft.com/office/powerpoint/2010/main" val="235175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2B61-72D3-49CA-8DF5-9D68E2E8D638}"/>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2731278-D44F-49C0-9D49-DDA639F350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22B18F-F29B-43F9-8E3E-F118FCC9D4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4E3E5EC-D6C0-49AF-8299-48B878E3EC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0BFB49-3F13-44AB-8553-83A9FC02C0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0343FAE-AEB4-41C5-A526-B6DB75A29655}"/>
              </a:ext>
            </a:extLst>
          </p:cNvPr>
          <p:cNvSpPr>
            <a:spLocks noGrp="1"/>
          </p:cNvSpPr>
          <p:nvPr>
            <p:ph type="dt" sz="half" idx="10"/>
          </p:nvPr>
        </p:nvSpPr>
        <p:spPr/>
        <p:txBody>
          <a:bodyPr/>
          <a:lstStyle/>
          <a:p>
            <a:fld id="{030BCCEE-8268-4D9B-950E-4C913E6C9B81}" type="datetimeFigureOut">
              <a:rPr lang="en-AU" smtClean="0"/>
              <a:t>6/11/2019</a:t>
            </a:fld>
            <a:endParaRPr lang="en-AU"/>
          </a:p>
        </p:txBody>
      </p:sp>
      <p:sp>
        <p:nvSpPr>
          <p:cNvPr id="8" name="Footer Placeholder 7">
            <a:extLst>
              <a:ext uri="{FF2B5EF4-FFF2-40B4-BE49-F238E27FC236}">
                <a16:creationId xmlns:a16="http://schemas.microsoft.com/office/drawing/2014/main" id="{02A6D565-FF9B-41CC-9FE6-22DBD4BAB31E}"/>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F367ED28-32F5-40C7-835E-58CC830FC45E}"/>
              </a:ext>
            </a:extLst>
          </p:cNvPr>
          <p:cNvSpPr>
            <a:spLocks noGrp="1"/>
          </p:cNvSpPr>
          <p:nvPr>
            <p:ph type="sldNum" sz="quarter" idx="12"/>
          </p:nvPr>
        </p:nvSpPr>
        <p:spPr/>
        <p:txBody>
          <a:bodyPr/>
          <a:lstStyle/>
          <a:p>
            <a:fld id="{8FAC1419-19A1-493B-979A-180BCD3652B4}" type="slidenum">
              <a:rPr lang="en-AU" smtClean="0"/>
              <a:t>‹#›</a:t>
            </a:fld>
            <a:endParaRPr lang="en-AU"/>
          </a:p>
        </p:txBody>
      </p:sp>
    </p:spTree>
    <p:extLst>
      <p:ext uri="{BB962C8B-B14F-4D97-AF65-F5344CB8AC3E}">
        <p14:creationId xmlns:p14="http://schemas.microsoft.com/office/powerpoint/2010/main" val="1781127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FC352-F611-4627-BB6D-D24D7FDB471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2633B7B-BBC1-4BA9-B189-C5D25843F811}"/>
              </a:ext>
            </a:extLst>
          </p:cNvPr>
          <p:cNvSpPr>
            <a:spLocks noGrp="1"/>
          </p:cNvSpPr>
          <p:nvPr>
            <p:ph type="dt" sz="half" idx="10"/>
          </p:nvPr>
        </p:nvSpPr>
        <p:spPr/>
        <p:txBody>
          <a:bodyPr/>
          <a:lstStyle/>
          <a:p>
            <a:fld id="{030BCCEE-8268-4D9B-950E-4C913E6C9B81}" type="datetimeFigureOut">
              <a:rPr lang="en-AU" smtClean="0"/>
              <a:t>6/11/2019</a:t>
            </a:fld>
            <a:endParaRPr lang="en-AU"/>
          </a:p>
        </p:txBody>
      </p:sp>
      <p:sp>
        <p:nvSpPr>
          <p:cNvPr id="4" name="Footer Placeholder 3">
            <a:extLst>
              <a:ext uri="{FF2B5EF4-FFF2-40B4-BE49-F238E27FC236}">
                <a16:creationId xmlns:a16="http://schemas.microsoft.com/office/drawing/2014/main" id="{4E51F259-5163-4CDA-A878-43B75FD87D7C}"/>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C37B859-15C1-4163-8F0E-59599F176482}"/>
              </a:ext>
            </a:extLst>
          </p:cNvPr>
          <p:cNvSpPr>
            <a:spLocks noGrp="1"/>
          </p:cNvSpPr>
          <p:nvPr>
            <p:ph type="sldNum" sz="quarter" idx="12"/>
          </p:nvPr>
        </p:nvSpPr>
        <p:spPr/>
        <p:txBody>
          <a:bodyPr/>
          <a:lstStyle/>
          <a:p>
            <a:fld id="{8FAC1419-19A1-493B-979A-180BCD3652B4}" type="slidenum">
              <a:rPr lang="en-AU" smtClean="0"/>
              <a:t>‹#›</a:t>
            </a:fld>
            <a:endParaRPr lang="en-AU"/>
          </a:p>
        </p:txBody>
      </p:sp>
    </p:spTree>
    <p:extLst>
      <p:ext uri="{BB962C8B-B14F-4D97-AF65-F5344CB8AC3E}">
        <p14:creationId xmlns:p14="http://schemas.microsoft.com/office/powerpoint/2010/main" val="390208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5F508E-7D57-4C64-B927-254080922C93}"/>
              </a:ext>
            </a:extLst>
          </p:cNvPr>
          <p:cNvSpPr>
            <a:spLocks noGrp="1"/>
          </p:cNvSpPr>
          <p:nvPr>
            <p:ph type="dt" sz="half" idx="10"/>
          </p:nvPr>
        </p:nvSpPr>
        <p:spPr/>
        <p:txBody>
          <a:bodyPr/>
          <a:lstStyle/>
          <a:p>
            <a:fld id="{030BCCEE-8268-4D9B-950E-4C913E6C9B81}" type="datetimeFigureOut">
              <a:rPr lang="en-AU" smtClean="0"/>
              <a:t>6/11/2019</a:t>
            </a:fld>
            <a:endParaRPr lang="en-AU"/>
          </a:p>
        </p:txBody>
      </p:sp>
      <p:sp>
        <p:nvSpPr>
          <p:cNvPr id="3" name="Footer Placeholder 2">
            <a:extLst>
              <a:ext uri="{FF2B5EF4-FFF2-40B4-BE49-F238E27FC236}">
                <a16:creationId xmlns:a16="http://schemas.microsoft.com/office/drawing/2014/main" id="{C852C542-6CB8-4B22-A3A1-5BE4E334481A}"/>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CEEE5ED-DB35-4E0D-BB24-05AFF09C4B22}"/>
              </a:ext>
            </a:extLst>
          </p:cNvPr>
          <p:cNvSpPr>
            <a:spLocks noGrp="1"/>
          </p:cNvSpPr>
          <p:nvPr>
            <p:ph type="sldNum" sz="quarter" idx="12"/>
          </p:nvPr>
        </p:nvSpPr>
        <p:spPr/>
        <p:txBody>
          <a:bodyPr/>
          <a:lstStyle/>
          <a:p>
            <a:fld id="{8FAC1419-19A1-493B-979A-180BCD3652B4}" type="slidenum">
              <a:rPr lang="en-AU" smtClean="0"/>
              <a:t>‹#›</a:t>
            </a:fld>
            <a:endParaRPr lang="en-AU"/>
          </a:p>
        </p:txBody>
      </p:sp>
    </p:spTree>
    <p:extLst>
      <p:ext uri="{BB962C8B-B14F-4D97-AF65-F5344CB8AC3E}">
        <p14:creationId xmlns:p14="http://schemas.microsoft.com/office/powerpoint/2010/main" val="2704991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9D88A-6A9B-4F1B-A143-328F6F0495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7F429B3-16A2-44CF-91F2-FEA734ACF2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5AA65DC-1DB0-45BA-8B28-697F1A0A0A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559DDF-D9C6-4549-A2BF-DB29E9D184E5}"/>
              </a:ext>
            </a:extLst>
          </p:cNvPr>
          <p:cNvSpPr>
            <a:spLocks noGrp="1"/>
          </p:cNvSpPr>
          <p:nvPr>
            <p:ph type="dt" sz="half" idx="10"/>
          </p:nvPr>
        </p:nvSpPr>
        <p:spPr/>
        <p:txBody>
          <a:bodyPr/>
          <a:lstStyle/>
          <a:p>
            <a:fld id="{030BCCEE-8268-4D9B-950E-4C913E6C9B81}" type="datetimeFigureOut">
              <a:rPr lang="en-AU" smtClean="0"/>
              <a:t>6/11/2019</a:t>
            </a:fld>
            <a:endParaRPr lang="en-AU"/>
          </a:p>
        </p:txBody>
      </p:sp>
      <p:sp>
        <p:nvSpPr>
          <p:cNvPr id="6" name="Footer Placeholder 5">
            <a:extLst>
              <a:ext uri="{FF2B5EF4-FFF2-40B4-BE49-F238E27FC236}">
                <a16:creationId xmlns:a16="http://schemas.microsoft.com/office/drawing/2014/main" id="{BBD9E22E-A582-4D94-A387-23A66D3E5EA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509E84A-C1DE-49C0-AC3A-1A77DC4B6368}"/>
              </a:ext>
            </a:extLst>
          </p:cNvPr>
          <p:cNvSpPr>
            <a:spLocks noGrp="1"/>
          </p:cNvSpPr>
          <p:nvPr>
            <p:ph type="sldNum" sz="quarter" idx="12"/>
          </p:nvPr>
        </p:nvSpPr>
        <p:spPr/>
        <p:txBody>
          <a:bodyPr/>
          <a:lstStyle/>
          <a:p>
            <a:fld id="{8FAC1419-19A1-493B-979A-180BCD3652B4}" type="slidenum">
              <a:rPr lang="en-AU" smtClean="0"/>
              <a:t>‹#›</a:t>
            </a:fld>
            <a:endParaRPr lang="en-AU"/>
          </a:p>
        </p:txBody>
      </p:sp>
    </p:spTree>
    <p:extLst>
      <p:ext uri="{BB962C8B-B14F-4D97-AF65-F5344CB8AC3E}">
        <p14:creationId xmlns:p14="http://schemas.microsoft.com/office/powerpoint/2010/main" val="386994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C4C4A-0F56-490C-986F-5F1FF65937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E5A3CAE8-3D33-4C09-9118-33EC0E00D1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0FC29F73-A881-4AA9-8D06-69F12527C1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DF995B-8EE9-4155-879A-7AAC6A025E3B}"/>
              </a:ext>
            </a:extLst>
          </p:cNvPr>
          <p:cNvSpPr>
            <a:spLocks noGrp="1"/>
          </p:cNvSpPr>
          <p:nvPr>
            <p:ph type="dt" sz="half" idx="10"/>
          </p:nvPr>
        </p:nvSpPr>
        <p:spPr/>
        <p:txBody>
          <a:bodyPr/>
          <a:lstStyle/>
          <a:p>
            <a:fld id="{030BCCEE-8268-4D9B-950E-4C913E6C9B81}" type="datetimeFigureOut">
              <a:rPr lang="en-AU" smtClean="0"/>
              <a:t>6/11/2019</a:t>
            </a:fld>
            <a:endParaRPr lang="en-AU"/>
          </a:p>
        </p:txBody>
      </p:sp>
      <p:sp>
        <p:nvSpPr>
          <p:cNvPr id="6" name="Footer Placeholder 5">
            <a:extLst>
              <a:ext uri="{FF2B5EF4-FFF2-40B4-BE49-F238E27FC236}">
                <a16:creationId xmlns:a16="http://schemas.microsoft.com/office/drawing/2014/main" id="{38C1F9AB-29FA-4AC3-BD57-6343B1EF2C5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6D41D59-AEC3-4553-B219-9D435D0CFBB9}"/>
              </a:ext>
            </a:extLst>
          </p:cNvPr>
          <p:cNvSpPr>
            <a:spLocks noGrp="1"/>
          </p:cNvSpPr>
          <p:nvPr>
            <p:ph type="sldNum" sz="quarter" idx="12"/>
          </p:nvPr>
        </p:nvSpPr>
        <p:spPr/>
        <p:txBody>
          <a:bodyPr/>
          <a:lstStyle/>
          <a:p>
            <a:fld id="{8FAC1419-19A1-493B-979A-180BCD3652B4}" type="slidenum">
              <a:rPr lang="en-AU" smtClean="0"/>
              <a:t>‹#›</a:t>
            </a:fld>
            <a:endParaRPr lang="en-AU"/>
          </a:p>
        </p:txBody>
      </p:sp>
    </p:spTree>
    <p:extLst>
      <p:ext uri="{BB962C8B-B14F-4D97-AF65-F5344CB8AC3E}">
        <p14:creationId xmlns:p14="http://schemas.microsoft.com/office/powerpoint/2010/main" val="4089528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5E21CE-601F-477C-8DC5-24DE6BC970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969F1AC-7E08-4FB0-BB48-D70753FE9C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F1093FC-36D7-4568-99EC-8A3B272FD7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0BCCEE-8268-4D9B-950E-4C913E6C9B81}" type="datetimeFigureOut">
              <a:rPr lang="en-AU" smtClean="0"/>
              <a:t>6/11/2019</a:t>
            </a:fld>
            <a:endParaRPr lang="en-AU"/>
          </a:p>
        </p:txBody>
      </p:sp>
      <p:sp>
        <p:nvSpPr>
          <p:cNvPr id="5" name="Footer Placeholder 4">
            <a:extLst>
              <a:ext uri="{FF2B5EF4-FFF2-40B4-BE49-F238E27FC236}">
                <a16:creationId xmlns:a16="http://schemas.microsoft.com/office/drawing/2014/main" id="{4AE3B862-B08D-4A68-B8B6-B2E9902CB6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4C1CF80F-9719-4B6D-9994-F28F2DC76D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AC1419-19A1-493B-979A-180BCD3652B4}" type="slidenum">
              <a:rPr lang="en-AU" smtClean="0"/>
              <a:t>‹#›</a:t>
            </a:fld>
            <a:endParaRPr lang="en-AU"/>
          </a:p>
        </p:txBody>
      </p:sp>
    </p:spTree>
    <p:extLst>
      <p:ext uri="{BB962C8B-B14F-4D97-AF65-F5344CB8AC3E}">
        <p14:creationId xmlns:p14="http://schemas.microsoft.com/office/powerpoint/2010/main" val="2343617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Asia Pacific Legal Metrology Forum - Trading Standards\LOGOs\Footer_Letterhead_APLMF_without address.jpg">
            <a:extLst>
              <a:ext uri="{FF2B5EF4-FFF2-40B4-BE49-F238E27FC236}">
                <a16:creationId xmlns:a16="http://schemas.microsoft.com/office/drawing/2014/main" id="{47F82CE6-4A88-4A64-B1B4-0583C84CE8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350384"/>
            <a:ext cx="12192000" cy="1507616"/>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F98935DA-FA76-4087-A7E3-BD3433FDE955}"/>
              </a:ext>
            </a:extLst>
          </p:cNvPr>
          <p:cNvSpPr txBox="1">
            <a:spLocks/>
          </p:cNvSpPr>
          <p:nvPr/>
        </p:nvSpPr>
        <p:spPr>
          <a:xfrm>
            <a:off x="291323" y="5856650"/>
            <a:ext cx="3725675" cy="771262"/>
          </a:xfrm>
          <a:prstGeom prst="rect">
            <a:avLst/>
          </a:prstGeom>
        </p:spPr>
        <p:txBody>
          <a:bodyPr vert="horz" wrap="none" lIns="0" tIns="0" rIns="0" bIns="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879009" rtl="0" eaLnBrk="1" fontAlgn="auto" latinLnBrk="0" hangingPunct="1">
              <a:lnSpc>
                <a:spcPct val="100000"/>
              </a:lnSpc>
              <a:spcBef>
                <a:spcPts val="0"/>
              </a:spcBef>
              <a:spcAft>
                <a:spcPts val="0"/>
              </a:spcAft>
              <a:buClrTx/>
              <a:buSzTx/>
              <a:buFont typeface="Arial" pitchFamily="34" charset="0"/>
              <a:buNone/>
              <a:tabLst/>
              <a:defRPr/>
            </a:pPr>
            <a:r>
              <a:rPr kumimoji="0" lang="en-NZ" sz="1800" b="1" i="0" u="none" strike="noStrike" kern="1200" cap="none" spc="0" normalizeH="0" baseline="0" noProof="0" dirty="0">
                <a:ln>
                  <a:noFill/>
                </a:ln>
                <a:solidFill>
                  <a:schemeClr val="tx2">
                    <a:lumMod val="75000"/>
                  </a:schemeClr>
                </a:solidFill>
                <a:effectLst/>
                <a:uLnTx/>
                <a:uFillTx/>
                <a:cs typeface="Arial" panose="020B0604020202020204" pitchFamily="34" charset="0"/>
              </a:rPr>
              <a:t>Presented by: </a:t>
            </a:r>
            <a:r>
              <a:rPr kumimoji="0" lang="en-NZ" sz="1800" b="1" i="0" u="none" strike="noStrike" kern="1200" cap="none" spc="0" normalizeH="0" baseline="0" noProof="0" dirty="0" err="1">
                <a:ln>
                  <a:noFill/>
                </a:ln>
                <a:solidFill>
                  <a:schemeClr val="tx2">
                    <a:lumMod val="75000"/>
                  </a:schemeClr>
                </a:solidFill>
                <a:effectLst/>
                <a:uLnTx/>
                <a:uFillTx/>
                <a:cs typeface="Arial" panose="020B0604020202020204" pitchFamily="34" charset="0"/>
              </a:rPr>
              <a:t>Dr.</a:t>
            </a:r>
            <a:r>
              <a:rPr kumimoji="0" lang="en-NZ" sz="1800" b="1" i="0" u="none" strike="noStrike" kern="1200" cap="none" spc="0" normalizeH="0" baseline="0" noProof="0" dirty="0">
                <a:ln>
                  <a:noFill/>
                </a:ln>
                <a:solidFill>
                  <a:schemeClr val="tx2">
                    <a:lumMod val="75000"/>
                  </a:schemeClr>
                </a:solidFill>
                <a:effectLst/>
                <a:uLnTx/>
                <a:uFillTx/>
                <a:cs typeface="Arial" panose="020B0604020202020204" pitchFamily="34" charset="0"/>
              </a:rPr>
              <a:t> Rifan ARDIANTO </a:t>
            </a:r>
          </a:p>
          <a:p>
            <a:pPr marL="0" marR="0" lvl="0" indent="0" algn="l" defTabSz="879009" rtl="0" eaLnBrk="1" fontAlgn="auto" latinLnBrk="0" hangingPunct="1">
              <a:lnSpc>
                <a:spcPct val="100000"/>
              </a:lnSpc>
              <a:spcBef>
                <a:spcPts val="0"/>
              </a:spcBef>
              <a:spcAft>
                <a:spcPts val="0"/>
              </a:spcAft>
              <a:buClrTx/>
              <a:buSzTx/>
              <a:buFont typeface="Arial" pitchFamily="34" charset="0"/>
              <a:buNone/>
              <a:tabLst/>
              <a:defRPr/>
            </a:pPr>
            <a:r>
              <a:rPr kumimoji="0" lang="en-NZ" sz="1800" b="1" i="0" u="none" strike="noStrike" kern="1200" cap="none" spc="0" normalizeH="0" baseline="0" noProof="0" dirty="0">
                <a:ln>
                  <a:noFill/>
                </a:ln>
                <a:solidFill>
                  <a:schemeClr val="tx2">
                    <a:lumMod val="75000"/>
                  </a:schemeClr>
                </a:solidFill>
                <a:effectLst/>
                <a:uLnTx/>
                <a:uFillTx/>
                <a:cs typeface="Arial" panose="020B0604020202020204" pitchFamily="34" charset="0"/>
              </a:rPr>
              <a:t>	         </a:t>
            </a:r>
          </a:p>
        </p:txBody>
      </p:sp>
      <p:pic>
        <p:nvPicPr>
          <p:cNvPr id="6" name="Picture 5">
            <a:extLst>
              <a:ext uri="{FF2B5EF4-FFF2-40B4-BE49-F238E27FC236}">
                <a16:creationId xmlns:a16="http://schemas.microsoft.com/office/drawing/2014/main" id="{65EF5A6C-7BC1-4438-8FB3-40B0BD07B9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4852" y="4288205"/>
            <a:ext cx="4295825" cy="2416401"/>
          </a:xfrm>
          <a:prstGeom prst="rect">
            <a:avLst/>
          </a:prstGeom>
        </p:spPr>
      </p:pic>
      <p:pic>
        <p:nvPicPr>
          <p:cNvPr id="7" name="Picture 6">
            <a:extLst>
              <a:ext uri="{FF2B5EF4-FFF2-40B4-BE49-F238E27FC236}">
                <a16:creationId xmlns:a16="http://schemas.microsoft.com/office/drawing/2014/main" id="{F8A8C3D4-A072-4503-AB11-8C0D858DD4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6312" y="153394"/>
            <a:ext cx="7199376" cy="1801368"/>
          </a:xfrm>
          <a:prstGeom prst="rect">
            <a:avLst/>
          </a:prstGeom>
        </p:spPr>
      </p:pic>
      <p:sp>
        <p:nvSpPr>
          <p:cNvPr id="8" name="Title 1">
            <a:extLst>
              <a:ext uri="{FF2B5EF4-FFF2-40B4-BE49-F238E27FC236}">
                <a16:creationId xmlns:a16="http://schemas.microsoft.com/office/drawing/2014/main" id="{5EB5C105-1810-452A-8EBA-B2C6EF6951CE}"/>
              </a:ext>
            </a:extLst>
          </p:cNvPr>
          <p:cNvSpPr>
            <a:spLocks noGrp="1"/>
          </p:cNvSpPr>
          <p:nvPr>
            <p:ph type="ctrTitle"/>
          </p:nvPr>
        </p:nvSpPr>
        <p:spPr>
          <a:xfrm>
            <a:off x="762000" y="2386471"/>
            <a:ext cx="10058400" cy="1470025"/>
          </a:xfrm>
        </p:spPr>
        <p:txBody>
          <a:bodyPr>
            <a:normAutofit fontScale="90000"/>
          </a:bodyPr>
          <a:lstStyle/>
          <a:p>
            <a:pPr marL="457200"/>
            <a:r>
              <a:rPr lang="en-NZ" b="1" dirty="0">
                <a:solidFill>
                  <a:schemeClr val="accent1">
                    <a:lumMod val="75000"/>
                  </a:schemeClr>
                </a:solidFill>
                <a:latin typeface="Cambria" panose="02040503050406030204" pitchFamily="18" charset="0"/>
              </a:rPr>
              <a:t>Promoting Legal Metrology to the Public in Indonesia</a:t>
            </a:r>
            <a:endParaRPr lang="en-NZ" i="1" dirty="0">
              <a:solidFill>
                <a:schemeClr val="accent1">
                  <a:lumMod val="75000"/>
                </a:schemeClr>
              </a:solidFill>
              <a:latin typeface="Cambria" panose="02040503050406030204" pitchFamily="18" charset="0"/>
            </a:endParaRPr>
          </a:p>
        </p:txBody>
      </p:sp>
    </p:spTree>
    <p:extLst>
      <p:ext uri="{BB962C8B-B14F-4D97-AF65-F5344CB8AC3E}">
        <p14:creationId xmlns:p14="http://schemas.microsoft.com/office/powerpoint/2010/main" val="2326763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P:\Asia Pacific Legal Metrology Forum - Trading Standards\LOGOs\Footer_Letterhead_APLMF_without address.jpg">
            <a:extLst>
              <a:ext uri="{FF2B5EF4-FFF2-40B4-BE49-F238E27FC236}">
                <a16:creationId xmlns:a16="http://schemas.microsoft.com/office/drawing/2014/main" id="{6C7C9307-346E-4165-A380-85ED639902D7}"/>
              </a:ext>
            </a:extLst>
          </p:cNvPr>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 y="5350384"/>
            <a:ext cx="12191999" cy="150761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EE2308A-797D-4262-9914-C54B7A547266}"/>
              </a:ext>
            </a:extLst>
          </p:cNvPr>
          <p:cNvSpPr txBox="1"/>
          <p:nvPr/>
        </p:nvSpPr>
        <p:spPr>
          <a:xfrm>
            <a:off x="9510591" y="5844307"/>
            <a:ext cx="2483768" cy="830997"/>
          </a:xfrm>
          <a:prstGeom prst="rect">
            <a:avLst/>
          </a:prstGeom>
          <a:noFill/>
        </p:spPr>
        <p:txBody>
          <a:bodyPr wrap="square" rtlCol="0">
            <a:spAutoFit/>
          </a:bodyPr>
          <a:lstStyle/>
          <a:p>
            <a:r>
              <a:rPr lang="en-NZ" sz="1600" b="1" dirty="0">
                <a:solidFill>
                  <a:schemeClr val="tx2"/>
                </a:solidFill>
              </a:rPr>
              <a:t>26</a:t>
            </a:r>
            <a:r>
              <a:rPr lang="en-NZ" sz="1600" b="1" baseline="30000" dirty="0">
                <a:solidFill>
                  <a:schemeClr val="tx2"/>
                </a:solidFill>
              </a:rPr>
              <a:t>th</a:t>
            </a:r>
            <a:r>
              <a:rPr lang="en-NZ" sz="1600" b="1" dirty="0">
                <a:solidFill>
                  <a:schemeClr val="tx2"/>
                </a:solidFill>
              </a:rPr>
              <a:t> APLMF</a:t>
            </a:r>
          </a:p>
          <a:p>
            <a:r>
              <a:rPr lang="en-NZ" sz="1600" b="1" dirty="0">
                <a:solidFill>
                  <a:schemeClr val="tx2"/>
                </a:solidFill>
              </a:rPr>
              <a:t>Ha Long  City, Viet Nam</a:t>
            </a:r>
          </a:p>
          <a:p>
            <a:r>
              <a:rPr lang="en-NZ" sz="1600" b="1" dirty="0">
                <a:solidFill>
                  <a:schemeClr val="tx2"/>
                </a:solidFill>
              </a:rPr>
              <a:t>6-8 November 2019</a:t>
            </a:r>
          </a:p>
        </p:txBody>
      </p:sp>
      <p:pic>
        <p:nvPicPr>
          <p:cNvPr id="22" name="Picture 21">
            <a:extLst>
              <a:ext uri="{FF2B5EF4-FFF2-40B4-BE49-F238E27FC236}">
                <a16:creationId xmlns:a16="http://schemas.microsoft.com/office/drawing/2014/main" id="{F1C6AE68-87B7-4EB4-9301-F4A1E3B1FC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6632"/>
            <a:ext cx="1275333" cy="78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BBDC627B-06DA-4385-889F-DE8EC44F306D}"/>
              </a:ext>
            </a:extLst>
          </p:cNvPr>
          <p:cNvSpPr/>
          <p:nvPr/>
        </p:nvSpPr>
        <p:spPr>
          <a:xfrm>
            <a:off x="248261" y="1210541"/>
            <a:ext cx="6762446" cy="480131"/>
          </a:xfrm>
          <a:prstGeom prst="rect">
            <a:avLst/>
          </a:prstGeom>
        </p:spPr>
        <p:txBody>
          <a:bodyPr wrap="square">
            <a:spAutoFit/>
          </a:bodyPr>
          <a:lstStyle/>
          <a:p>
            <a:pPr>
              <a:lnSpc>
                <a:spcPct val="90000"/>
              </a:lnSpc>
              <a:spcAft>
                <a:spcPts val="600"/>
              </a:spcAft>
            </a:pPr>
            <a:r>
              <a:rPr lang="en-US" sz="2800" b="1" dirty="0">
                <a:solidFill>
                  <a:srgbClr val="000000"/>
                </a:solidFill>
                <a:latin typeface="Cambria" panose="02040503050406030204" pitchFamily="18" charset="0"/>
              </a:rPr>
              <a:t>What we have done</a:t>
            </a:r>
          </a:p>
        </p:txBody>
      </p:sp>
      <p:cxnSp>
        <p:nvCxnSpPr>
          <p:cNvPr id="13" name="Straight Connector 12">
            <a:extLst>
              <a:ext uri="{FF2B5EF4-FFF2-40B4-BE49-F238E27FC236}">
                <a16:creationId xmlns:a16="http://schemas.microsoft.com/office/drawing/2014/main" id="{9BB0D4D0-A220-4479-9851-B5D3AAE7C22E}"/>
              </a:ext>
            </a:extLst>
          </p:cNvPr>
          <p:cNvCxnSpPr>
            <a:cxnSpLocks/>
            <a:endCxn id="12" idx="2"/>
          </p:cNvCxnSpPr>
          <p:nvPr/>
        </p:nvCxnSpPr>
        <p:spPr>
          <a:xfrm>
            <a:off x="357132" y="1690672"/>
            <a:ext cx="32723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685FD27-ACF9-4356-8DA2-C8731EB97674}"/>
              </a:ext>
            </a:extLst>
          </p:cNvPr>
          <p:cNvSpPr/>
          <p:nvPr/>
        </p:nvSpPr>
        <p:spPr>
          <a:xfrm>
            <a:off x="2878300" y="1944712"/>
            <a:ext cx="5143502" cy="2646878"/>
          </a:xfrm>
          <a:prstGeom prst="rect">
            <a:avLst/>
          </a:prstGeom>
        </p:spPr>
        <p:txBody>
          <a:bodyPr wrap="square">
            <a:spAutoFit/>
          </a:bodyPr>
          <a:lstStyle/>
          <a:p>
            <a:pPr>
              <a:spcBef>
                <a:spcPts val="200"/>
              </a:spcBef>
              <a:spcAft>
                <a:spcPts val="0"/>
              </a:spcAft>
            </a:pPr>
            <a:r>
              <a:rPr lang="en-NZ" sz="2000" b="1" dirty="0">
                <a:solidFill>
                  <a:srgbClr val="243F60"/>
                </a:solidFill>
                <a:latin typeface="Cambria" panose="02040503050406030204" pitchFamily="18" charset="0"/>
                <a:ea typeface="Times New Roman" panose="02020603050405020304" pitchFamily="18" charset="0"/>
                <a:cs typeface="Times New Roman" panose="02020603050405020304" pitchFamily="18" charset="0"/>
              </a:rPr>
              <a:t>Create a </a:t>
            </a:r>
            <a:r>
              <a:rPr lang="en-NZ" sz="2000" b="1" dirty="0">
                <a:solidFill>
                  <a:srgbClr val="243F60"/>
                </a:solidFill>
                <a:effectLst/>
                <a:latin typeface="Cambria" panose="02040503050406030204" pitchFamily="18" charset="0"/>
                <a:ea typeface="Times New Roman" panose="02020603050405020304" pitchFamily="18" charset="0"/>
                <a:cs typeface="Times New Roman" panose="02020603050405020304" pitchFamily="18" charset="0"/>
              </a:rPr>
              <a:t>certified measurer at traditional market</a:t>
            </a:r>
            <a:endParaRPr lang="en-AU" sz="2000" b="1" dirty="0">
              <a:solidFill>
                <a:srgbClr val="243F60"/>
              </a:solidFill>
              <a:effectLst/>
              <a:latin typeface="Cambria" panose="02040503050406030204" pitchFamily="18" charset="0"/>
              <a:ea typeface="Times New Roman" panose="02020603050405020304" pitchFamily="18" charset="0"/>
              <a:cs typeface="Times New Roman" panose="02020603050405020304" pitchFamily="18" charset="0"/>
            </a:endParaRPr>
          </a:p>
          <a:p>
            <a:pPr marL="285750" indent="-285750" algn="just">
              <a:spcAft>
                <a:spcPts val="0"/>
              </a:spcAft>
              <a:buFont typeface="Wingdings" panose="05000000000000000000" pitchFamily="2" charset="2"/>
              <a:buChar char="§"/>
            </a:pPr>
            <a:r>
              <a:rPr lang="en-US" dirty="0">
                <a:latin typeface="Cambria" panose="02040503050406030204" pitchFamily="18" charset="0"/>
                <a:ea typeface="Calibri" panose="020F0502020204030204" pitchFamily="34" charset="0"/>
                <a:cs typeface="Times New Roman" panose="02020603050405020304" pitchFamily="18" charset="0"/>
              </a:rPr>
              <a:t>Community involvement</a:t>
            </a:r>
          </a:p>
          <a:p>
            <a:pPr marL="285750" indent="-285750" algn="just">
              <a:spcAft>
                <a:spcPts val="0"/>
              </a:spcAft>
              <a:buFont typeface="Wingdings" panose="05000000000000000000" pitchFamily="2" charset="2"/>
              <a:buChar char="§"/>
            </a:pPr>
            <a:r>
              <a:rPr lang="id-ID" dirty="0">
                <a:latin typeface="Cambria" panose="02040503050406030204" pitchFamily="18" charset="0"/>
                <a:ea typeface="Calibri" panose="020F0502020204030204" pitchFamily="34" charset="0"/>
                <a:cs typeface="Times New Roman" panose="02020603050405020304" pitchFamily="18" charset="0"/>
              </a:rPr>
              <a:t>is a collaborative activity between legal metrology institutions and community (e.g. traditional market management)</a:t>
            </a:r>
            <a:endParaRPr lang="en-US" dirty="0">
              <a:latin typeface="Cambria" panose="02040503050406030204" pitchFamily="18" charset="0"/>
              <a:ea typeface="Calibri" panose="020F0502020204030204" pitchFamily="34" charset="0"/>
              <a:cs typeface="Times New Roman" panose="02020603050405020304" pitchFamily="18" charset="0"/>
            </a:endParaRPr>
          </a:p>
          <a:p>
            <a:pPr marL="285750" indent="-285750" algn="just">
              <a:spcAft>
                <a:spcPts val="0"/>
              </a:spcAft>
              <a:buFont typeface="Wingdings" panose="05000000000000000000" pitchFamily="2" charset="2"/>
              <a:buChar char="§"/>
            </a:pPr>
            <a:r>
              <a:rPr lang="id-ID" dirty="0">
                <a:latin typeface="Cambria" panose="02040503050406030204" pitchFamily="18" charset="0"/>
                <a:ea typeface="Calibri" panose="020F0502020204030204" pitchFamily="34" charset="0"/>
                <a:cs typeface="Times New Roman" panose="02020603050405020304" pitchFamily="18" charset="0"/>
              </a:rPr>
              <a:t>to help inspector in checking the weighing scale used at traditional market, and in educating trader and consumer</a:t>
            </a:r>
            <a:endParaRPr lang="en-US" dirty="0">
              <a:latin typeface="Cambria" panose="02040503050406030204" pitchFamily="18" charset="0"/>
              <a:ea typeface="Calibri" panose="020F0502020204030204" pitchFamily="34" charset="0"/>
              <a:cs typeface="Times New Roman" panose="02020603050405020304" pitchFamily="18" charset="0"/>
            </a:endParaRPr>
          </a:p>
        </p:txBody>
      </p:sp>
      <p:pic>
        <p:nvPicPr>
          <p:cNvPr id="6" name="Picture 5" descr="A close up of a toy&#10;&#10;Description automatically generated">
            <a:extLst>
              <a:ext uri="{FF2B5EF4-FFF2-40B4-BE49-F238E27FC236}">
                <a16:creationId xmlns:a16="http://schemas.microsoft.com/office/drawing/2014/main" id="{426F2A19-30F5-4014-8D31-C4E3264E01E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6290" y="2170803"/>
            <a:ext cx="2342010" cy="3390578"/>
          </a:xfrm>
          <a:prstGeom prst="rect">
            <a:avLst/>
          </a:prstGeom>
        </p:spPr>
      </p:pic>
      <p:sp>
        <p:nvSpPr>
          <p:cNvPr id="11" name="Rectangle 10">
            <a:extLst>
              <a:ext uri="{FF2B5EF4-FFF2-40B4-BE49-F238E27FC236}">
                <a16:creationId xmlns:a16="http://schemas.microsoft.com/office/drawing/2014/main" id="{4A9A9193-0456-44BC-8EB2-63F63FCDA4EA}"/>
              </a:ext>
            </a:extLst>
          </p:cNvPr>
          <p:cNvSpPr/>
          <p:nvPr/>
        </p:nvSpPr>
        <p:spPr>
          <a:xfrm>
            <a:off x="5898359" y="4638051"/>
            <a:ext cx="6096000" cy="923330"/>
          </a:xfrm>
          <a:prstGeom prst="rect">
            <a:avLst/>
          </a:prstGeom>
        </p:spPr>
        <p:txBody>
          <a:bodyPr>
            <a:spAutoFit/>
          </a:bodyPr>
          <a:lstStyle/>
          <a:p>
            <a:r>
              <a:rPr lang="en-US" b="1" dirty="0">
                <a:latin typeface="Cambria" panose="02040503050406030204" pitchFamily="18" charset="0"/>
                <a:ea typeface="Calibri" panose="020F0502020204030204" pitchFamily="34" charset="0"/>
                <a:cs typeface="Times New Roman" panose="02020603050405020304" pitchFamily="18" charset="0"/>
              </a:rPr>
              <a:t>Outcome:</a:t>
            </a:r>
            <a:r>
              <a:rPr lang="en-US" dirty="0">
                <a:latin typeface="Cambria" panose="02040503050406030204" pitchFamily="18" charset="0"/>
                <a:ea typeface="Calibri" panose="020F0502020204030204" pitchFamily="34" charset="0"/>
                <a:cs typeface="Times New Roman" panose="02020603050405020304" pitchFamily="18" charset="0"/>
              </a:rPr>
              <a:t> </a:t>
            </a:r>
            <a:r>
              <a:rPr lang="id-ID" dirty="0">
                <a:latin typeface="Cambria" panose="02040503050406030204" pitchFamily="18" charset="0"/>
                <a:ea typeface="Calibri" panose="020F0502020204030204" pitchFamily="34" charset="0"/>
                <a:cs typeface="Times New Roman" panose="02020603050405020304" pitchFamily="18" charset="0"/>
              </a:rPr>
              <a:t>creat</a:t>
            </a:r>
            <a:r>
              <a:rPr lang="en-US" dirty="0" err="1">
                <a:latin typeface="Cambria" panose="02040503050406030204" pitchFamily="18" charset="0"/>
                <a:ea typeface="Calibri" panose="020F0502020204030204" pitchFamily="34" charset="0"/>
                <a:cs typeface="Times New Roman" panose="02020603050405020304" pitchFamily="18" charset="0"/>
              </a:rPr>
              <a:t>ing</a:t>
            </a:r>
            <a:r>
              <a:rPr lang="id-ID" dirty="0">
                <a:latin typeface="Cambria" panose="02040503050406030204" pitchFamily="18" charset="0"/>
                <a:ea typeface="Calibri" panose="020F0502020204030204" pitchFamily="34" charset="0"/>
                <a:cs typeface="Times New Roman" panose="02020603050405020304" pitchFamily="18" charset="0"/>
              </a:rPr>
              <a:t> value for better metrological practice and to reach the purpose in ensuring the measuring instruments used for trade and giving consumer protections.</a:t>
            </a:r>
            <a:endParaRPr lang="en-AU" dirty="0"/>
          </a:p>
        </p:txBody>
      </p:sp>
      <p:pic>
        <p:nvPicPr>
          <p:cNvPr id="23" name="Picture 22" descr="Hasil gambar untuk harkonas 2019">
            <a:extLst>
              <a:ext uri="{FF2B5EF4-FFF2-40B4-BE49-F238E27FC236}">
                <a16:creationId xmlns:a16="http://schemas.microsoft.com/office/drawing/2014/main" id="{1F048A12-798E-4D5D-817C-A90B0206FCC1}"/>
              </a:ext>
            </a:extLst>
          </p:cNvPr>
          <p:cNvPicPr/>
          <p:nvPr/>
        </p:nvPicPr>
        <p:blipFill>
          <a:blip r:embed="rId5" cstate="print"/>
          <a:srcRect/>
          <a:stretch>
            <a:fillRect/>
          </a:stretch>
        </p:blipFill>
        <p:spPr bwMode="auto">
          <a:xfrm>
            <a:off x="8696739" y="287908"/>
            <a:ext cx="3012679" cy="1656804"/>
          </a:xfrm>
          <a:prstGeom prst="rect">
            <a:avLst/>
          </a:prstGeom>
          <a:noFill/>
          <a:ln w="9525">
            <a:noFill/>
            <a:miter lim="800000"/>
            <a:headEnd/>
            <a:tailEnd/>
          </a:ln>
        </p:spPr>
      </p:pic>
      <p:pic>
        <p:nvPicPr>
          <p:cNvPr id="24" name="Picture 2" descr="C:\Users\skk metrologi\Desktop\dja\Doc\WhatsApp Image 2019-10-24 at 10.16.17 (2).jpeg">
            <a:extLst>
              <a:ext uri="{FF2B5EF4-FFF2-40B4-BE49-F238E27FC236}">
                <a16:creationId xmlns:a16="http://schemas.microsoft.com/office/drawing/2014/main" id="{561B8345-A454-4581-886B-5684E9683505}"/>
              </a:ext>
            </a:extLst>
          </p:cNvPr>
          <p:cNvPicPr>
            <a:picLocks noChangeAspect="1" noChangeArrowheads="1"/>
          </p:cNvPicPr>
          <p:nvPr/>
        </p:nvPicPr>
        <p:blipFill>
          <a:blip r:embed="rId6" cstate="print"/>
          <a:srcRect/>
          <a:stretch>
            <a:fillRect/>
          </a:stretch>
        </p:blipFill>
        <p:spPr bwMode="auto">
          <a:xfrm>
            <a:off x="8696738" y="2029369"/>
            <a:ext cx="3012679" cy="2259510"/>
          </a:xfrm>
          <a:prstGeom prst="rect">
            <a:avLst/>
          </a:prstGeom>
          <a:noFill/>
        </p:spPr>
      </p:pic>
    </p:spTree>
    <p:extLst>
      <p:ext uri="{BB962C8B-B14F-4D97-AF65-F5344CB8AC3E}">
        <p14:creationId xmlns:p14="http://schemas.microsoft.com/office/powerpoint/2010/main" val="882292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P:\Asia Pacific Legal Metrology Forum - Trading Standards\LOGOs\Footer_Letterhead_APLMF_without address.jpg">
            <a:extLst>
              <a:ext uri="{FF2B5EF4-FFF2-40B4-BE49-F238E27FC236}">
                <a16:creationId xmlns:a16="http://schemas.microsoft.com/office/drawing/2014/main" id="{6C7C9307-346E-4165-A380-85ED639902D7}"/>
              </a:ext>
            </a:extLst>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 y="5350384"/>
            <a:ext cx="12191999" cy="150761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EE2308A-797D-4262-9914-C54B7A547266}"/>
              </a:ext>
            </a:extLst>
          </p:cNvPr>
          <p:cNvSpPr txBox="1"/>
          <p:nvPr/>
        </p:nvSpPr>
        <p:spPr>
          <a:xfrm>
            <a:off x="9510591" y="5844307"/>
            <a:ext cx="2483768" cy="830997"/>
          </a:xfrm>
          <a:prstGeom prst="rect">
            <a:avLst/>
          </a:prstGeom>
          <a:noFill/>
        </p:spPr>
        <p:txBody>
          <a:bodyPr wrap="square" rtlCol="0">
            <a:spAutoFit/>
          </a:bodyPr>
          <a:lstStyle/>
          <a:p>
            <a:r>
              <a:rPr lang="en-NZ" sz="1600" b="1" dirty="0">
                <a:solidFill>
                  <a:schemeClr val="tx2"/>
                </a:solidFill>
              </a:rPr>
              <a:t>26</a:t>
            </a:r>
            <a:r>
              <a:rPr lang="en-NZ" sz="1600" b="1" baseline="30000" dirty="0">
                <a:solidFill>
                  <a:schemeClr val="tx2"/>
                </a:solidFill>
              </a:rPr>
              <a:t>th</a:t>
            </a:r>
            <a:r>
              <a:rPr lang="en-NZ" sz="1600" b="1" dirty="0">
                <a:solidFill>
                  <a:schemeClr val="tx2"/>
                </a:solidFill>
              </a:rPr>
              <a:t> APLMF</a:t>
            </a:r>
          </a:p>
          <a:p>
            <a:r>
              <a:rPr lang="en-NZ" sz="1600" b="1" dirty="0">
                <a:solidFill>
                  <a:schemeClr val="tx2"/>
                </a:solidFill>
              </a:rPr>
              <a:t>Ha Long  City, Viet Nam</a:t>
            </a:r>
          </a:p>
          <a:p>
            <a:r>
              <a:rPr lang="en-NZ" sz="1600" b="1" dirty="0">
                <a:solidFill>
                  <a:schemeClr val="tx2"/>
                </a:solidFill>
              </a:rPr>
              <a:t>7-9 November 2019</a:t>
            </a:r>
          </a:p>
        </p:txBody>
      </p:sp>
      <p:pic>
        <p:nvPicPr>
          <p:cNvPr id="22" name="Picture 21">
            <a:extLst>
              <a:ext uri="{FF2B5EF4-FFF2-40B4-BE49-F238E27FC236}">
                <a16:creationId xmlns:a16="http://schemas.microsoft.com/office/drawing/2014/main" id="{F1C6AE68-87B7-4EB4-9301-F4A1E3B1FC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16632"/>
            <a:ext cx="1275333" cy="78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WhatsApp Video 2019-11-05 at 9.27.35 PM">
            <a:hlinkClick r:id="" action="ppaction://media"/>
            <a:extLst>
              <a:ext uri="{FF2B5EF4-FFF2-40B4-BE49-F238E27FC236}">
                <a16:creationId xmlns:a16="http://schemas.microsoft.com/office/drawing/2014/main" id="{7A86BAC3-A525-4FAD-93E7-70F9A1AD135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765406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1A1670B9-20A9-4598-8682-E28FAE8D48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56239" y="1588296"/>
            <a:ext cx="3135716" cy="3143575"/>
          </a:xfrm>
          <a:prstGeom prst="rect">
            <a:avLst/>
          </a:prstGeom>
        </p:spPr>
      </p:pic>
      <p:pic>
        <p:nvPicPr>
          <p:cNvPr id="20" name="Picture 2" descr="P:\Asia Pacific Legal Metrology Forum - Trading Standards\LOGOs\Footer_Letterhead_APLMF_without address.jpg">
            <a:extLst>
              <a:ext uri="{FF2B5EF4-FFF2-40B4-BE49-F238E27FC236}">
                <a16:creationId xmlns:a16="http://schemas.microsoft.com/office/drawing/2014/main" id="{6C7C9307-346E-4165-A380-85ED639902D7}"/>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 y="5350384"/>
            <a:ext cx="12191999" cy="150761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EE2308A-797D-4262-9914-C54B7A547266}"/>
              </a:ext>
            </a:extLst>
          </p:cNvPr>
          <p:cNvSpPr txBox="1"/>
          <p:nvPr/>
        </p:nvSpPr>
        <p:spPr>
          <a:xfrm>
            <a:off x="9510591" y="5844307"/>
            <a:ext cx="2483768" cy="830997"/>
          </a:xfrm>
          <a:prstGeom prst="rect">
            <a:avLst/>
          </a:prstGeom>
          <a:noFill/>
        </p:spPr>
        <p:txBody>
          <a:bodyPr wrap="square" rtlCol="0">
            <a:spAutoFit/>
          </a:bodyPr>
          <a:lstStyle/>
          <a:p>
            <a:r>
              <a:rPr lang="en-NZ" sz="1600" b="1" dirty="0">
                <a:solidFill>
                  <a:schemeClr val="tx2"/>
                </a:solidFill>
              </a:rPr>
              <a:t>26</a:t>
            </a:r>
            <a:r>
              <a:rPr lang="en-NZ" sz="1600" b="1" baseline="30000" dirty="0">
                <a:solidFill>
                  <a:schemeClr val="tx2"/>
                </a:solidFill>
              </a:rPr>
              <a:t>th</a:t>
            </a:r>
            <a:r>
              <a:rPr lang="en-NZ" sz="1600" b="1" dirty="0">
                <a:solidFill>
                  <a:schemeClr val="tx2"/>
                </a:solidFill>
              </a:rPr>
              <a:t> APLMF</a:t>
            </a:r>
          </a:p>
          <a:p>
            <a:r>
              <a:rPr lang="en-NZ" sz="1600" b="1" dirty="0">
                <a:solidFill>
                  <a:schemeClr val="tx2"/>
                </a:solidFill>
              </a:rPr>
              <a:t>Ha Long  City, Viet Nam</a:t>
            </a:r>
          </a:p>
          <a:p>
            <a:r>
              <a:rPr lang="en-NZ" sz="1600" b="1">
                <a:solidFill>
                  <a:schemeClr val="tx2"/>
                </a:solidFill>
              </a:rPr>
              <a:t>6-8 </a:t>
            </a:r>
            <a:r>
              <a:rPr lang="en-NZ" sz="1600" b="1" dirty="0">
                <a:solidFill>
                  <a:schemeClr val="tx2"/>
                </a:solidFill>
              </a:rPr>
              <a:t>November 2019</a:t>
            </a:r>
          </a:p>
        </p:txBody>
      </p:sp>
      <p:pic>
        <p:nvPicPr>
          <p:cNvPr id="22" name="Picture 21">
            <a:extLst>
              <a:ext uri="{FF2B5EF4-FFF2-40B4-BE49-F238E27FC236}">
                <a16:creationId xmlns:a16="http://schemas.microsoft.com/office/drawing/2014/main" id="{F1C6AE68-87B7-4EB4-9301-F4A1E3B1FC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16632"/>
            <a:ext cx="1275333" cy="78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BBDC627B-06DA-4385-889F-DE8EC44F306D}"/>
              </a:ext>
            </a:extLst>
          </p:cNvPr>
          <p:cNvSpPr/>
          <p:nvPr/>
        </p:nvSpPr>
        <p:spPr>
          <a:xfrm>
            <a:off x="1677011" y="288004"/>
            <a:ext cx="6762446" cy="480131"/>
          </a:xfrm>
          <a:prstGeom prst="rect">
            <a:avLst/>
          </a:prstGeom>
        </p:spPr>
        <p:txBody>
          <a:bodyPr wrap="square">
            <a:spAutoFit/>
          </a:bodyPr>
          <a:lstStyle/>
          <a:p>
            <a:pPr>
              <a:lnSpc>
                <a:spcPct val="90000"/>
              </a:lnSpc>
              <a:spcAft>
                <a:spcPts val="600"/>
              </a:spcAft>
            </a:pPr>
            <a:r>
              <a:rPr lang="en-US" sz="2800" b="1" dirty="0">
                <a:solidFill>
                  <a:srgbClr val="000000"/>
                </a:solidFill>
                <a:latin typeface="Cambria" panose="02040503050406030204" pitchFamily="18" charset="0"/>
              </a:rPr>
              <a:t>What we will do next ….</a:t>
            </a:r>
          </a:p>
        </p:txBody>
      </p:sp>
      <p:cxnSp>
        <p:nvCxnSpPr>
          <p:cNvPr id="13" name="Straight Connector 12">
            <a:extLst>
              <a:ext uri="{FF2B5EF4-FFF2-40B4-BE49-F238E27FC236}">
                <a16:creationId xmlns:a16="http://schemas.microsoft.com/office/drawing/2014/main" id="{9BB0D4D0-A220-4479-9851-B5D3AAE7C22E}"/>
              </a:ext>
            </a:extLst>
          </p:cNvPr>
          <p:cNvCxnSpPr>
            <a:cxnSpLocks/>
            <a:endCxn id="12" idx="2"/>
          </p:cNvCxnSpPr>
          <p:nvPr/>
        </p:nvCxnSpPr>
        <p:spPr>
          <a:xfrm>
            <a:off x="1785882" y="768135"/>
            <a:ext cx="32723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A14D36E-F930-47F8-8CC2-5082A55F0018}"/>
              </a:ext>
            </a:extLst>
          </p:cNvPr>
          <p:cNvSpPr/>
          <p:nvPr/>
        </p:nvSpPr>
        <p:spPr>
          <a:xfrm>
            <a:off x="1677012" y="818932"/>
            <a:ext cx="10286692" cy="1754326"/>
          </a:xfrm>
          <a:prstGeom prst="rect">
            <a:avLst/>
          </a:prstGeom>
        </p:spPr>
        <p:txBody>
          <a:bodyPr wrap="square">
            <a:spAutoFit/>
          </a:bodyPr>
          <a:lstStyle/>
          <a:p>
            <a:r>
              <a:rPr lang="en-US" dirty="0">
                <a:latin typeface="Cambria" panose="02040503050406030204" pitchFamily="18" charset="0"/>
                <a:ea typeface="Calibri" panose="020F0502020204030204" pitchFamily="34" charset="0"/>
                <a:cs typeface="Times New Roman" panose="02020603050405020304" pitchFamily="18" charset="0"/>
              </a:rPr>
              <a:t>Indonesia will organize a high-profile event “Metrology beyond Technology – Pathways to impact” in 2020</a:t>
            </a:r>
            <a:endParaRPr lang="en-AU" dirty="0">
              <a:latin typeface="Cambria" panose="02040503050406030204" pitchFamily="18" charset="0"/>
              <a:ea typeface="Calibri" panose="020F0502020204030204" pitchFamily="34" charset="0"/>
              <a:cs typeface="Times New Roman" panose="02020603050405020304" pitchFamily="18" charset="0"/>
            </a:endParaRPr>
          </a:p>
          <a:p>
            <a:pPr marL="285750" indent="-285750">
              <a:buFontTx/>
              <a:buChar char="-"/>
            </a:pPr>
            <a:r>
              <a:rPr lang="en-US" dirty="0">
                <a:latin typeface="Cambria" panose="02040503050406030204" pitchFamily="18" charset="0"/>
                <a:ea typeface="Calibri" panose="020F0502020204030204" pitchFamily="34" charset="0"/>
                <a:cs typeface="Times New Roman" panose="02020603050405020304" pitchFamily="18" charset="0"/>
              </a:rPr>
              <a:t>Collaboration with ASEAN Member State and PTB</a:t>
            </a:r>
          </a:p>
          <a:p>
            <a:pPr marL="285750" indent="-285750">
              <a:buFontTx/>
              <a:buChar char="-"/>
            </a:pPr>
            <a:r>
              <a:rPr lang="en-US" dirty="0">
                <a:latin typeface="Cambria" panose="02040503050406030204" pitchFamily="18" charset="0"/>
              </a:rPr>
              <a:t>The basic objectives of the event is to increase the awareness of stakeholders </a:t>
            </a:r>
            <a:r>
              <a:rPr lang="en-GB" dirty="0">
                <a:latin typeface="Cambria" panose="02040503050406030204" pitchFamily="18" charset="0"/>
              </a:rPr>
              <a:t>about the important of metrology and the branding of the role of the metrology in delivering consumer protection and confidence</a:t>
            </a:r>
            <a:r>
              <a:rPr lang="en-US" dirty="0">
                <a:latin typeface="Cambria" panose="02040503050406030204" pitchFamily="18" charset="0"/>
              </a:rPr>
              <a:t>. </a:t>
            </a:r>
            <a:endParaRPr lang="en-AU" dirty="0">
              <a:latin typeface="Cambria" panose="02040503050406030204" pitchFamily="18" charset="0"/>
            </a:endParaRPr>
          </a:p>
        </p:txBody>
      </p:sp>
      <p:sp>
        <p:nvSpPr>
          <p:cNvPr id="4" name="Rectangle 3">
            <a:extLst>
              <a:ext uri="{FF2B5EF4-FFF2-40B4-BE49-F238E27FC236}">
                <a16:creationId xmlns:a16="http://schemas.microsoft.com/office/drawing/2014/main" id="{7B23F09A-B3B0-4E70-960D-1FAA87F52F3E}"/>
              </a:ext>
            </a:extLst>
          </p:cNvPr>
          <p:cNvSpPr/>
          <p:nvPr/>
        </p:nvSpPr>
        <p:spPr>
          <a:xfrm>
            <a:off x="850403" y="2624057"/>
            <a:ext cx="10286693" cy="1200329"/>
          </a:xfrm>
          <a:prstGeom prst="rect">
            <a:avLst/>
          </a:prstGeom>
        </p:spPr>
        <p:txBody>
          <a:bodyPr wrap="square">
            <a:spAutoFit/>
          </a:bodyPr>
          <a:lstStyle/>
          <a:p>
            <a:pPr marL="285750" lvl="0" indent="-285750" algn="just">
              <a:spcAft>
                <a:spcPts val="0"/>
              </a:spcAft>
              <a:buFont typeface="Wingdings" panose="05000000000000000000" pitchFamily="2" charset="2"/>
              <a:buChar char="§"/>
            </a:pPr>
            <a:r>
              <a:rPr lang="en-US" b="1" dirty="0">
                <a:latin typeface="Times New Roman" panose="02020603050405020304" pitchFamily="18" charset="0"/>
                <a:ea typeface="Calibri" panose="020F0502020204030204" pitchFamily="34" charset="0"/>
                <a:cs typeface="Times New Roman" panose="02020603050405020304" pitchFamily="18" charset="0"/>
              </a:rPr>
              <a:t>The International/Regional Legal Metrology Conference</a:t>
            </a:r>
            <a:endParaRPr lang="en-AU" dirty="0">
              <a:latin typeface="Calibri" panose="020F0502020204030204" pitchFamily="34" charset="0"/>
              <a:ea typeface="Calibri" panose="020F0502020204030204" pitchFamily="34" charset="0"/>
              <a:cs typeface="Times New Roman" panose="02020603050405020304" pitchFamily="18" charset="0"/>
            </a:endParaRPr>
          </a:p>
          <a:p>
            <a:pPr marL="269875" algn="just">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Bringing together researchers, practitioners, and policy-makers to discuss issues, tackle challenges, develop professionally, share opinions, find solutions and explore opportunities in the areas of metrology (with balance between legal metrology, scientific metrology, and industrial metrology). </a:t>
            </a:r>
            <a:endParaRPr lang="en-AU"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5E3EC272-6139-4E75-B6CC-7E6C29F12059}"/>
              </a:ext>
            </a:extLst>
          </p:cNvPr>
          <p:cNvSpPr/>
          <p:nvPr/>
        </p:nvSpPr>
        <p:spPr>
          <a:xfrm>
            <a:off x="850404" y="3843750"/>
            <a:ext cx="10286692" cy="1831271"/>
          </a:xfrm>
          <a:prstGeom prst="rect">
            <a:avLst/>
          </a:prstGeom>
        </p:spPr>
        <p:txBody>
          <a:bodyPr wrap="square">
            <a:spAutoFit/>
          </a:bodyPr>
          <a:lstStyle/>
          <a:p>
            <a:pPr marL="285750" lvl="0" indent="-285750" algn="just">
              <a:spcAft>
                <a:spcPts val="0"/>
              </a:spcAft>
              <a:buFont typeface="Wingdings" panose="05000000000000000000" pitchFamily="2" charset="2"/>
              <a:buChar char="§"/>
            </a:pPr>
            <a:r>
              <a:rPr lang="en-US" b="1" dirty="0">
                <a:latin typeface="Times New Roman" panose="02020603050405020304" pitchFamily="18" charset="0"/>
                <a:ea typeface="Calibri" panose="020F0502020204030204" pitchFamily="34" charset="0"/>
                <a:cs typeface="Times New Roman" panose="02020603050405020304" pitchFamily="18" charset="0"/>
              </a:rPr>
              <a:t>The running event (Outdoor activities) </a:t>
            </a:r>
            <a:endParaRPr lang="en-AU" dirty="0">
              <a:latin typeface="Calibri" panose="020F0502020204030204" pitchFamily="34" charset="0"/>
              <a:ea typeface="Calibri" panose="020F0502020204030204" pitchFamily="34" charset="0"/>
              <a:cs typeface="Times New Roman" panose="02020603050405020304" pitchFamily="18" charset="0"/>
            </a:endParaRPr>
          </a:p>
          <a:p>
            <a:pPr marL="269875" algn="just">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To turn this into a running event where runners are not just participating for themselves but for educated them with metrology issues through such as message and metrological symbols in their t-shirt, medals, banners, posters, and other medias.</a:t>
            </a:r>
            <a:endParaRPr lang="en-AU" dirty="0">
              <a:latin typeface="Calibri" panose="020F0502020204030204" pitchFamily="34" charset="0"/>
              <a:ea typeface="Calibri" panose="020F0502020204030204" pitchFamily="34" charset="0"/>
              <a:cs typeface="Times New Roman" panose="02020603050405020304" pitchFamily="18" charset="0"/>
            </a:endParaRPr>
          </a:p>
          <a:p>
            <a:pPr marL="269875" algn="just">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Bringing the theme “Run Metrology in Color” into something even greater and reaches out of people at national and ASEAN region who would care and aware with metrology in their daily life.</a:t>
            </a:r>
            <a:endParaRPr lang="en-AU"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3386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447DE0F-BA7E-4E4B-BFD8-278514B31663}"/>
              </a:ext>
            </a:extLst>
          </p:cNvPr>
          <p:cNvSpPr txBox="1">
            <a:spLocks/>
          </p:cNvSpPr>
          <p:nvPr/>
        </p:nvSpPr>
        <p:spPr>
          <a:xfrm>
            <a:off x="2946829" y="1625289"/>
            <a:ext cx="6298342" cy="22739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b="1" dirty="0">
                <a:latin typeface="Cambria" panose="02040503050406030204" pitchFamily="18" charset="0"/>
              </a:rPr>
              <a:t>THANK YOU</a:t>
            </a:r>
          </a:p>
        </p:txBody>
      </p:sp>
    </p:spTree>
    <p:extLst>
      <p:ext uri="{BB962C8B-B14F-4D97-AF65-F5344CB8AC3E}">
        <p14:creationId xmlns:p14="http://schemas.microsoft.com/office/powerpoint/2010/main" val="2313652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1892AF-ED28-46CC-88E2-5DB41D31515B}"/>
              </a:ext>
            </a:extLst>
          </p:cNvPr>
          <p:cNvPicPr>
            <a:picLocks noChangeAspect="1"/>
          </p:cNvPicPr>
          <p:nvPr/>
        </p:nvPicPr>
        <p:blipFill rotWithShape="1">
          <a:blip r:embed="rId2">
            <a:clrChange>
              <a:clrFrom>
                <a:srgbClr val="FEFEEE"/>
              </a:clrFrom>
              <a:clrTo>
                <a:srgbClr val="FEFEEE">
                  <a:alpha val="0"/>
                </a:srgbClr>
              </a:clrTo>
            </a:clrChange>
          </a:blip>
          <a:srcRect l="13518" r="29996" b="1"/>
          <a:stretch/>
        </p:blipFill>
        <p:spPr>
          <a:xfrm>
            <a:off x="-3" y="-392405"/>
            <a:ext cx="6686495" cy="7250405"/>
          </a:xfrm>
          <a:prstGeom prst="rect">
            <a:avLst/>
          </a:prstGeom>
        </p:spPr>
      </p:pic>
      <p:pic>
        <p:nvPicPr>
          <p:cNvPr id="15" name="Picture 14">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9F2FBD68-F26F-40D5-96B1-A1D06A2518CC}"/>
              </a:ext>
            </a:extLst>
          </p:cNvPr>
          <p:cNvSpPr/>
          <p:nvPr/>
        </p:nvSpPr>
        <p:spPr>
          <a:xfrm>
            <a:off x="6781770" y="1695376"/>
            <a:ext cx="5074441" cy="3047946"/>
          </a:xfrm>
          <a:prstGeom prst="rect">
            <a:avLst/>
          </a:prstGeom>
        </p:spPr>
        <p:txBody>
          <a:bodyPr vert="horz" lIns="91440" tIns="45720" rIns="91440" bIns="45720" rtlCol="0" anchor="b">
            <a:noAutofit/>
          </a:bodyPr>
          <a:lstStyle/>
          <a:p>
            <a:pPr marL="228600" indent="-228600">
              <a:lnSpc>
                <a:spcPct val="90000"/>
              </a:lnSpc>
              <a:spcAft>
                <a:spcPts val="600"/>
              </a:spcAft>
              <a:buFont typeface="Arial" panose="020B0604020202020204" pitchFamily="34" charset="0"/>
              <a:buChar char="•"/>
            </a:pPr>
            <a:r>
              <a:rPr lang="en-US" sz="2400" kern="1200" dirty="0">
                <a:solidFill>
                  <a:srgbClr val="000000"/>
                </a:solidFill>
                <a:latin typeface="Cambria" panose="02040503050406030204" pitchFamily="18" charset="0"/>
              </a:rPr>
              <a:t>Directorate of Metrology is a government institution which has responsibility in legal metrology activities in Indonesia. </a:t>
            </a:r>
          </a:p>
          <a:p>
            <a:pPr marL="228600" indent="-228600">
              <a:lnSpc>
                <a:spcPct val="90000"/>
              </a:lnSpc>
              <a:spcAft>
                <a:spcPts val="600"/>
              </a:spcAft>
              <a:buFont typeface="Arial" panose="020B0604020202020204" pitchFamily="34" charset="0"/>
              <a:buChar char="•"/>
            </a:pPr>
            <a:r>
              <a:rPr lang="en-US" sz="2400" kern="1200" dirty="0">
                <a:solidFill>
                  <a:srgbClr val="000000"/>
                </a:solidFill>
                <a:latin typeface="Cambria" panose="02040503050406030204" pitchFamily="18" charset="0"/>
              </a:rPr>
              <a:t>Its structure is under the Directorate General of Consumer Protection and Trade Compliance, Ministry of Trade of the Republic of Indonesia. </a:t>
            </a:r>
          </a:p>
        </p:txBody>
      </p:sp>
      <p:sp>
        <p:nvSpPr>
          <p:cNvPr id="6" name="Rectangle 5">
            <a:extLst>
              <a:ext uri="{FF2B5EF4-FFF2-40B4-BE49-F238E27FC236}">
                <a16:creationId xmlns:a16="http://schemas.microsoft.com/office/drawing/2014/main" id="{01CF17C6-D3D3-4815-9FE3-DFB892696B21}"/>
              </a:ext>
            </a:extLst>
          </p:cNvPr>
          <p:cNvSpPr/>
          <p:nvPr/>
        </p:nvSpPr>
        <p:spPr>
          <a:xfrm>
            <a:off x="6541262" y="975175"/>
            <a:ext cx="5074441" cy="480131"/>
          </a:xfrm>
          <a:prstGeom prst="rect">
            <a:avLst/>
          </a:prstGeom>
        </p:spPr>
        <p:txBody>
          <a:bodyPr wrap="square">
            <a:spAutoFit/>
          </a:bodyPr>
          <a:lstStyle/>
          <a:p>
            <a:pPr>
              <a:lnSpc>
                <a:spcPct val="90000"/>
              </a:lnSpc>
              <a:spcAft>
                <a:spcPts val="600"/>
              </a:spcAft>
            </a:pPr>
            <a:r>
              <a:rPr lang="en-US" sz="2800" b="1" dirty="0">
                <a:solidFill>
                  <a:srgbClr val="000000"/>
                </a:solidFill>
                <a:latin typeface="Cambria" panose="02040503050406030204" pitchFamily="18" charset="0"/>
              </a:rPr>
              <a:t>INTRODUCTION</a:t>
            </a:r>
          </a:p>
        </p:txBody>
      </p:sp>
      <p:pic>
        <p:nvPicPr>
          <p:cNvPr id="13" name="Picture 2" descr="P:\Asia Pacific Legal Metrology Forum - Trading Standards\LOGOs\Footer_Letterhead_APLMF_without address.jpg">
            <a:extLst>
              <a:ext uri="{FF2B5EF4-FFF2-40B4-BE49-F238E27FC236}">
                <a16:creationId xmlns:a16="http://schemas.microsoft.com/office/drawing/2014/main" id="{ABF05AD2-9A45-4C9B-92B7-86BB960F8B23}"/>
              </a:ext>
            </a:extLst>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 y="5350384"/>
            <a:ext cx="12191999" cy="150761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C3D5D78-5788-4641-B858-CFDCEB6CB286}"/>
              </a:ext>
            </a:extLst>
          </p:cNvPr>
          <p:cNvSpPr txBox="1"/>
          <p:nvPr/>
        </p:nvSpPr>
        <p:spPr>
          <a:xfrm>
            <a:off x="9510591" y="5844307"/>
            <a:ext cx="2483768" cy="830997"/>
          </a:xfrm>
          <a:prstGeom prst="rect">
            <a:avLst/>
          </a:prstGeom>
          <a:noFill/>
        </p:spPr>
        <p:txBody>
          <a:bodyPr wrap="square" rtlCol="0">
            <a:spAutoFit/>
          </a:bodyPr>
          <a:lstStyle/>
          <a:p>
            <a:r>
              <a:rPr lang="en-NZ" sz="1600" b="1" dirty="0">
                <a:solidFill>
                  <a:schemeClr val="tx2"/>
                </a:solidFill>
              </a:rPr>
              <a:t>26</a:t>
            </a:r>
            <a:r>
              <a:rPr lang="en-NZ" sz="1600" b="1" baseline="30000" dirty="0">
                <a:solidFill>
                  <a:schemeClr val="tx2"/>
                </a:solidFill>
              </a:rPr>
              <a:t>th</a:t>
            </a:r>
            <a:r>
              <a:rPr lang="en-NZ" sz="1600" b="1" dirty="0">
                <a:solidFill>
                  <a:schemeClr val="tx2"/>
                </a:solidFill>
              </a:rPr>
              <a:t> APLMF</a:t>
            </a:r>
          </a:p>
          <a:p>
            <a:r>
              <a:rPr lang="en-NZ" sz="1600" b="1" dirty="0">
                <a:solidFill>
                  <a:schemeClr val="tx2"/>
                </a:solidFill>
              </a:rPr>
              <a:t>Ha Long  City, Viet Nam</a:t>
            </a:r>
          </a:p>
          <a:p>
            <a:r>
              <a:rPr lang="en-NZ" sz="1600" b="1" dirty="0">
                <a:solidFill>
                  <a:schemeClr val="tx2"/>
                </a:solidFill>
              </a:rPr>
              <a:t>6-8 November 2019</a:t>
            </a:r>
          </a:p>
        </p:txBody>
      </p:sp>
      <p:pic>
        <p:nvPicPr>
          <p:cNvPr id="16" name="Picture 15">
            <a:extLst>
              <a:ext uri="{FF2B5EF4-FFF2-40B4-BE49-F238E27FC236}">
                <a16:creationId xmlns:a16="http://schemas.microsoft.com/office/drawing/2014/main" id="{8649B36E-1A28-4626-A490-437FCE00A0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16632"/>
            <a:ext cx="1275333" cy="78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758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EA3985-FF49-4A0B-BE84-5C449ECBD7DF}"/>
              </a:ext>
            </a:extLst>
          </p:cNvPr>
          <p:cNvPicPr>
            <a:picLocks noChangeAspect="1"/>
          </p:cNvPicPr>
          <p:nvPr/>
        </p:nvPicPr>
        <p:blipFill>
          <a:blip r:embed="rId2">
            <a:clrChange>
              <a:clrFrom>
                <a:srgbClr val="FEFFFF"/>
              </a:clrFrom>
              <a:clrTo>
                <a:srgbClr val="FEFFFF">
                  <a:alpha val="0"/>
                </a:srgbClr>
              </a:clrTo>
            </a:clrChange>
          </a:blip>
          <a:stretch>
            <a:fillRect/>
          </a:stretch>
        </p:blipFill>
        <p:spPr>
          <a:xfrm>
            <a:off x="0" y="926091"/>
            <a:ext cx="12192001" cy="5275659"/>
          </a:xfrm>
          <a:prstGeom prst="rect">
            <a:avLst/>
          </a:prstGeom>
        </p:spPr>
      </p:pic>
      <p:sp>
        <p:nvSpPr>
          <p:cNvPr id="8" name="Oval 7">
            <a:extLst>
              <a:ext uri="{FF2B5EF4-FFF2-40B4-BE49-F238E27FC236}">
                <a16:creationId xmlns:a16="http://schemas.microsoft.com/office/drawing/2014/main" id="{6A7B87CB-A7FB-44EB-AC59-149375002EE0}"/>
              </a:ext>
            </a:extLst>
          </p:cNvPr>
          <p:cNvSpPr/>
          <p:nvPr/>
        </p:nvSpPr>
        <p:spPr>
          <a:xfrm>
            <a:off x="4295775" y="649798"/>
            <a:ext cx="8286750" cy="6550060"/>
          </a:xfrm>
          <a:prstGeom prst="ellipse">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solidFill>
                <a:schemeClr val="tx1"/>
              </a:solidFill>
              <a:latin typeface="Cambria" panose="02040503050406030204" pitchFamily="18" charset="0"/>
            </a:endParaRPr>
          </a:p>
        </p:txBody>
      </p:sp>
      <p:sp>
        <p:nvSpPr>
          <p:cNvPr id="5" name="Rectangle 4">
            <a:extLst>
              <a:ext uri="{FF2B5EF4-FFF2-40B4-BE49-F238E27FC236}">
                <a16:creationId xmlns:a16="http://schemas.microsoft.com/office/drawing/2014/main" id="{21F394F1-449B-456B-B85F-0B7351FCE119}"/>
              </a:ext>
            </a:extLst>
          </p:cNvPr>
          <p:cNvSpPr/>
          <p:nvPr/>
        </p:nvSpPr>
        <p:spPr>
          <a:xfrm>
            <a:off x="5941222" y="707339"/>
            <a:ext cx="5074441" cy="480131"/>
          </a:xfrm>
          <a:prstGeom prst="rect">
            <a:avLst/>
          </a:prstGeom>
        </p:spPr>
        <p:txBody>
          <a:bodyPr wrap="square">
            <a:spAutoFit/>
          </a:bodyPr>
          <a:lstStyle/>
          <a:p>
            <a:pPr algn="ctr">
              <a:lnSpc>
                <a:spcPct val="90000"/>
              </a:lnSpc>
              <a:spcAft>
                <a:spcPts val="600"/>
              </a:spcAft>
            </a:pPr>
            <a:r>
              <a:rPr lang="en-US" sz="2800" b="1" dirty="0">
                <a:solidFill>
                  <a:srgbClr val="000000"/>
                </a:solidFill>
                <a:latin typeface="Cambria" panose="02040503050406030204" pitchFamily="18" charset="0"/>
              </a:rPr>
              <a:t>ORGANIZATIONS</a:t>
            </a:r>
          </a:p>
        </p:txBody>
      </p:sp>
      <p:cxnSp>
        <p:nvCxnSpPr>
          <p:cNvPr id="10" name="Straight Connector 9">
            <a:extLst>
              <a:ext uri="{FF2B5EF4-FFF2-40B4-BE49-F238E27FC236}">
                <a16:creationId xmlns:a16="http://schemas.microsoft.com/office/drawing/2014/main" id="{84B2AAC4-6FCF-43ED-83F5-2A88C4556FFD}"/>
              </a:ext>
            </a:extLst>
          </p:cNvPr>
          <p:cNvCxnSpPr/>
          <p:nvPr/>
        </p:nvCxnSpPr>
        <p:spPr>
          <a:xfrm>
            <a:off x="7373543" y="1363501"/>
            <a:ext cx="21526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2" descr="P:\Asia Pacific Legal Metrology Forum - Trading Standards\LOGOs\Footer_Letterhead_APLMF_without address.jpg">
            <a:extLst>
              <a:ext uri="{FF2B5EF4-FFF2-40B4-BE49-F238E27FC236}">
                <a16:creationId xmlns:a16="http://schemas.microsoft.com/office/drawing/2014/main" id="{24C74535-1D4B-43BC-A499-B38EDBC441DE}"/>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 y="5350384"/>
            <a:ext cx="12191999" cy="150761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AA2F13D-98B0-4988-A93B-CB1275776603}"/>
              </a:ext>
            </a:extLst>
          </p:cNvPr>
          <p:cNvSpPr txBox="1"/>
          <p:nvPr/>
        </p:nvSpPr>
        <p:spPr>
          <a:xfrm>
            <a:off x="9510591" y="5844307"/>
            <a:ext cx="2483768" cy="830997"/>
          </a:xfrm>
          <a:prstGeom prst="rect">
            <a:avLst/>
          </a:prstGeom>
          <a:noFill/>
        </p:spPr>
        <p:txBody>
          <a:bodyPr wrap="square" rtlCol="0">
            <a:spAutoFit/>
          </a:bodyPr>
          <a:lstStyle/>
          <a:p>
            <a:r>
              <a:rPr lang="en-NZ" sz="1600" b="1" dirty="0">
                <a:solidFill>
                  <a:schemeClr val="tx2"/>
                </a:solidFill>
              </a:rPr>
              <a:t>26</a:t>
            </a:r>
            <a:r>
              <a:rPr lang="en-NZ" sz="1600" b="1" baseline="30000" dirty="0">
                <a:solidFill>
                  <a:schemeClr val="tx2"/>
                </a:solidFill>
              </a:rPr>
              <a:t>th</a:t>
            </a:r>
            <a:r>
              <a:rPr lang="en-NZ" sz="1600" b="1" dirty="0">
                <a:solidFill>
                  <a:schemeClr val="tx2"/>
                </a:solidFill>
              </a:rPr>
              <a:t> APLMF</a:t>
            </a:r>
          </a:p>
          <a:p>
            <a:r>
              <a:rPr lang="en-NZ" sz="1600" b="1" dirty="0">
                <a:solidFill>
                  <a:schemeClr val="tx2"/>
                </a:solidFill>
              </a:rPr>
              <a:t>Ha Long  City, Viet Nam</a:t>
            </a:r>
          </a:p>
          <a:p>
            <a:r>
              <a:rPr lang="en-NZ" sz="1600" b="1" dirty="0">
                <a:solidFill>
                  <a:schemeClr val="tx2"/>
                </a:solidFill>
              </a:rPr>
              <a:t>6-8 November 2019</a:t>
            </a:r>
          </a:p>
        </p:txBody>
      </p:sp>
      <p:pic>
        <p:nvPicPr>
          <p:cNvPr id="21" name="Picture 20">
            <a:extLst>
              <a:ext uri="{FF2B5EF4-FFF2-40B4-BE49-F238E27FC236}">
                <a16:creationId xmlns:a16="http://schemas.microsoft.com/office/drawing/2014/main" id="{7F3800DC-D69C-4645-A27F-E911A8D352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16632"/>
            <a:ext cx="1275333" cy="78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F64223E6-7AC9-42EF-A8E5-3B0B22824C55}"/>
              </a:ext>
            </a:extLst>
          </p:cNvPr>
          <p:cNvSpPr/>
          <p:nvPr/>
        </p:nvSpPr>
        <p:spPr>
          <a:xfrm>
            <a:off x="5345909" y="1710182"/>
            <a:ext cx="6096000" cy="3477875"/>
          </a:xfrm>
          <a:prstGeom prst="rect">
            <a:avLst/>
          </a:prstGeom>
        </p:spPr>
        <p:txBody>
          <a:bodyPr>
            <a:spAutoFit/>
          </a:bodyPr>
          <a:lstStyle/>
          <a:p>
            <a:pPr marL="285750" indent="-285750" algn="just">
              <a:spcAft>
                <a:spcPts val="0"/>
              </a:spcAft>
              <a:buFont typeface="Wingdings" panose="05000000000000000000" pitchFamily="2" charset="2"/>
              <a:buChar char="§"/>
            </a:pPr>
            <a:r>
              <a:rPr lang="en-US" sz="2000" dirty="0">
                <a:latin typeface="Cambria" panose="02040503050406030204" pitchFamily="18" charset="0"/>
                <a:ea typeface="Calibri" panose="020F0502020204030204" pitchFamily="34" charset="0"/>
                <a:cs typeface="Times New Roman" panose="02020603050405020304" pitchFamily="18" charset="0"/>
              </a:rPr>
              <a:t>Since 2014, regarding to </a:t>
            </a:r>
            <a:r>
              <a:rPr lang="id-ID" sz="2000" dirty="0">
                <a:latin typeface="Cambria" panose="02040503050406030204" pitchFamily="18" charset="0"/>
                <a:ea typeface="Calibri" panose="020F0502020204030204" pitchFamily="34" charset="0"/>
                <a:cs typeface="Times New Roman" panose="02020603050405020304" pitchFamily="18" charset="0"/>
              </a:rPr>
              <a:t>Ac</a:t>
            </a:r>
            <a:r>
              <a:rPr lang="en-US" sz="2000" dirty="0">
                <a:latin typeface="Cambria" panose="02040503050406030204" pitchFamily="18" charset="0"/>
                <a:ea typeface="Calibri" panose="020F0502020204030204" pitchFamily="34" charset="0"/>
                <a:cs typeface="Times New Roman" panose="02020603050405020304" pitchFamily="18" charset="0"/>
              </a:rPr>
              <a:t>t No. 23/2014 on Local Government</a:t>
            </a:r>
            <a:r>
              <a:rPr lang="id-ID" sz="2000" dirty="0">
                <a:latin typeface="Cambria" panose="02040503050406030204" pitchFamily="18" charset="0"/>
                <a:ea typeface="Calibri" panose="020F0502020204030204" pitchFamily="34" charset="0"/>
                <a:cs typeface="Times New Roman" panose="02020603050405020304" pitchFamily="18" charset="0"/>
              </a:rPr>
              <a:t>, </a:t>
            </a:r>
            <a:r>
              <a:rPr lang="en-US" sz="2000" dirty="0">
                <a:latin typeface="Cambria" panose="02040503050406030204" pitchFamily="18" charset="0"/>
                <a:ea typeface="Calibri" panose="020F0502020204030204" pitchFamily="34" charset="0"/>
                <a:cs typeface="Times New Roman" panose="02020603050405020304" pitchFamily="18" charset="0"/>
              </a:rPr>
              <a:t>legal metrology activities are done by local government at regency/city level. </a:t>
            </a:r>
          </a:p>
          <a:p>
            <a:pPr marL="285750" indent="-285750" algn="just">
              <a:spcAft>
                <a:spcPts val="0"/>
              </a:spcAft>
              <a:buFont typeface="Wingdings" panose="05000000000000000000" pitchFamily="2" charset="2"/>
              <a:buChar char="§"/>
            </a:pPr>
            <a:r>
              <a:rPr lang="en-US" sz="2000" dirty="0">
                <a:latin typeface="Cambria" panose="02040503050406030204" pitchFamily="18" charset="0"/>
                <a:ea typeface="Calibri" panose="020F0502020204030204" pitchFamily="34" charset="0"/>
                <a:cs typeface="Times New Roman" panose="02020603050405020304" pitchFamily="18" charset="0"/>
              </a:rPr>
              <a:t>The changing legal metrological structure has impacted to the establishment of local verification offices (LVO) at regency/city, which has a total 508 regencies/cities. </a:t>
            </a:r>
          </a:p>
          <a:p>
            <a:pPr marL="285750" indent="-285750" algn="just">
              <a:spcAft>
                <a:spcPts val="0"/>
              </a:spcAft>
              <a:buFont typeface="Wingdings" panose="05000000000000000000" pitchFamily="2" charset="2"/>
              <a:buChar char="§"/>
            </a:pPr>
            <a:r>
              <a:rPr lang="en-US" sz="2000" dirty="0">
                <a:latin typeface="Cambria" panose="02040503050406030204" pitchFamily="18" charset="0"/>
                <a:ea typeface="Calibri" panose="020F0502020204030204" pitchFamily="34" charset="0"/>
                <a:cs typeface="Times New Roman" panose="02020603050405020304" pitchFamily="18" charset="0"/>
              </a:rPr>
              <a:t>Currently, there are 255 local governments who has established local verification office and has performed verification activities.</a:t>
            </a:r>
          </a:p>
          <a:p>
            <a:pPr marL="285750" indent="-285750" algn="just">
              <a:spcAft>
                <a:spcPts val="0"/>
              </a:spcAft>
              <a:buFont typeface="Wingdings" panose="05000000000000000000" pitchFamily="2" charset="2"/>
              <a:buChar char="§"/>
            </a:pPr>
            <a:r>
              <a:rPr lang="en-US" sz="2000" dirty="0">
                <a:latin typeface="Cambria" panose="02040503050406030204" pitchFamily="18" charset="0"/>
                <a:ea typeface="Calibri" panose="020F0502020204030204" pitchFamily="34" charset="0"/>
                <a:cs typeface="Times New Roman" panose="02020603050405020304" pitchFamily="18" charset="0"/>
              </a:rPr>
              <a:t>The rest will be operated in 2020. </a:t>
            </a:r>
            <a:endParaRPr lang="en-AU" sz="2000" dirty="0">
              <a:latin typeface="Cambria" panose="0204050305040603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548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CA8F83-AFD6-4A5E-A49A-3BC0BF480571}"/>
              </a:ext>
            </a:extLst>
          </p:cNvPr>
          <p:cNvSpPr/>
          <p:nvPr/>
        </p:nvSpPr>
        <p:spPr>
          <a:xfrm>
            <a:off x="377295" y="1224783"/>
            <a:ext cx="5074441" cy="480131"/>
          </a:xfrm>
          <a:prstGeom prst="rect">
            <a:avLst/>
          </a:prstGeom>
        </p:spPr>
        <p:txBody>
          <a:bodyPr wrap="square">
            <a:spAutoFit/>
          </a:bodyPr>
          <a:lstStyle/>
          <a:p>
            <a:pPr>
              <a:lnSpc>
                <a:spcPct val="90000"/>
              </a:lnSpc>
              <a:spcAft>
                <a:spcPts val="600"/>
              </a:spcAft>
            </a:pPr>
            <a:r>
              <a:rPr lang="en-US" sz="2800" b="1" dirty="0">
                <a:solidFill>
                  <a:srgbClr val="000000"/>
                </a:solidFill>
                <a:latin typeface="Cambria" panose="02040503050406030204" pitchFamily="18" charset="0"/>
              </a:rPr>
              <a:t>CHALLENGES</a:t>
            </a:r>
          </a:p>
        </p:txBody>
      </p:sp>
      <p:cxnSp>
        <p:nvCxnSpPr>
          <p:cNvPr id="9" name="Straight Connector 8">
            <a:extLst>
              <a:ext uri="{FF2B5EF4-FFF2-40B4-BE49-F238E27FC236}">
                <a16:creationId xmlns:a16="http://schemas.microsoft.com/office/drawing/2014/main" id="{BC4DDB85-FFE9-4B04-95F4-E0A7D36A92D1}"/>
              </a:ext>
            </a:extLst>
          </p:cNvPr>
          <p:cNvCxnSpPr>
            <a:cxnSpLocks/>
          </p:cNvCxnSpPr>
          <p:nvPr/>
        </p:nvCxnSpPr>
        <p:spPr>
          <a:xfrm flipH="1">
            <a:off x="6298248" y="3323058"/>
            <a:ext cx="853821" cy="0"/>
          </a:xfrm>
          <a:prstGeom prst="line">
            <a:avLst/>
          </a:prstGeom>
          <a:ln>
            <a:solidFill>
              <a:schemeClr val="accent6">
                <a:lumMod val="75000"/>
              </a:schemeClr>
            </a:solidFill>
            <a:prstDash val="lgDash"/>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0" name="Picture 2" descr="P:\Asia Pacific Legal Metrology Forum - Trading Standards\LOGOs\Footer_Letterhead_APLMF_without address.jpg">
            <a:extLst>
              <a:ext uri="{FF2B5EF4-FFF2-40B4-BE49-F238E27FC236}">
                <a16:creationId xmlns:a16="http://schemas.microsoft.com/office/drawing/2014/main" id="{6C7C9307-346E-4165-A380-85ED639902D7}"/>
              </a:ext>
            </a:extLst>
          </p:cNvPr>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 y="5350384"/>
            <a:ext cx="12191999" cy="150761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EE2308A-797D-4262-9914-C54B7A547266}"/>
              </a:ext>
            </a:extLst>
          </p:cNvPr>
          <p:cNvSpPr txBox="1"/>
          <p:nvPr/>
        </p:nvSpPr>
        <p:spPr>
          <a:xfrm>
            <a:off x="9510591" y="5844307"/>
            <a:ext cx="2483768" cy="830997"/>
          </a:xfrm>
          <a:prstGeom prst="rect">
            <a:avLst/>
          </a:prstGeom>
          <a:noFill/>
        </p:spPr>
        <p:txBody>
          <a:bodyPr wrap="square" rtlCol="0">
            <a:spAutoFit/>
          </a:bodyPr>
          <a:lstStyle/>
          <a:p>
            <a:r>
              <a:rPr lang="en-NZ" sz="1600" b="1" dirty="0">
                <a:solidFill>
                  <a:schemeClr val="tx2"/>
                </a:solidFill>
              </a:rPr>
              <a:t>26</a:t>
            </a:r>
            <a:r>
              <a:rPr lang="en-NZ" sz="1600" b="1" baseline="30000" dirty="0">
                <a:solidFill>
                  <a:schemeClr val="tx2"/>
                </a:solidFill>
              </a:rPr>
              <a:t>th</a:t>
            </a:r>
            <a:r>
              <a:rPr lang="en-NZ" sz="1600" b="1" dirty="0">
                <a:solidFill>
                  <a:schemeClr val="tx2"/>
                </a:solidFill>
              </a:rPr>
              <a:t> APLMF</a:t>
            </a:r>
          </a:p>
          <a:p>
            <a:r>
              <a:rPr lang="en-NZ" sz="1600" b="1" dirty="0">
                <a:solidFill>
                  <a:schemeClr val="tx2"/>
                </a:solidFill>
              </a:rPr>
              <a:t>Ha Long  City, Viet Nam</a:t>
            </a:r>
          </a:p>
          <a:p>
            <a:r>
              <a:rPr lang="en-NZ" sz="1600" b="1" dirty="0">
                <a:solidFill>
                  <a:schemeClr val="tx2"/>
                </a:solidFill>
              </a:rPr>
              <a:t>6-8 November 2019</a:t>
            </a:r>
          </a:p>
        </p:txBody>
      </p:sp>
      <p:pic>
        <p:nvPicPr>
          <p:cNvPr id="22" name="Picture 21">
            <a:extLst>
              <a:ext uri="{FF2B5EF4-FFF2-40B4-BE49-F238E27FC236}">
                <a16:creationId xmlns:a16="http://schemas.microsoft.com/office/drawing/2014/main" id="{F1C6AE68-87B7-4EB4-9301-F4A1E3B1FC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6632"/>
            <a:ext cx="1275333" cy="78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a:extLst>
              <a:ext uri="{FF2B5EF4-FFF2-40B4-BE49-F238E27FC236}">
                <a16:creationId xmlns:a16="http://schemas.microsoft.com/office/drawing/2014/main" id="{F54443D4-BDAE-4C56-8DF3-F36CCBBEFDDB}"/>
              </a:ext>
            </a:extLst>
          </p:cNvPr>
          <p:cNvPicPr>
            <a:picLocks noChangeAspect="1"/>
          </p:cNvPicPr>
          <p:nvPr/>
        </p:nvPicPr>
        <p:blipFill>
          <a:blip r:embed="rId4"/>
          <a:stretch>
            <a:fillRect/>
          </a:stretch>
        </p:blipFill>
        <p:spPr>
          <a:xfrm>
            <a:off x="377295" y="1831736"/>
            <a:ext cx="5920952" cy="2982644"/>
          </a:xfrm>
          <a:prstGeom prst="rect">
            <a:avLst/>
          </a:prstGeom>
        </p:spPr>
      </p:pic>
      <p:pic>
        <p:nvPicPr>
          <p:cNvPr id="25" name="Picture 24">
            <a:extLst>
              <a:ext uri="{FF2B5EF4-FFF2-40B4-BE49-F238E27FC236}">
                <a16:creationId xmlns:a16="http://schemas.microsoft.com/office/drawing/2014/main" id="{F6D37F14-6A78-4AFC-A31A-A4B3D907CAC5}"/>
              </a:ext>
            </a:extLst>
          </p:cNvPr>
          <p:cNvPicPr>
            <a:picLocks noChangeAspect="1"/>
          </p:cNvPicPr>
          <p:nvPr/>
        </p:nvPicPr>
        <p:blipFill>
          <a:blip r:embed="rId5"/>
          <a:stretch>
            <a:fillRect/>
          </a:stretch>
        </p:blipFill>
        <p:spPr>
          <a:xfrm>
            <a:off x="7247784" y="2188742"/>
            <a:ext cx="4746575" cy="2430534"/>
          </a:xfrm>
          <a:prstGeom prst="rect">
            <a:avLst/>
          </a:prstGeom>
        </p:spPr>
      </p:pic>
      <p:cxnSp>
        <p:nvCxnSpPr>
          <p:cNvPr id="27" name="Straight Connector 26">
            <a:extLst>
              <a:ext uri="{FF2B5EF4-FFF2-40B4-BE49-F238E27FC236}">
                <a16:creationId xmlns:a16="http://schemas.microsoft.com/office/drawing/2014/main" id="{765D8AC7-2120-4B9B-A637-99DA387D4026}"/>
              </a:ext>
            </a:extLst>
          </p:cNvPr>
          <p:cNvCxnSpPr/>
          <p:nvPr/>
        </p:nvCxnSpPr>
        <p:spPr>
          <a:xfrm>
            <a:off x="439343" y="1715865"/>
            <a:ext cx="21526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378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CA8F83-AFD6-4A5E-A49A-3BC0BF480571}"/>
              </a:ext>
            </a:extLst>
          </p:cNvPr>
          <p:cNvSpPr/>
          <p:nvPr/>
        </p:nvSpPr>
        <p:spPr>
          <a:xfrm>
            <a:off x="248261" y="1210541"/>
            <a:ext cx="5074441" cy="480131"/>
          </a:xfrm>
          <a:prstGeom prst="rect">
            <a:avLst/>
          </a:prstGeom>
        </p:spPr>
        <p:txBody>
          <a:bodyPr wrap="square">
            <a:spAutoFit/>
          </a:bodyPr>
          <a:lstStyle/>
          <a:p>
            <a:pPr>
              <a:lnSpc>
                <a:spcPct val="90000"/>
              </a:lnSpc>
              <a:spcAft>
                <a:spcPts val="600"/>
              </a:spcAft>
            </a:pPr>
            <a:r>
              <a:rPr lang="en-US" sz="2800" b="1" dirty="0">
                <a:solidFill>
                  <a:srgbClr val="000000"/>
                </a:solidFill>
                <a:latin typeface="Cambria" panose="02040503050406030204" pitchFamily="18" charset="0"/>
              </a:rPr>
              <a:t>Consumer Index of Indonesia</a:t>
            </a:r>
          </a:p>
        </p:txBody>
      </p:sp>
      <p:pic>
        <p:nvPicPr>
          <p:cNvPr id="20" name="Picture 2" descr="P:\Asia Pacific Legal Metrology Forum - Trading Standards\LOGOs\Footer_Letterhead_APLMF_without address.jpg">
            <a:extLst>
              <a:ext uri="{FF2B5EF4-FFF2-40B4-BE49-F238E27FC236}">
                <a16:creationId xmlns:a16="http://schemas.microsoft.com/office/drawing/2014/main" id="{6C7C9307-346E-4165-A380-85ED639902D7}"/>
              </a:ext>
            </a:extLst>
          </p:cNvPr>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 y="5350384"/>
            <a:ext cx="12191999" cy="150761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EE2308A-797D-4262-9914-C54B7A547266}"/>
              </a:ext>
            </a:extLst>
          </p:cNvPr>
          <p:cNvSpPr txBox="1"/>
          <p:nvPr/>
        </p:nvSpPr>
        <p:spPr>
          <a:xfrm>
            <a:off x="9510591" y="5844307"/>
            <a:ext cx="2483768" cy="830997"/>
          </a:xfrm>
          <a:prstGeom prst="rect">
            <a:avLst/>
          </a:prstGeom>
          <a:noFill/>
        </p:spPr>
        <p:txBody>
          <a:bodyPr wrap="square" rtlCol="0">
            <a:spAutoFit/>
          </a:bodyPr>
          <a:lstStyle/>
          <a:p>
            <a:r>
              <a:rPr lang="en-NZ" sz="1600" b="1" dirty="0">
                <a:solidFill>
                  <a:schemeClr val="tx2"/>
                </a:solidFill>
              </a:rPr>
              <a:t>26</a:t>
            </a:r>
            <a:r>
              <a:rPr lang="en-NZ" sz="1600" b="1" baseline="30000" dirty="0">
                <a:solidFill>
                  <a:schemeClr val="tx2"/>
                </a:solidFill>
              </a:rPr>
              <a:t>th</a:t>
            </a:r>
            <a:r>
              <a:rPr lang="en-NZ" sz="1600" b="1" dirty="0">
                <a:solidFill>
                  <a:schemeClr val="tx2"/>
                </a:solidFill>
              </a:rPr>
              <a:t> APLMF</a:t>
            </a:r>
          </a:p>
          <a:p>
            <a:r>
              <a:rPr lang="en-NZ" sz="1600" b="1" dirty="0">
                <a:solidFill>
                  <a:schemeClr val="tx2"/>
                </a:solidFill>
              </a:rPr>
              <a:t>Ha Long  City, Viet Nam</a:t>
            </a:r>
          </a:p>
          <a:p>
            <a:r>
              <a:rPr lang="en-NZ" sz="1600" b="1" dirty="0">
                <a:solidFill>
                  <a:schemeClr val="tx2"/>
                </a:solidFill>
              </a:rPr>
              <a:t>6-8 November 2019</a:t>
            </a:r>
          </a:p>
        </p:txBody>
      </p:sp>
      <p:pic>
        <p:nvPicPr>
          <p:cNvPr id="22" name="Picture 21">
            <a:extLst>
              <a:ext uri="{FF2B5EF4-FFF2-40B4-BE49-F238E27FC236}">
                <a16:creationId xmlns:a16="http://schemas.microsoft.com/office/drawing/2014/main" id="{F1C6AE68-87B7-4EB4-9301-F4A1E3B1FC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6632"/>
            <a:ext cx="1275333" cy="78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Chart 5">
            <a:extLst>
              <a:ext uri="{FF2B5EF4-FFF2-40B4-BE49-F238E27FC236}">
                <a16:creationId xmlns:a16="http://schemas.microsoft.com/office/drawing/2014/main" id="{FE93C23B-1F03-42CD-8A93-0D303CA6D06F}"/>
              </a:ext>
            </a:extLst>
          </p:cNvPr>
          <p:cNvGraphicFramePr/>
          <p:nvPr>
            <p:extLst>
              <p:ext uri="{D42A27DB-BD31-4B8C-83A1-F6EECF244321}">
                <p14:modId xmlns:p14="http://schemas.microsoft.com/office/powerpoint/2010/main" val="2219730524"/>
              </p:ext>
            </p:extLst>
          </p:nvPr>
        </p:nvGraphicFramePr>
        <p:xfrm>
          <a:off x="5257800" y="621135"/>
          <a:ext cx="6191251" cy="3786663"/>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10">
            <a:extLst>
              <a:ext uri="{FF2B5EF4-FFF2-40B4-BE49-F238E27FC236}">
                <a16:creationId xmlns:a16="http://schemas.microsoft.com/office/drawing/2014/main" id="{BC25723B-5A9E-43C7-936A-647B9DD7847A}"/>
              </a:ext>
            </a:extLst>
          </p:cNvPr>
          <p:cNvSpPr/>
          <p:nvPr/>
        </p:nvSpPr>
        <p:spPr>
          <a:xfrm>
            <a:off x="7386506" y="4523488"/>
            <a:ext cx="3699984" cy="923330"/>
          </a:xfrm>
          <a:prstGeom prst="rect">
            <a:avLst/>
          </a:prstGeom>
        </p:spPr>
        <p:txBody>
          <a:bodyPr wrap="square">
            <a:spAutoFit/>
          </a:bodyPr>
          <a:lstStyle/>
          <a:p>
            <a:pPr algn="just">
              <a:spcAft>
                <a:spcPts val="0"/>
              </a:spcAft>
            </a:pPr>
            <a:r>
              <a:rPr lang="en-US" dirty="0">
                <a:solidFill>
                  <a:srgbClr val="C00000"/>
                </a:solidFill>
                <a:latin typeface="Cambria" panose="02040503050406030204" pitchFamily="18" charset="0"/>
                <a:ea typeface="Calibri" panose="020F0502020204030204" pitchFamily="34" charset="0"/>
                <a:cs typeface="Times New Roman" panose="02020603050405020304" pitchFamily="18" charset="0"/>
              </a:rPr>
              <a:t>Understand,</a:t>
            </a:r>
            <a:r>
              <a:rPr lang="en-US" dirty="0">
                <a:latin typeface="Cambria" panose="02040503050406030204" pitchFamily="18" charset="0"/>
                <a:ea typeface="Calibri" panose="020F0502020204030204" pitchFamily="34" charset="0"/>
                <a:cs typeface="Times New Roman" panose="02020603050405020304" pitchFamily="18" charset="0"/>
              </a:rPr>
              <a:t> is knowing their rights and responsibilities to protect them self </a:t>
            </a:r>
          </a:p>
        </p:txBody>
      </p:sp>
      <p:sp>
        <p:nvSpPr>
          <p:cNvPr id="19" name="Rectangle 18">
            <a:extLst>
              <a:ext uri="{FF2B5EF4-FFF2-40B4-BE49-F238E27FC236}">
                <a16:creationId xmlns:a16="http://schemas.microsoft.com/office/drawing/2014/main" id="{A8CCA871-55F4-49B6-8459-EAC60716D2BA}"/>
              </a:ext>
            </a:extLst>
          </p:cNvPr>
          <p:cNvSpPr/>
          <p:nvPr/>
        </p:nvSpPr>
        <p:spPr>
          <a:xfrm>
            <a:off x="2891291" y="3057506"/>
            <a:ext cx="3536631" cy="923330"/>
          </a:xfrm>
          <a:prstGeom prst="rect">
            <a:avLst/>
          </a:prstGeom>
        </p:spPr>
        <p:txBody>
          <a:bodyPr wrap="square">
            <a:spAutoFit/>
          </a:bodyPr>
          <a:lstStyle/>
          <a:p>
            <a:pPr algn="just">
              <a:spcAft>
                <a:spcPts val="0"/>
              </a:spcAft>
            </a:pPr>
            <a:r>
              <a:rPr lang="en-US" dirty="0">
                <a:solidFill>
                  <a:srgbClr val="C00000"/>
                </a:solidFill>
                <a:latin typeface="Cambria" panose="02040503050406030204" pitchFamily="18" charset="0"/>
                <a:ea typeface="Calibri" panose="020F0502020204030204" pitchFamily="34" charset="0"/>
                <a:cs typeface="Times New Roman" panose="02020603050405020304" pitchFamily="18" charset="0"/>
              </a:rPr>
              <a:t>Capable,</a:t>
            </a:r>
            <a:r>
              <a:rPr lang="en-US" dirty="0">
                <a:latin typeface="Cambria" panose="02040503050406030204" pitchFamily="18" charset="0"/>
                <a:ea typeface="Calibri" panose="020F0502020204030204" pitchFamily="34" charset="0"/>
                <a:cs typeface="Times New Roman" panose="02020603050405020304" pitchFamily="18" charset="0"/>
              </a:rPr>
              <a:t> is able to use their rights and responsibilities to decide the needs in their best  </a:t>
            </a:r>
          </a:p>
        </p:txBody>
      </p:sp>
      <p:cxnSp>
        <p:nvCxnSpPr>
          <p:cNvPr id="24" name="Straight Connector 23">
            <a:extLst>
              <a:ext uri="{FF2B5EF4-FFF2-40B4-BE49-F238E27FC236}">
                <a16:creationId xmlns:a16="http://schemas.microsoft.com/office/drawing/2014/main" id="{116F785E-CD3F-4E44-8259-C2AC3E3034FB}"/>
              </a:ext>
            </a:extLst>
          </p:cNvPr>
          <p:cNvCxnSpPr>
            <a:cxnSpLocks/>
          </p:cNvCxnSpPr>
          <p:nvPr/>
        </p:nvCxnSpPr>
        <p:spPr>
          <a:xfrm>
            <a:off x="357132" y="1690672"/>
            <a:ext cx="47607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128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P:\Asia Pacific Legal Metrology Forum - Trading Standards\LOGOs\Footer_Letterhead_APLMF_without address.jpg">
            <a:extLst>
              <a:ext uri="{FF2B5EF4-FFF2-40B4-BE49-F238E27FC236}">
                <a16:creationId xmlns:a16="http://schemas.microsoft.com/office/drawing/2014/main" id="{6C7C9307-346E-4165-A380-85ED639902D7}"/>
              </a:ext>
            </a:extLst>
          </p:cNvPr>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 y="5350384"/>
            <a:ext cx="12191999" cy="150761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EE2308A-797D-4262-9914-C54B7A547266}"/>
              </a:ext>
            </a:extLst>
          </p:cNvPr>
          <p:cNvSpPr txBox="1"/>
          <p:nvPr/>
        </p:nvSpPr>
        <p:spPr>
          <a:xfrm>
            <a:off x="9510591" y="5844307"/>
            <a:ext cx="2483768" cy="830997"/>
          </a:xfrm>
          <a:prstGeom prst="rect">
            <a:avLst/>
          </a:prstGeom>
          <a:noFill/>
        </p:spPr>
        <p:txBody>
          <a:bodyPr wrap="square" rtlCol="0">
            <a:spAutoFit/>
          </a:bodyPr>
          <a:lstStyle/>
          <a:p>
            <a:r>
              <a:rPr lang="en-NZ" sz="1600" b="1" dirty="0">
                <a:solidFill>
                  <a:schemeClr val="tx2"/>
                </a:solidFill>
              </a:rPr>
              <a:t>26</a:t>
            </a:r>
            <a:r>
              <a:rPr lang="en-NZ" sz="1600" b="1" baseline="30000" dirty="0">
                <a:solidFill>
                  <a:schemeClr val="tx2"/>
                </a:solidFill>
              </a:rPr>
              <a:t>th</a:t>
            </a:r>
            <a:r>
              <a:rPr lang="en-NZ" sz="1600" b="1" dirty="0">
                <a:solidFill>
                  <a:schemeClr val="tx2"/>
                </a:solidFill>
              </a:rPr>
              <a:t> APLMF</a:t>
            </a:r>
          </a:p>
          <a:p>
            <a:r>
              <a:rPr lang="en-NZ" sz="1600" b="1" dirty="0">
                <a:solidFill>
                  <a:schemeClr val="tx2"/>
                </a:solidFill>
              </a:rPr>
              <a:t>Ha Long  City, Viet Nam</a:t>
            </a:r>
          </a:p>
          <a:p>
            <a:r>
              <a:rPr lang="en-NZ" sz="1600" b="1" dirty="0">
                <a:solidFill>
                  <a:schemeClr val="tx2"/>
                </a:solidFill>
              </a:rPr>
              <a:t>6-8 November 2019</a:t>
            </a:r>
          </a:p>
        </p:txBody>
      </p:sp>
      <p:pic>
        <p:nvPicPr>
          <p:cNvPr id="22" name="Picture 21">
            <a:extLst>
              <a:ext uri="{FF2B5EF4-FFF2-40B4-BE49-F238E27FC236}">
                <a16:creationId xmlns:a16="http://schemas.microsoft.com/office/drawing/2014/main" id="{F1C6AE68-87B7-4EB4-9301-F4A1E3B1FC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6632"/>
            <a:ext cx="1275333" cy="78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BBDC627B-06DA-4385-889F-DE8EC44F306D}"/>
              </a:ext>
            </a:extLst>
          </p:cNvPr>
          <p:cNvSpPr/>
          <p:nvPr/>
        </p:nvSpPr>
        <p:spPr>
          <a:xfrm>
            <a:off x="248261" y="1210541"/>
            <a:ext cx="6762446" cy="480131"/>
          </a:xfrm>
          <a:prstGeom prst="rect">
            <a:avLst/>
          </a:prstGeom>
        </p:spPr>
        <p:txBody>
          <a:bodyPr wrap="square">
            <a:spAutoFit/>
          </a:bodyPr>
          <a:lstStyle/>
          <a:p>
            <a:pPr>
              <a:lnSpc>
                <a:spcPct val="90000"/>
              </a:lnSpc>
              <a:spcAft>
                <a:spcPts val="600"/>
              </a:spcAft>
            </a:pPr>
            <a:r>
              <a:rPr lang="en-US" sz="2800" b="1" dirty="0">
                <a:solidFill>
                  <a:srgbClr val="000000"/>
                </a:solidFill>
                <a:latin typeface="Cambria" panose="02040503050406030204" pitchFamily="18" charset="0"/>
              </a:rPr>
              <a:t>Paradigm: beyond technology</a:t>
            </a:r>
          </a:p>
        </p:txBody>
      </p:sp>
      <p:cxnSp>
        <p:nvCxnSpPr>
          <p:cNvPr id="13" name="Straight Connector 12">
            <a:extLst>
              <a:ext uri="{FF2B5EF4-FFF2-40B4-BE49-F238E27FC236}">
                <a16:creationId xmlns:a16="http://schemas.microsoft.com/office/drawing/2014/main" id="{9BB0D4D0-A220-4479-9851-B5D3AAE7C22E}"/>
              </a:ext>
            </a:extLst>
          </p:cNvPr>
          <p:cNvCxnSpPr>
            <a:cxnSpLocks/>
          </p:cNvCxnSpPr>
          <p:nvPr/>
        </p:nvCxnSpPr>
        <p:spPr>
          <a:xfrm>
            <a:off x="357132" y="1690672"/>
            <a:ext cx="48816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F4F3D3A-BA54-4CCE-BB8B-105D26090F27}"/>
              </a:ext>
            </a:extLst>
          </p:cNvPr>
          <p:cNvSpPr/>
          <p:nvPr/>
        </p:nvSpPr>
        <p:spPr>
          <a:xfrm>
            <a:off x="248262" y="1961592"/>
            <a:ext cx="2018689" cy="646331"/>
          </a:xfrm>
          <a:prstGeom prst="rect">
            <a:avLst/>
          </a:prstGeom>
        </p:spPr>
        <p:txBody>
          <a:bodyPr wrap="square">
            <a:spAutoFit/>
          </a:bodyPr>
          <a:lstStyle/>
          <a:p>
            <a:pPr>
              <a:lnSpc>
                <a:spcPct val="90000"/>
              </a:lnSpc>
              <a:spcAft>
                <a:spcPts val="600"/>
              </a:spcAft>
            </a:pPr>
            <a:r>
              <a:rPr lang="en-US" sz="2000" b="1" dirty="0">
                <a:solidFill>
                  <a:srgbClr val="000000"/>
                </a:solidFill>
                <a:latin typeface="Cambria" panose="02040503050406030204" pitchFamily="18" charset="0"/>
              </a:rPr>
              <a:t>Traditional approach</a:t>
            </a:r>
          </a:p>
        </p:txBody>
      </p:sp>
      <p:sp>
        <p:nvSpPr>
          <p:cNvPr id="4" name="Rectangle 3">
            <a:extLst>
              <a:ext uri="{FF2B5EF4-FFF2-40B4-BE49-F238E27FC236}">
                <a16:creationId xmlns:a16="http://schemas.microsoft.com/office/drawing/2014/main" id="{AE909C7C-7F07-43BB-A602-0A5AFC1BED40}"/>
              </a:ext>
            </a:extLst>
          </p:cNvPr>
          <p:cNvSpPr/>
          <p:nvPr/>
        </p:nvSpPr>
        <p:spPr>
          <a:xfrm>
            <a:off x="535621" y="2607923"/>
            <a:ext cx="4715290" cy="2031325"/>
          </a:xfrm>
          <a:prstGeom prst="rect">
            <a:avLst/>
          </a:prstGeom>
        </p:spPr>
        <p:txBody>
          <a:bodyPr wrap="square">
            <a:spAutoFit/>
          </a:bodyPr>
          <a:lstStyle/>
          <a:p>
            <a:pPr marL="285750" indent="-285750" algn="just">
              <a:spcAft>
                <a:spcPts val="0"/>
              </a:spcAft>
              <a:buFont typeface="Wingdings" panose="05000000000000000000" pitchFamily="2" charset="2"/>
              <a:buChar char="§"/>
              <a:tabLst>
                <a:tab pos="3048000" algn="ctr"/>
                <a:tab pos="6032500" algn="r"/>
              </a:tabLst>
            </a:pPr>
            <a:r>
              <a:rPr lang="en-AU" dirty="0">
                <a:latin typeface="Cambria" panose="02040503050406030204" pitchFamily="18" charset="0"/>
                <a:ea typeface="Times New Roman" panose="02020603050405020304" pitchFamily="18" charset="0"/>
                <a:cs typeface="Arial Narrow" panose="020B0606020202030204" pitchFamily="34" charset="0"/>
              </a:rPr>
              <a:t>The traditional focus of legal metrology authorities has been based on the ability to provide an efficient service to ensure fair trade in measurement. </a:t>
            </a:r>
          </a:p>
          <a:p>
            <a:pPr marL="285750" indent="-285750" algn="just">
              <a:spcAft>
                <a:spcPts val="0"/>
              </a:spcAft>
              <a:buFont typeface="Wingdings" panose="05000000000000000000" pitchFamily="2" charset="2"/>
              <a:buChar char="§"/>
              <a:tabLst>
                <a:tab pos="3048000" algn="ctr"/>
                <a:tab pos="6032500" algn="r"/>
              </a:tabLst>
            </a:pPr>
            <a:r>
              <a:rPr lang="en-AU" dirty="0">
                <a:latin typeface="Cambria" panose="02040503050406030204" pitchFamily="18" charset="0"/>
                <a:ea typeface="Times New Roman" panose="02020603050405020304" pitchFamily="18" charset="0"/>
                <a:cs typeface="Arial Narrow" panose="020B0606020202030204" pitchFamily="34" charset="0"/>
              </a:rPr>
              <a:t>The focus of the activities has been on the verification and inspection of measuring instruments</a:t>
            </a:r>
            <a:endParaRPr lang="en-AU" dirty="0"/>
          </a:p>
        </p:txBody>
      </p:sp>
      <p:sp>
        <p:nvSpPr>
          <p:cNvPr id="7" name="Rectangle 6">
            <a:extLst>
              <a:ext uri="{FF2B5EF4-FFF2-40B4-BE49-F238E27FC236}">
                <a16:creationId xmlns:a16="http://schemas.microsoft.com/office/drawing/2014/main" id="{C89153F0-5682-4A39-A631-C01C0584EFF1}"/>
              </a:ext>
            </a:extLst>
          </p:cNvPr>
          <p:cNvSpPr/>
          <p:nvPr/>
        </p:nvSpPr>
        <p:spPr>
          <a:xfrm>
            <a:off x="1382837" y="4631796"/>
            <a:ext cx="6096000" cy="369332"/>
          </a:xfrm>
          <a:prstGeom prst="rect">
            <a:avLst/>
          </a:prstGeom>
        </p:spPr>
        <p:txBody>
          <a:bodyPr>
            <a:spAutoFit/>
          </a:bodyPr>
          <a:lstStyle/>
          <a:p>
            <a:r>
              <a:rPr lang="en-AU" b="1" dirty="0">
                <a:solidFill>
                  <a:srgbClr val="C00000"/>
                </a:solidFill>
                <a:latin typeface="Cambria" panose="02040503050406030204" pitchFamily="18" charset="0"/>
                <a:ea typeface="Calibri" panose="020F0502020204030204" pitchFamily="34" charset="0"/>
              </a:rPr>
              <a:t>Consequences is to focus on technological solutions</a:t>
            </a:r>
            <a:endParaRPr lang="en-AU" b="1" dirty="0">
              <a:solidFill>
                <a:srgbClr val="C00000"/>
              </a:solidFill>
              <a:latin typeface="Cambria" panose="02040503050406030204" pitchFamily="18" charset="0"/>
            </a:endParaRPr>
          </a:p>
        </p:txBody>
      </p:sp>
      <p:sp>
        <p:nvSpPr>
          <p:cNvPr id="17" name="Rectangle 16">
            <a:extLst>
              <a:ext uri="{FF2B5EF4-FFF2-40B4-BE49-F238E27FC236}">
                <a16:creationId xmlns:a16="http://schemas.microsoft.com/office/drawing/2014/main" id="{B1194F2C-16AC-4991-B4DD-407BF6298D09}"/>
              </a:ext>
            </a:extLst>
          </p:cNvPr>
          <p:cNvSpPr/>
          <p:nvPr/>
        </p:nvSpPr>
        <p:spPr>
          <a:xfrm>
            <a:off x="6980002" y="1878673"/>
            <a:ext cx="2773598" cy="424732"/>
          </a:xfrm>
          <a:prstGeom prst="rect">
            <a:avLst/>
          </a:prstGeom>
        </p:spPr>
        <p:txBody>
          <a:bodyPr wrap="square">
            <a:spAutoFit/>
          </a:bodyPr>
          <a:lstStyle/>
          <a:p>
            <a:pPr>
              <a:lnSpc>
                <a:spcPct val="90000"/>
              </a:lnSpc>
              <a:spcAft>
                <a:spcPts val="600"/>
              </a:spcAft>
            </a:pPr>
            <a:r>
              <a:rPr lang="en-US" sz="2400" b="1" dirty="0">
                <a:solidFill>
                  <a:srgbClr val="000000"/>
                </a:solidFill>
                <a:latin typeface="Cambria" panose="02040503050406030204" pitchFamily="18" charset="0"/>
              </a:rPr>
              <a:t>New approach</a:t>
            </a:r>
          </a:p>
        </p:txBody>
      </p:sp>
      <p:sp>
        <p:nvSpPr>
          <p:cNvPr id="8" name="Rectangle 7">
            <a:extLst>
              <a:ext uri="{FF2B5EF4-FFF2-40B4-BE49-F238E27FC236}">
                <a16:creationId xmlns:a16="http://schemas.microsoft.com/office/drawing/2014/main" id="{AEB73CA4-2B16-4CE4-8C07-29002F98691B}"/>
              </a:ext>
            </a:extLst>
          </p:cNvPr>
          <p:cNvSpPr/>
          <p:nvPr/>
        </p:nvSpPr>
        <p:spPr>
          <a:xfrm>
            <a:off x="1382837" y="5001128"/>
            <a:ext cx="6096000" cy="646331"/>
          </a:xfrm>
          <a:prstGeom prst="rect">
            <a:avLst/>
          </a:prstGeom>
        </p:spPr>
        <p:txBody>
          <a:bodyPr>
            <a:spAutoFit/>
          </a:bodyPr>
          <a:lstStyle/>
          <a:p>
            <a:r>
              <a:rPr lang="en-AU" i="1" dirty="0">
                <a:solidFill>
                  <a:srgbClr val="C00000"/>
                </a:solidFill>
                <a:latin typeface="Times New Roman" panose="02020603050405020304" pitchFamily="18" charset="0"/>
                <a:ea typeface="Calibri" panose="020F0502020204030204" pitchFamily="34" charset="0"/>
              </a:rPr>
              <a:t>more difficult to achieve because of the long time span and the relatively high cost</a:t>
            </a:r>
            <a:endParaRPr lang="en-AU" i="1" dirty="0">
              <a:solidFill>
                <a:srgbClr val="C00000"/>
              </a:solidFill>
            </a:endParaRPr>
          </a:p>
        </p:txBody>
      </p:sp>
      <p:sp>
        <p:nvSpPr>
          <p:cNvPr id="10" name="Rectangle 9">
            <a:extLst>
              <a:ext uri="{FF2B5EF4-FFF2-40B4-BE49-F238E27FC236}">
                <a16:creationId xmlns:a16="http://schemas.microsoft.com/office/drawing/2014/main" id="{D4D147BF-0E63-45B6-A0E3-2FD8AB12ACBF}"/>
              </a:ext>
            </a:extLst>
          </p:cNvPr>
          <p:cNvSpPr/>
          <p:nvPr/>
        </p:nvSpPr>
        <p:spPr>
          <a:xfrm>
            <a:off x="6980002" y="2370537"/>
            <a:ext cx="5211998" cy="461665"/>
          </a:xfrm>
          <a:prstGeom prst="rect">
            <a:avLst/>
          </a:prstGeom>
        </p:spPr>
        <p:txBody>
          <a:bodyPr wrap="square">
            <a:spAutoFit/>
          </a:bodyPr>
          <a:lstStyle/>
          <a:p>
            <a:r>
              <a:rPr lang="en-US" sz="2400" dirty="0">
                <a:latin typeface="Cambria" panose="02040503050406030204" pitchFamily="18" charset="0"/>
              </a:rPr>
              <a:t>To </a:t>
            </a:r>
            <a:r>
              <a:rPr lang="en-US" sz="2400" b="1" dirty="0">
                <a:solidFill>
                  <a:srgbClr val="0070C0"/>
                </a:solidFill>
                <a:latin typeface="Cambria" panose="02040503050406030204" pitchFamily="18" charset="0"/>
              </a:rPr>
              <a:t>Promote</a:t>
            </a:r>
            <a:r>
              <a:rPr lang="en-US" sz="2400" dirty="0">
                <a:latin typeface="Cambria" panose="02040503050406030204" pitchFamily="18" charset="0"/>
              </a:rPr>
              <a:t> and </a:t>
            </a:r>
            <a:r>
              <a:rPr lang="en-US" sz="2400" b="1" dirty="0">
                <a:solidFill>
                  <a:srgbClr val="C00000"/>
                </a:solidFill>
                <a:latin typeface="Cambria" panose="02040503050406030204" pitchFamily="18" charset="0"/>
              </a:rPr>
              <a:t>Protect </a:t>
            </a:r>
            <a:r>
              <a:rPr lang="en-US" sz="2400" dirty="0">
                <a:latin typeface="Cambria" panose="02040503050406030204" pitchFamily="18" charset="0"/>
              </a:rPr>
              <a:t>Consumers</a:t>
            </a:r>
            <a:endParaRPr lang="en-ID" sz="2400" dirty="0">
              <a:latin typeface="Cambria" panose="02040503050406030204" pitchFamily="18" charset="0"/>
            </a:endParaRPr>
          </a:p>
        </p:txBody>
      </p:sp>
      <p:sp>
        <p:nvSpPr>
          <p:cNvPr id="25" name="TextBox 24">
            <a:extLst>
              <a:ext uri="{FF2B5EF4-FFF2-40B4-BE49-F238E27FC236}">
                <a16:creationId xmlns:a16="http://schemas.microsoft.com/office/drawing/2014/main" id="{392C4471-05E8-4A77-AC9C-529C5BD25432}"/>
              </a:ext>
            </a:extLst>
          </p:cNvPr>
          <p:cNvSpPr txBox="1"/>
          <p:nvPr/>
        </p:nvSpPr>
        <p:spPr>
          <a:xfrm>
            <a:off x="7393930" y="2900041"/>
            <a:ext cx="4715290" cy="1077218"/>
          </a:xfrm>
          <a:prstGeom prst="rect">
            <a:avLst/>
          </a:prstGeom>
          <a:noFill/>
        </p:spPr>
        <p:txBody>
          <a:bodyPr wrap="square" rtlCol="0">
            <a:spAutoFit/>
          </a:bodyPr>
          <a:lstStyle/>
          <a:p>
            <a:pPr marL="342900" indent="-342900">
              <a:lnSpc>
                <a:spcPct val="80000"/>
              </a:lnSpc>
              <a:buFont typeface="Wingdings" panose="05000000000000000000" pitchFamily="2" charset="2"/>
              <a:buChar char="§"/>
            </a:pPr>
            <a:r>
              <a:rPr lang="en-US" sz="2000" dirty="0">
                <a:solidFill>
                  <a:schemeClr val="tx1">
                    <a:lumMod val="50000"/>
                    <a:lumOff val="50000"/>
                  </a:schemeClr>
                </a:solidFill>
                <a:latin typeface="Cambria" panose="02040503050406030204" pitchFamily="18" charset="0"/>
              </a:rPr>
              <a:t>Promoting </a:t>
            </a:r>
            <a:r>
              <a:rPr lang="en-US" sz="2000" b="1" dirty="0">
                <a:solidFill>
                  <a:schemeClr val="tx1">
                    <a:lumMod val="50000"/>
                    <a:lumOff val="50000"/>
                  </a:schemeClr>
                </a:solidFill>
                <a:latin typeface="Cambria" panose="02040503050406030204" pitchFamily="18" charset="0"/>
              </a:rPr>
              <a:t>‘smart-behavior’ </a:t>
            </a:r>
            <a:r>
              <a:rPr lang="en-US" sz="2000" dirty="0">
                <a:solidFill>
                  <a:schemeClr val="tx1">
                    <a:lumMod val="50000"/>
                    <a:lumOff val="50000"/>
                  </a:schemeClr>
                </a:solidFill>
                <a:latin typeface="Cambria" panose="02040503050406030204" pitchFamily="18" charset="0"/>
              </a:rPr>
              <a:t>to and for consumers</a:t>
            </a:r>
            <a:endParaRPr lang="en-US" sz="2000" dirty="0">
              <a:latin typeface="Cambria" panose="02040503050406030204" pitchFamily="18" charset="0"/>
            </a:endParaRPr>
          </a:p>
          <a:p>
            <a:pPr marL="342900" indent="-342900">
              <a:lnSpc>
                <a:spcPct val="80000"/>
              </a:lnSpc>
              <a:buFont typeface="Wingdings" panose="05000000000000000000" pitchFamily="2" charset="2"/>
              <a:buChar char="§"/>
            </a:pPr>
            <a:r>
              <a:rPr lang="en-US" sz="2000" dirty="0">
                <a:solidFill>
                  <a:schemeClr val="accent2">
                    <a:lumMod val="75000"/>
                  </a:schemeClr>
                </a:solidFill>
                <a:latin typeface="Cambria" panose="02040503050406030204" pitchFamily="18" charset="0"/>
              </a:rPr>
              <a:t>Protecting consumers from </a:t>
            </a:r>
            <a:r>
              <a:rPr lang="en-US" sz="2000" b="1" dirty="0">
                <a:solidFill>
                  <a:schemeClr val="accent2">
                    <a:lumMod val="75000"/>
                  </a:schemeClr>
                </a:solidFill>
                <a:latin typeface="Cambria" panose="02040503050406030204" pitchFamily="18" charset="0"/>
              </a:rPr>
              <a:t>deceptive</a:t>
            </a:r>
            <a:r>
              <a:rPr lang="en-US" sz="2000" dirty="0">
                <a:solidFill>
                  <a:schemeClr val="accent2">
                    <a:lumMod val="75000"/>
                  </a:schemeClr>
                </a:solidFill>
                <a:latin typeface="Cambria" panose="02040503050406030204" pitchFamily="18" charset="0"/>
              </a:rPr>
              <a:t> and </a:t>
            </a:r>
            <a:r>
              <a:rPr lang="en-US" sz="2000" b="1" dirty="0">
                <a:solidFill>
                  <a:schemeClr val="accent2">
                    <a:lumMod val="75000"/>
                  </a:schemeClr>
                </a:solidFill>
                <a:latin typeface="Cambria" panose="02040503050406030204" pitchFamily="18" charset="0"/>
              </a:rPr>
              <a:t>fraudulent </a:t>
            </a:r>
            <a:r>
              <a:rPr lang="en-US" sz="2000" dirty="0">
                <a:solidFill>
                  <a:schemeClr val="accent2">
                    <a:lumMod val="75000"/>
                  </a:schemeClr>
                </a:solidFill>
                <a:latin typeface="Cambria" panose="02040503050406030204" pitchFamily="18" charset="0"/>
              </a:rPr>
              <a:t>practices.</a:t>
            </a:r>
            <a:endParaRPr lang="en-ID" sz="2000" dirty="0">
              <a:solidFill>
                <a:schemeClr val="accent2">
                  <a:lumMod val="75000"/>
                </a:schemeClr>
              </a:solidFill>
              <a:latin typeface="Cambria" panose="02040503050406030204" pitchFamily="18" charset="0"/>
            </a:endParaRPr>
          </a:p>
        </p:txBody>
      </p:sp>
      <p:sp>
        <p:nvSpPr>
          <p:cNvPr id="26" name="TextBox 25">
            <a:extLst>
              <a:ext uri="{FF2B5EF4-FFF2-40B4-BE49-F238E27FC236}">
                <a16:creationId xmlns:a16="http://schemas.microsoft.com/office/drawing/2014/main" id="{8FBB4A8D-C08C-402F-829D-94ECD31B25F9}"/>
              </a:ext>
            </a:extLst>
          </p:cNvPr>
          <p:cNvSpPr txBox="1"/>
          <p:nvPr/>
        </p:nvSpPr>
        <p:spPr>
          <a:xfrm>
            <a:off x="8534400" y="4009517"/>
            <a:ext cx="3459959" cy="830997"/>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C00000"/>
                </a:solidFill>
                <a:latin typeface="Cambria" panose="02040503050406030204" pitchFamily="18" charset="0"/>
              </a:rPr>
              <a:t>Promoting ‘Smart-</a:t>
            </a:r>
            <a:r>
              <a:rPr lang="en-US" sz="1600" b="1" dirty="0" err="1">
                <a:solidFill>
                  <a:srgbClr val="C00000"/>
                </a:solidFill>
                <a:latin typeface="Cambria" panose="02040503050406030204" pitchFamily="18" charset="0"/>
              </a:rPr>
              <a:t>Behaviour</a:t>
            </a:r>
            <a:r>
              <a:rPr lang="en-US" sz="1600" b="1" dirty="0">
                <a:solidFill>
                  <a:srgbClr val="C00000"/>
                </a:solidFill>
                <a:latin typeface="Cambria" panose="02040503050406030204" pitchFamily="18" charset="0"/>
              </a:rPr>
              <a:t>’ Consumers : 70%</a:t>
            </a:r>
          </a:p>
          <a:p>
            <a:pPr marL="285750" indent="-285750">
              <a:buFont typeface="Arial" panose="020B0604020202020204" pitchFamily="34" charset="0"/>
              <a:buChar char="•"/>
            </a:pPr>
            <a:r>
              <a:rPr lang="en-US" sz="1600" dirty="0">
                <a:solidFill>
                  <a:srgbClr val="C00000"/>
                </a:solidFill>
                <a:latin typeface="Cambria" panose="02040503050406030204" pitchFamily="18" charset="0"/>
              </a:rPr>
              <a:t> </a:t>
            </a:r>
            <a:r>
              <a:rPr lang="en-US" sz="1600" b="1" dirty="0">
                <a:solidFill>
                  <a:srgbClr val="C00000"/>
                </a:solidFill>
                <a:latin typeface="Cambria" panose="02040503050406030204" pitchFamily="18" charset="0"/>
              </a:rPr>
              <a:t>Protecting Consumers : 30%</a:t>
            </a:r>
          </a:p>
        </p:txBody>
      </p:sp>
    </p:spTree>
    <p:extLst>
      <p:ext uri="{BB962C8B-B14F-4D97-AF65-F5344CB8AC3E}">
        <p14:creationId xmlns:p14="http://schemas.microsoft.com/office/powerpoint/2010/main" val="1983807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P:\Asia Pacific Legal Metrology Forum - Trading Standards\LOGOs\Footer_Letterhead_APLMF_without address.jpg">
            <a:extLst>
              <a:ext uri="{FF2B5EF4-FFF2-40B4-BE49-F238E27FC236}">
                <a16:creationId xmlns:a16="http://schemas.microsoft.com/office/drawing/2014/main" id="{6C7C9307-346E-4165-A380-85ED639902D7}"/>
              </a:ext>
            </a:extLst>
          </p:cNvPr>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 y="5350384"/>
            <a:ext cx="12191999" cy="150761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EE2308A-797D-4262-9914-C54B7A547266}"/>
              </a:ext>
            </a:extLst>
          </p:cNvPr>
          <p:cNvSpPr txBox="1"/>
          <p:nvPr/>
        </p:nvSpPr>
        <p:spPr>
          <a:xfrm>
            <a:off x="9510591" y="5844307"/>
            <a:ext cx="2483768" cy="830997"/>
          </a:xfrm>
          <a:prstGeom prst="rect">
            <a:avLst/>
          </a:prstGeom>
          <a:noFill/>
        </p:spPr>
        <p:txBody>
          <a:bodyPr wrap="square" rtlCol="0">
            <a:spAutoFit/>
          </a:bodyPr>
          <a:lstStyle/>
          <a:p>
            <a:r>
              <a:rPr lang="en-NZ" sz="1600" b="1" dirty="0">
                <a:solidFill>
                  <a:schemeClr val="tx2"/>
                </a:solidFill>
              </a:rPr>
              <a:t>26</a:t>
            </a:r>
            <a:r>
              <a:rPr lang="en-NZ" sz="1600" b="1" baseline="30000" dirty="0">
                <a:solidFill>
                  <a:schemeClr val="tx2"/>
                </a:solidFill>
              </a:rPr>
              <a:t>th</a:t>
            </a:r>
            <a:r>
              <a:rPr lang="en-NZ" sz="1600" b="1" dirty="0">
                <a:solidFill>
                  <a:schemeClr val="tx2"/>
                </a:solidFill>
              </a:rPr>
              <a:t> APLMF</a:t>
            </a:r>
          </a:p>
          <a:p>
            <a:r>
              <a:rPr lang="en-NZ" sz="1600" b="1" dirty="0">
                <a:solidFill>
                  <a:schemeClr val="tx2"/>
                </a:solidFill>
              </a:rPr>
              <a:t>Ha Long  City, Viet Nam</a:t>
            </a:r>
          </a:p>
          <a:p>
            <a:r>
              <a:rPr lang="en-NZ" sz="1600" b="1" dirty="0">
                <a:solidFill>
                  <a:schemeClr val="tx2"/>
                </a:solidFill>
              </a:rPr>
              <a:t>6-8 November 2019</a:t>
            </a:r>
          </a:p>
        </p:txBody>
      </p:sp>
      <p:pic>
        <p:nvPicPr>
          <p:cNvPr id="22" name="Picture 21">
            <a:extLst>
              <a:ext uri="{FF2B5EF4-FFF2-40B4-BE49-F238E27FC236}">
                <a16:creationId xmlns:a16="http://schemas.microsoft.com/office/drawing/2014/main" id="{F1C6AE68-87B7-4EB4-9301-F4A1E3B1FC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6632"/>
            <a:ext cx="1275333" cy="78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BBDC627B-06DA-4385-889F-DE8EC44F306D}"/>
              </a:ext>
            </a:extLst>
          </p:cNvPr>
          <p:cNvSpPr/>
          <p:nvPr/>
        </p:nvSpPr>
        <p:spPr>
          <a:xfrm>
            <a:off x="248261" y="1210541"/>
            <a:ext cx="6762446" cy="480131"/>
          </a:xfrm>
          <a:prstGeom prst="rect">
            <a:avLst/>
          </a:prstGeom>
        </p:spPr>
        <p:txBody>
          <a:bodyPr wrap="square">
            <a:spAutoFit/>
          </a:bodyPr>
          <a:lstStyle/>
          <a:p>
            <a:pPr>
              <a:lnSpc>
                <a:spcPct val="90000"/>
              </a:lnSpc>
              <a:spcAft>
                <a:spcPts val="600"/>
              </a:spcAft>
            </a:pPr>
            <a:r>
              <a:rPr lang="en-US" sz="2800" b="1" dirty="0">
                <a:solidFill>
                  <a:srgbClr val="000000"/>
                </a:solidFill>
                <a:latin typeface="Cambria" panose="02040503050406030204" pitchFamily="18" charset="0"/>
              </a:rPr>
              <a:t>What we have done</a:t>
            </a:r>
          </a:p>
        </p:txBody>
      </p:sp>
      <p:cxnSp>
        <p:nvCxnSpPr>
          <p:cNvPr id="13" name="Straight Connector 12">
            <a:extLst>
              <a:ext uri="{FF2B5EF4-FFF2-40B4-BE49-F238E27FC236}">
                <a16:creationId xmlns:a16="http://schemas.microsoft.com/office/drawing/2014/main" id="{9BB0D4D0-A220-4479-9851-B5D3AAE7C22E}"/>
              </a:ext>
            </a:extLst>
          </p:cNvPr>
          <p:cNvCxnSpPr>
            <a:cxnSpLocks/>
            <a:endCxn id="12" idx="2"/>
          </p:cNvCxnSpPr>
          <p:nvPr/>
        </p:nvCxnSpPr>
        <p:spPr>
          <a:xfrm>
            <a:off x="357132" y="1690672"/>
            <a:ext cx="32723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685FD27-ACF9-4356-8DA2-C8731EB97674}"/>
              </a:ext>
            </a:extLst>
          </p:cNvPr>
          <p:cNvSpPr/>
          <p:nvPr/>
        </p:nvSpPr>
        <p:spPr>
          <a:xfrm>
            <a:off x="745170" y="2089367"/>
            <a:ext cx="5143502" cy="954107"/>
          </a:xfrm>
          <a:prstGeom prst="rect">
            <a:avLst/>
          </a:prstGeom>
        </p:spPr>
        <p:txBody>
          <a:bodyPr wrap="square">
            <a:spAutoFit/>
          </a:bodyPr>
          <a:lstStyle/>
          <a:p>
            <a:pPr>
              <a:spcBef>
                <a:spcPts val="200"/>
              </a:spcBef>
              <a:spcAft>
                <a:spcPts val="0"/>
              </a:spcAft>
            </a:pPr>
            <a:r>
              <a:rPr lang="en-NZ" sz="2000" b="1" dirty="0">
                <a:solidFill>
                  <a:srgbClr val="243F60"/>
                </a:solidFill>
                <a:latin typeface="Cambria" panose="02040503050406030204" pitchFamily="18" charset="0"/>
                <a:ea typeface="Times New Roman" panose="02020603050405020304" pitchFamily="18" charset="0"/>
                <a:cs typeface="Times New Roman" panose="02020603050405020304" pitchFamily="18" charset="0"/>
              </a:rPr>
              <a:t>Promoting metrology in Social Media</a:t>
            </a:r>
            <a:endParaRPr lang="en-AU" sz="2000" b="1" dirty="0">
              <a:solidFill>
                <a:srgbClr val="243F60"/>
              </a:solidFill>
              <a:effectLst/>
              <a:latin typeface="Cambria" panose="02040503050406030204" pitchFamily="18" charset="0"/>
              <a:ea typeface="Times New Roman" panose="02020603050405020304" pitchFamily="18" charset="0"/>
              <a:cs typeface="Times New Roman" panose="02020603050405020304" pitchFamily="18" charset="0"/>
            </a:endParaRPr>
          </a:p>
          <a:p>
            <a:pPr marL="400050" indent="-285750" algn="just">
              <a:spcAft>
                <a:spcPts val="0"/>
              </a:spcAft>
              <a:buFont typeface="Wingdings" panose="05000000000000000000" pitchFamily="2" charset="2"/>
              <a:buChar char="§"/>
            </a:pPr>
            <a:r>
              <a:rPr lang="en-US" dirty="0">
                <a:latin typeface="Cambria" panose="02040503050406030204" pitchFamily="18" charset="0"/>
                <a:ea typeface="Calibri" panose="020F0502020204030204" pitchFamily="34" charset="0"/>
                <a:cs typeface="Times New Roman" panose="02020603050405020304" pitchFamily="18" charset="0"/>
              </a:rPr>
              <a:t>Create Metrology </a:t>
            </a:r>
            <a:r>
              <a:rPr lang="en-US" dirty="0" err="1">
                <a:latin typeface="Cambria" panose="02040503050406030204" pitchFamily="18" charset="0"/>
                <a:ea typeface="Calibri" panose="020F0502020204030204" pitchFamily="34" charset="0"/>
                <a:cs typeface="Times New Roman" panose="02020603050405020304" pitchFamily="18" charset="0"/>
              </a:rPr>
              <a:t>Youtube</a:t>
            </a:r>
            <a:r>
              <a:rPr lang="en-US" dirty="0">
                <a:latin typeface="Cambria" panose="02040503050406030204" pitchFamily="18" charset="0"/>
                <a:ea typeface="Calibri" panose="020F0502020204030204" pitchFamily="34" charset="0"/>
                <a:cs typeface="Times New Roman" panose="02020603050405020304" pitchFamily="18" charset="0"/>
              </a:rPr>
              <a:t> channel</a:t>
            </a:r>
          </a:p>
          <a:p>
            <a:pPr marL="400050" indent="-285750" algn="just">
              <a:spcAft>
                <a:spcPts val="0"/>
              </a:spcAft>
              <a:buFont typeface="Wingdings" panose="05000000000000000000" pitchFamily="2" charset="2"/>
              <a:buChar char="§"/>
            </a:pPr>
            <a:r>
              <a:rPr lang="en-US" dirty="0">
                <a:latin typeface="Cambria" panose="02040503050406030204" pitchFamily="18" charset="0"/>
                <a:ea typeface="Calibri" panose="020F0502020204030204" pitchFamily="34" charset="0"/>
                <a:cs typeface="Times New Roman" panose="02020603050405020304" pitchFamily="18" charset="0"/>
              </a:rPr>
              <a:t>Post activities in Instagram, Facebook, </a:t>
            </a:r>
            <a:r>
              <a:rPr lang="en-US" dirty="0" err="1">
                <a:latin typeface="Cambria" panose="02040503050406030204" pitchFamily="18" charset="0"/>
                <a:ea typeface="Calibri" panose="020F0502020204030204" pitchFamily="34" charset="0"/>
                <a:cs typeface="Times New Roman" panose="02020603050405020304" pitchFamily="18" charset="0"/>
              </a:rPr>
              <a:t>etc</a:t>
            </a:r>
            <a:endParaRPr lang="en-US" dirty="0">
              <a:latin typeface="Cambria" panose="020405030504060302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3C3B00C4-72D3-489E-8078-213B1A6676BE}"/>
              </a:ext>
            </a:extLst>
          </p:cNvPr>
          <p:cNvPicPr>
            <a:picLocks noChangeAspect="1"/>
          </p:cNvPicPr>
          <p:nvPr/>
        </p:nvPicPr>
        <p:blipFill>
          <a:blip r:embed="rId4"/>
          <a:stretch>
            <a:fillRect/>
          </a:stretch>
        </p:blipFill>
        <p:spPr>
          <a:xfrm>
            <a:off x="5957789" y="188454"/>
            <a:ext cx="6096001" cy="2831598"/>
          </a:xfrm>
          <a:prstGeom prst="rect">
            <a:avLst/>
          </a:prstGeom>
        </p:spPr>
      </p:pic>
      <p:sp>
        <p:nvSpPr>
          <p:cNvPr id="4" name="Rectangle 3">
            <a:extLst>
              <a:ext uri="{FF2B5EF4-FFF2-40B4-BE49-F238E27FC236}">
                <a16:creationId xmlns:a16="http://schemas.microsoft.com/office/drawing/2014/main" id="{A0BBA3AE-94E1-4F31-9B79-FD9351F02573}"/>
              </a:ext>
            </a:extLst>
          </p:cNvPr>
          <p:cNvSpPr/>
          <p:nvPr/>
        </p:nvSpPr>
        <p:spPr>
          <a:xfrm>
            <a:off x="1382837" y="3123773"/>
            <a:ext cx="6096000" cy="1477328"/>
          </a:xfrm>
          <a:prstGeom prst="rect">
            <a:avLst/>
          </a:prstGeom>
        </p:spPr>
        <p:txBody>
          <a:bodyPr>
            <a:spAutoFit/>
          </a:bodyPr>
          <a:lstStyle/>
          <a:p>
            <a:pPr marL="285750" indent="-285750" algn="just">
              <a:spcAft>
                <a:spcPts val="0"/>
              </a:spcAft>
              <a:buFont typeface="Arial" panose="020B0604020202020204" pitchFamily="34" charset="0"/>
              <a:buChar char="•"/>
              <a:tabLst>
                <a:tab pos="3048000" algn="ctr"/>
                <a:tab pos="6032500" algn="r"/>
              </a:tabLst>
            </a:pPr>
            <a:r>
              <a:rPr lang="en-AU" dirty="0">
                <a:latin typeface="Cambria" panose="02040503050406030204" pitchFamily="18" charset="0"/>
                <a:ea typeface="Times New Roman" panose="02020603050405020304" pitchFamily="18" charset="0"/>
                <a:cs typeface="Arial Narrow" panose="020B0606020202030204" pitchFamily="34" charset="0"/>
              </a:rPr>
              <a:t>Videos on how to repair NAWI</a:t>
            </a:r>
          </a:p>
          <a:p>
            <a:pPr marL="285750" indent="-285750" algn="just">
              <a:spcAft>
                <a:spcPts val="0"/>
              </a:spcAft>
              <a:buFont typeface="Arial" panose="020B0604020202020204" pitchFamily="34" charset="0"/>
              <a:buChar char="•"/>
              <a:tabLst>
                <a:tab pos="3048000" algn="ctr"/>
                <a:tab pos="6032500" algn="r"/>
              </a:tabLst>
            </a:pPr>
            <a:r>
              <a:rPr lang="en-AU" dirty="0">
                <a:latin typeface="Cambria" panose="02040503050406030204" pitchFamily="18" charset="0"/>
                <a:ea typeface="Times New Roman" panose="02020603050405020304" pitchFamily="18" charset="0"/>
                <a:cs typeface="Arial Narrow" panose="020B0606020202030204" pitchFamily="34" charset="0"/>
              </a:rPr>
              <a:t>Videos on how to check NAWI in practice</a:t>
            </a:r>
          </a:p>
          <a:p>
            <a:pPr marL="285750" indent="-285750" algn="just">
              <a:spcAft>
                <a:spcPts val="0"/>
              </a:spcAft>
              <a:buFont typeface="Arial" panose="020B0604020202020204" pitchFamily="34" charset="0"/>
              <a:buChar char="•"/>
              <a:tabLst>
                <a:tab pos="3048000" algn="ctr"/>
                <a:tab pos="6032500" algn="r"/>
              </a:tabLst>
            </a:pPr>
            <a:r>
              <a:rPr lang="en-AU" dirty="0">
                <a:latin typeface="Cambria" panose="02040503050406030204" pitchFamily="18" charset="0"/>
                <a:ea typeface="Times New Roman" panose="02020603050405020304" pitchFamily="18" charset="0"/>
                <a:cs typeface="Arial Narrow" panose="020B0606020202030204" pitchFamily="34" charset="0"/>
              </a:rPr>
              <a:t>Videos about metrology</a:t>
            </a:r>
          </a:p>
          <a:p>
            <a:pPr marL="285750" indent="-285750" algn="just">
              <a:spcAft>
                <a:spcPts val="0"/>
              </a:spcAft>
              <a:buFont typeface="Arial" panose="020B0604020202020204" pitchFamily="34" charset="0"/>
              <a:buChar char="•"/>
              <a:tabLst>
                <a:tab pos="3048000" algn="ctr"/>
                <a:tab pos="6032500" algn="r"/>
              </a:tabLst>
            </a:pPr>
            <a:r>
              <a:rPr lang="en-AU" dirty="0">
                <a:latin typeface="Cambria" panose="02040503050406030204" pitchFamily="18" charset="0"/>
                <a:ea typeface="Times New Roman" panose="02020603050405020304" pitchFamily="18" charset="0"/>
                <a:cs typeface="Arial Narrow" panose="020B0606020202030204" pitchFamily="34" charset="0"/>
              </a:rPr>
              <a:t>Videos about the activities of Directorate of Metrology</a:t>
            </a:r>
          </a:p>
          <a:p>
            <a:pPr marL="285750" indent="-285750" algn="just">
              <a:spcAft>
                <a:spcPts val="0"/>
              </a:spcAft>
              <a:buFont typeface="Arial" panose="020B0604020202020204" pitchFamily="34" charset="0"/>
              <a:buChar char="•"/>
              <a:tabLst>
                <a:tab pos="3048000" algn="ctr"/>
                <a:tab pos="6032500" algn="r"/>
              </a:tabLst>
            </a:pPr>
            <a:endParaRPr lang="en-AU" dirty="0"/>
          </a:p>
        </p:txBody>
      </p:sp>
      <p:pic>
        <p:nvPicPr>
          <p:cNvPr id="24" name="Picture 6" descr="Hasil gambar untuk Youtube logo vector">
            <a:extLst>
              <a:ext uri="{FF2B5EF4-FFF2-40B4-BE49-F238E27FC236}">
                <a16:creationId xmlns:a16="http://schemas.microsoft.com/office/drawing/2014/main" id="{136CB491-A082-42A2-867F-47DE19FB548B}"/>
              </a:ext>
            </a:extLst>
          </p:cNvPr>
          <p:cNvPicPr>
            <a:picLocks noChangeAspect="1" noChangeArrowheads="1"/>
          </p:cNvPicPr>
          <p:nvPr/>
        </p:nvPicPr>
        <p:blipFill>
          <a:blip r:embed="rId5" cstate="print"/>
          <a:srcRect t="29836" b="33127"/>
          <a:stretch>
            <a:fillRect/>
          </a:stretch>
        </p:blipFill>
        <p:spPr bwMode="auto">
          <a:xfrm>
            <a:off x="608203" y="5020557"/>
            <a:ext cx="987551" cy="365760"/>
          </a:xfrm>
          <a:prstGeom prst="rect">
            <a:avLst/>
          </a:prstGeom>
          <a:noFill/>
        </p:spPr>
      </p:pic>
      <p:sp>
        <p:nvSpPr>
          <p:cNvPr id="25" name="Rectangle 24">
            <a:extLst>
              <a:ext uri="{FF2B5EF4-FFF2-40B4-BE49-F238E27FC236}">
                <a16:creationId xmlns:a16="http://schemas.microsoft.com/office/drawing/2014/main" id="{E3D9804D-5BE4-4A6D-BF39-F70C64E48510}"/>
              </a:ext>
            </a:extLst>
          </p:cNvPr>
          <p:cNvSpPr/>
          <p:nvPr/>
        </p:nvSpPr>
        <p:spPr>
          <a:xfrm>
            <a:off x="7073562" y="5054421"/>
            <a:ext cx="1363133" cy="25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r>
              <a:rPr lang="en-US" sz="1200">
                <a:solidFill>
                  <a:schemeClr val="tx1"/>
                </a:solidFill>
                <a:latin typeface="Cambria" panose="02040503050406030204" pitchFamily="18" charset="0"/>
                <a:ea typeface="Cambria Math" pitchFamily="18" charset="0"/>
                <a:cs typeface="Courier New" pitchFamily="49" charset="0"/>
              </a:rPr>
              <a:t>Ditmet Kemendag</a:t>
            </a:r>
          </a:p>
        </p:txBody>
      </p:sp>
      <p:sp>
        <p:nvSpPr>
          <p:cNvPr id="26" name="Rounded Rectangle 8">
            <a:extLst>
              <a:ext uri="{FF2B5EF4-FFF2-40B4-BE49-F238E27FC236}">
                <a16:creationId xmlns:a16="http://schemas.microsoft.com/office/drawing/2014/main" id="{F00F891A-7C75-475D-947F-DCAF860B71B5}"/>
              </a:ext>
            </a:extLst>
          </p:cNvPr>
          <p:cNvSpPr/>
          <p:nvPr/>
        </p:nvSpPr>
        <p:spPr>
          <a:xfrm>
            <a:off x="3127821" y="5024980"/>
            <a:ext cx="365760" cy="365760"/>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688485 w 3888432"/>
              <a:gd name="connsiteY5" fmla="*/ 147563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2688485 w 3888432"/>
              <a:gd name="connsiteY17" fmla="*/ 1475633 h 3960440"/>
              <a:gd name="connsiteX18" fmla="*/ 878058 w 3888432"/>
              <a:gd name="connsiteY18" fmla="*/ 648072 h 3960440"/>
              <a:gd name="connsiteX19" fmla="*/ 554477 w 3888432"/>
              <a:gd name="connsiteY19" fmla="*/ 971653 h 3960440"/>
              <a:gd name="connsiteX20" fmla="*/ 878058 w 3888432"/>
              <a:gd name="connsiteY20" fmla="*/ 1295234 h 3960440"/>
              <a:gd name="connsiteX21" fmla="*/ 1201639 w 3888432"/>
              <a:gd name="connsiteY21" fmla="*/ 971653 h 3960440"/>
              <a:gd name="connsiteX22" fmla="*/ 878058 w 3888432"/>
              <a:gd name="connsiteY22" fmla="*/ 648072 h 3960440"/>
              <a:gd name="connsiteX23" fmla="*/ 333511 w 3888432"/>
              <a:gd name="connsiteY23" fmla="*/ 0 h 3960440"/>
              <a:gd name="connsiteX24" fmla="*/ 3554921 w 3888432"/>
              <a:gd name="connsiteY24" fmla="*/ 0 h 3960440"/>
              <a:gd name="connsiteX25" fmla="*/ 3888432 w 3888432"/>
              <a:gd name="connsiteY25" fmla="*/ 333511 h 3960440"/>
              <a:gd name="connsiteX26" fmla="*/ 3888432 w 3888432"/>
              <a:gd name="connsiteY26" fmla="*/ 3626929 h 3960440"/>
              <a:gd name="connsiteX27" fmla="*/ 3554921 w 3888432"/>
              <a:gd name="connsiteY27" fmla="*/ 3960440 h 3960440"/>
              <a:gd name="connsiteX28" fmla="*/ 333511 w 3888432"/>
              <a:gd name="connsiteY28" fmla="*/ 3960440 h 3960440"/>
              <a:gd name="connsiteX29" fmla="*/ 0 w 3888432"/>
              <a:gd name="connsiteY29" fmla="*/ 3626929 h 3960440"/>
              <a:gd name="connsiteX30" fmla="*/ 0 w 3888432"/>
              <a:gd name="connsiteY30" fmla="*/ 333511 h 3960440"/>
              <a:gd name="connsiteX31" fmla="*/ 333511 w 3888432"/>
              <a:gd name="connsiteY31"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latin typeface="Cambria" panose="02040503050406030204" pitchFamily="18" charset="0"/>
            </a:endParaRPr>
          </a:p>
        </p:txBody>
      </p:sp>
      <p:sp>
        <p:nvSpPr>
          <p:cNvPr id="27" name="Rounded Rectangle 2">
            <a:extLst>
              <a:ext uri="{FF2B5EF4-FFF2-40B4-BE49-F238E27FC236}">
                <a16:creationId xmlns:a16="http://schemas.microsoft.com/office/drawing/2014/main" id="{982CDAAC-C2B6-4BBD-B6ED-78B60AD2033B}"/>
              </a:ext>
            </a:extLst>
          </p:cNvPr>
          <p:cNvSpPr/>
          <p:nvPr/>
        </p:nvSpPr>
        <p:spPr>
          <a:xfrm>
            <a:off x="6644947" y="5008046"/>
            <a:ext cx="365760" cy="365760"/>
          </a:xfrm>
          <a:custGeom>
            <a:avLst/>
            <a:gdLst>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155131 w 3960000"/>
              <a:gd name="connsiteY16" fmla="*/ 1419365 h 3960000"/>
              <a:gd name="connsiteX17" fmla="*/ 3207849 w 3960000"/>
              <a:gd name="connsiteY17" fmla="*/ 1493166 h 3960000"/>
              <a:gd name="connsiteX18" fmla="*/ 3407333 w 3960000"/>
              <a:gd name="connsiteY18" fmla="*/ 1117847 h 3960000"/>
              <a:gd name="connsiteX19" fmla="*/ 3108461 w 3960000"/>
              <a:gd name="connsiteY19" fmla="*/ 1185086 h 3960000"/>
              <a:gd name="connsiteX20" fmla="*/ 3334650 w 3960000"/>
              <a:gd name="connsiteY20" fmla="*/ 883134 h 3960000"/>
              <a:gd name="connsiteX21" fmla="*/ 2995677 w 3960000"/>
              <a:gd name="connsiteY21" fmla="*/ 1008938 h 3960000"/>
              <a:gd name="connsiteX22" fmla="*/ 2538382 w 3960000"/>
              <a:gd name="connsiteY22" fmla="*/ 802616 h 3960000"/>
              <a:gd name="connsiteX23" fmla="*/ 308009 w 3960000"/>
              <a:gd name="connsiteY23" fmla="*/ 0 h 3960000"/>
              <a:gd name="connsiteX24" fmla="*/ 3651991 w 3960000"/>
              <a:gd name="connsiteY24" fmla="*/ 0 h 3960000"/>
              <a:gd name="connsiteX25" fmla="*/ 3960000 w 3960000"/>
              <a:gd name="connsiteY25" fmla="*/ 308009 h 3960000"/>
              <a:gd name="connsiteX26" fmla="*/ 3960000 w 3960000"/>
              <a:gd name="connsiteY26" fmla="*/ 3651991 h 3960000"/>
              <a:gd name="connsiteX27" fmla="*/ 3651991 w 3960000"/>
              <a:gd name="connsiteY27" fmla="*/ 3960000 h 3960000"/>
              <a:gd name="connsiteX28" fmla="*/ 308009 w 3960000"/>
              <a:gd name="connsiteY28" fmla="*/ 3960000 h 3960000"/>
              <a:gd name="connsiteX29" fmla="*/ 0 w 3960000"/>
              <a:gd name="connsiteY29" fmla="*/ 3651991 h 3960000"/>
              <a:gd name="connsiteX30" fmla="*/ 0 w 3960000"/>
              <a:gd name="connsiteY30" fmla="*/ 308009 h 3960000"/>
              <a:gd name="connsiteX31" fmla="*/ 308009 w 3960000"/>
              <a:gd name="connsiteY31" fmla="*/ 0 h 3960000"/>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207849 w 3960000"/>
              <a:gd name="connsiteY16" fmla="*/ 1493166 h 3960000"/>
              <a:gd name="connsiteX17" fmla="*/ 3407333 w 3960000"/>
              <a:gd name="connsiteY17" fmla="*/ 1117847 h 3960000"/>
              <a:gd name="connsiteX18" fmla="*/ 3108461 w 3960000"/>
              <a:gd name="connsiteY18" fmla="*/ 1185086 h 3960000"/>
              <a:gd name="connsiteX19" fmla="*/ 3334650 w 3960000"/>
              <a:gd name="connsiteY19" fmla="*/ 883134 h 3960000"/>
              <a:gd name="connsiteX20" fmla="*/ 2995677 w 3960000"/>
              <a:gd name="connsiteY20" fmla="*/ 1008938 h 3960000"/>
              <a:gd name="connsiteX21" fmla="*/ 2538382 w 3960000"/>
              <a:gd name="connsiteY21" fmla="*/ 802616 h 3960000"/>
              <a:gd name="connsiteX22" fmla="*/ 308009 w 3960000"/>
              <a:gd name="connsiteY22" fmla="*/ 0 h 3960000"/>
              <a:gd name="connsiteX23" fmla="*/ 3651991 w 3960000"/>
              <a:gd name="connsiteY23" fmla="*/ 0 h 3960000"/>
              <a:gd name="connsiteX24" fmla="*/ 3960000 w 3960000"/>
              <a:gd name="connsiteY24" fmla="*/ 308009 h 3960000"/>
              <a:gd name="connsiteX25" fmla="*/ 3960000 w 3960000"/>
              <a:gd name="connsiteY25" fmla="*/ 3651991 h 3960000"/>
              <a:gd name="connsiteX26" fmla="*/ 3651991 w 3960000"/>
              <a:gd name="connsiteY26" fmla="*/ 3960000 h 3960000"/>
              <a:gd name="connsiteX27" fmla="*/ 308009 w 3960000"/>
              <a:gd name="connsiteY27" fmla="*/ 3960000 h 3960000"/>
              <a:gd name="connsiteX28" fmla="*/ 0 w 3960000"/>
              <a:gd name="connsiteY28" fmla="*/ 3651991 h 3960000"/>
              <a:gd name="connsiteX29" fmla="*/ 0 w 3960000"/>
              <a:gd name="connsiteY29" fmla="*/ 308009 h 3960000"/>
              <a:gd name="connsiteX30" fmla="*/ 308009 w 3960000"/>
              <a:gd name="connsiteY30"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08461 w 3960000"/>
              <a:gd name="connsiteY17" fmla="*/ 1185086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latin typeface="Cambria" panose="02040503050406030204" pitchFamily="18" charset="0"/>
            </a:endParaRPr>
          </a:p>
        </p:txBody>
      </p:sp>
      <p:sp>
        <p:nvSpPr>
          <p:cNvPr id="28" name="Rounded Rectangle 3">
            <a:extLst>
              <a:ext uri="{FF2B5EF4-FFF2-40B4-BE49-F238E27FC236}">
                <a16:creationId xmlns:a16="http://schemas.microsoft.com/office/drawing/2014/main" id="{AF2B1AAA-806F-42BD-925E-DF864716CBC5}"/>
              </a:ext>
            </a:extLst>
          </p:cNvPr>
          <p:cNvSpPr>
            <a:spLocks noChangeAspect="1"/>
          </p:cNvSpPr>
          <p:nvPr/>
        </p:nvSpPr>
        <p:spPr>
          <a:xfrm>
            <a:off x="4914424" y="5008049"/>
            <a:ext cx="365760" cy="365760"/>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latin typeface="Cambria" panose="02040503050406030204" pitchFamily="18" charset="0"/>
            </a:endParaRPr>
          </a:p>
        </p:txBody>
      </p:sp>
      <p:sp>
        <p:nvSpPr>
          <p:cNvPr id="29" name="Rectangle 28">
            <a:extLst>
              <a:ext uri="{FF2B5EF4-FFF2-40B4-BE49-F238E27FC236}">
                <a16:creationId xmlns:a16="http://schemas.microsoft.com/office/drawing/2014/main" id="{7A7C83A7-949B-4546-B1BB-3A61FF7273B1}"/>
              </a:ext>
            </a:extLst>
          </p:cNvPr>
          <p:cNvSpPr/>
          <p:nvPr/>
        </p:nvSpPr>
        <p:spPr>
          <a:xfrm>
            <a:off x="5295562" y="5071353"/>
            <a:ext cx="1363133" cy="25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r>
              <a:rPr lang="en-US" sz="1200">
                <a:solidFill>
                  <a:schemeClr val="tx1"/>
                </a:solidFill>
                <a:latin typeface="Cambria" panose="02040503050406030204" pitchFamily="18" charset="0"/>
                <a:ea typeface="Cambria Math" pitchFamily="18" charset="0"/>
                <a:cs typeface="Courier New" pitchFamily="49" charset="0"/>
              </a:rPr>
              <a:t>Ditmet Kemendag</a:t>
            </a:r>
          </a:p>
        </p:txBody>
      </p:sp>
      <p:sp>
        <p:nvSpPr>
          <p:cNvPr id="30" name="Rectangle 29">
            <a:extLst>
              <a:ext uri="{FF2B5EF4-FFF2-40B4-BE49-F238E27FC236}">
                <a16:creationId xmlns:a16="http://schemas.microsoft.com/office/drawing/2014/main" id="{39B899AB-7E5E-4E51-9D71-C9D6A07E7A28}"/>
              </a:ext>
            </a:extLst>
          </p:cNvPr>
          <p:cNvSpPr/>
          <p:nvPr/>
        </p:nvSpPr>
        <p:spPr>
          <a:xfrm>
            <a:off x="3526028" y="5088287"/>
            <a:ext cx="1363133" cy="25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r>
              <a:rPr lang="en-US" sz="1200">
                <a:solidFill>
                  <a:schemeClr val="tx1"/>
                </a:solidFill>
                <a:latin typeface="Cambria" panose="02040503050406030204" pitchFamily="18" charset="0"/>
                <a:ea typeface="Cambria Math" pitchFamily="18" charset="0"/>
                <a:cs typeface="Courier New" pitchFamily="49" charset="0"/>
              </a:rPr>
              <a:t>Ditmet Kemendag</a:t>
            </a:r>
          </a:p>
        </p:txBody>
      </p:sp>
      <p:sp>
        <p:nvSpPr>
          <p:cNvPr id="31" name="Rectangle 30">
            <a:extLst>
              <a:ext uri="{FF2B5EF4-FFF2-40B4-BE49-F238E27FC236}">
                <a16:creationId xmlns:a16="http://schemas.microsoft.com/office/drawing/2014/main" id="{3950EA6B-0BE5-4C83-9778-BF493FAFCECA}"/>
              </a:ext>
            </a:extLst>
          </p:cNvPr>
          <p:cNvSpPr/>
          <p:nvPr/>
        </p:nvSpPr>
        <p:spPr>
          <a:xfrm>
            <a:off x="1578701" y="5096754"/>
            <a:ext cx="1363133" cy="25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r>
              <a:rPr lang="en-US" sz="1200">
                <a:solidFill>
                  <a:schemeClr val="tx1"/>
                </a:solidFill>
                <a:latin typeface="Cambria" panose="02040503050406030204" pitchFamily="18" charset="0"/>
                <a:ea typeface="Cambria Math" pitchFamily="18" charset="0"/>
                <a:cs typeface="Courier New" pitchFamily="49" charset="0"/>
              </a:rPr>
              <a:t>Direktorat Metrologi</a:t>
            </a:r>
          </a:p>
        </p:txBody>
      </p:sp>
      <p:pic>
        <p:nvPicPr>
          <p:cNvPr id="32" name="Picture 31">
            <a:extLst>
              <a:ext uri="{FF2B5EF4-FFF2-40B4-BE49-F238E27FC236}">
                <a16:creationId xmlns:a16="http://schemas.microsoft.com/office/drawing/2014/main" id="{DEF3405C-B59C-43EA-9329-E3ACFD647E82}"/>
              </a:ext>
            </a:extLst>
          </p:cNvPr>
          <p:cNvPicPr/>
          <p:nvPr/>
        </p:nvPicPr>
        <p:blipFill>
          <a:blip r:embed="rId6" cstate="print"/>
          <a:srcRect t="19704" r="39357" b="28818"/>
          <a:stretch>
            <a:fillRect/>
          </a:stretch>
        </p:blipFill>
        <p:spPr bwMode="auto">
          <a:xfrm>
            <a:off x="10016454" y="3198853"/>
            <a:ext cx="1977905" cy="1278192"/>
          </a:xfrm>
          <a:prstGeom prst="rect">
            <a:avLst/>
          </a:prstGeom>
          <a:noFill/>
          <a:ln w="9525">
            <a:noFill/>
            <a:miter lim="800000"/>
            <a:headEnd/>
            <a:tailEnd/>
          </a:ln>
        </p:spPr>
      </p:pic>
      <p:pic>
        <p:nvPicPr>
          <p:cNvPr id="33" name="Picture 32">
            <a:extLst>
              <a:ext uri="{FF2B5EF4-FFF2-40B4-BE49-F238E27FC236}">
                <a16:creationId xmlns:a16="http://schemas.microsoft.com/office/drawing/2014/main" id="{549438AC-B20A-4F49-B5B3-87ADC8A896CA}"/>
              </a:ext>
            </a:extLst>
          </p:cNvPr>
          <p:cNvPicPr/>
          <p:nvPr/>
        </p:nvPicPr>
        <p:blipFill>
          <a:blip r:embed="rId7" cstate="print"/>
          <a:srcRect l="1746" t="19704" r="39357" b="22044"/>
          <a:stretch>
            <a:fillRect/>
          </a:stretch>
        </p:blipFill>
        <p:spPr bwMode="auto">
          <a:xfrm>
            <a:off x="7850395" y="3195438"/>
            <a:ext cx="2124009" cy="1256975"/>
          </a:xfrm>
          <a:prstGeom prst="rect">
            <a:avLst/>
          </a:prstGeom>
          <a:noFill/>
          <a:ln w="9525">
            <a:noFill/>
            <a:miter lim="800000"/>
            <a:headEnd/>
            <a:tailEnd/>
          </a:ln>
        </p:spPr>
      </p:pic>
    </p:spTree>
    <p:extLst>
      <p:ext uri="{BB962C8B-B14F-4D97-AF65-F5344CB8AC3E}">
        <p14:creationId xmlns:p14="http://schemas.microsoft.com/office/powerpoint/2010/main" val="174135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P:\Asia Pacific Legal Metrology Forum - Trading Standards\LOGOs\Footer_Letterhead_APLMF_without address.jpg">
            <a:extLst>
              <a:ext uri="{FF2B5EF4-FFF2-40B4-BE49-F238E27FC236}">
                <a16:creationId xmlns:a16="http://schemas.microsoft.com/office/drawing/2014/main" id="{6C7C9307-346E-4165-A380-85ED639902D7}"/>
              </a:ext>
            </a:extLst>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 y="5350384"/>
            <a:ext cx="12191999" cy="150761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EE2308A-797D-4262-9914-C54B7A547266}"/>
              </a:ext>
            </a:extLst>
          </p:cNvPr>
          <p:cNvSpPr txBox="1"/>
          <p:nvPr/>
        </p:nvSpPr>
        <p:spPr>
          <a:xfrm>
            <a:off x="9510591" y="5844307"/>
            <a:ext cx="2483768" cy="830997"/>
          </a:xfrm>
          <a:prstGeom prst="rect">
            <a:avLst/>
          </a:prstGeom>
          <a:noFill/>
        </p:spPr>
        <p:txBody>
          <a:bodyPr wrap="square" rtlCol="0">
            <a:spAutoFit/>
          </a:bodyPr>
          <a:lstStyle/>
          <a:p>
            <a:r>
              <a:rPr lang="en-NZ" sz="1600" b="1" dirty="0">
                <a:solidFill>
                  <a:schemeClr val="tx2"/>
                </a:solidFill>
              </a:rPr>
              <a:t>26</a:t>
            </a:r>
            <a:r>
              <a:rPr lang="en-NZ" sz="1600" b="1" baseline="30000" dirty="0">
                <a:solidFill>
                  <a:schemeClr val="tx2"/>
                </a:solidFill>
              </a:rPr>
              <a:t>th</a:t>
            </a:r>
            <a:r>
              <a:rPr lang="en-NZ" sz="1600" b="1" dirty="0">
                <a:solidFill>
                  <a:schemeClr val="tx2"/>
                </a:solidFill>
              </a:rPr>
              <a:t> APLMF</a:t>
            </a:r>
          </a:p>
          <a:p>
            <a:r>
              <a:rPr lang="en-NZ" sz="1600" b="1" dirty="0">
                <a:solidFill>
                  <a:schemeClr val="tx2"/>
                </a:solidFill>
              </a:rPr>
              <a:t>Ha Long  City, Viet Nam</a:t>
            </a:r>
          </a:p>
          <a:p>
            <a:r>
              <a:rPr lang="en-NZ" sz="1600" b="1" dirty="0">
                <a:solidFill>
                  <a:schemeClr val="tx2"/>
                </a:solidFill>
              </a:rPr>
              <a:t>7-9 November 2019</a:t>
            </a:r>
          </a:p>
        </p:txBody>
      </p:sp>
      <p:pic>
        <p:nvPicPr>
          <p:cNvPr id="22" name="Picture 21">
            <a:extLst>
              <a:ext uri="{FF2B5EF4-FFF2-40B4-BE49-F238E27FC236}">
                <a16:creationId xmlns:a16="http://schemas.microsoft.com/office/drawing/2014/main" id="{F1C6AE68-87B7-4EB4-9301-F4A1E3B1FC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16632"/>
            <a:ext cx="1275333" cy="78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BBDC627B-06DA-4385-889F-DE8EC44F306D}"/>
              </a:ext>
            </a:extLst>
          </p:cNvPr>
          <p:cNvSpPr/>
          <p:nvPr/>
        </p:nvSpPr>
        <p:spPr>
          <a:xfrm>
            <a:off x="248261" y="1210541"/>
            <a:ext cx="6762446" cy="480131"/>
          </a:xfrm>
          <a:prstGeom prst="rect">
            <a:avLst/>
          </a:prstGeom>
        </p:spPr>
        <p:txBody>
          <a:bodyPr wrap="square">
            <a:spAutoFit/>
          </a:bodyPr>
          <a:lstStyle/>
          <a:p>
            <a:pPr>
              <a:lnSpc>
                <a:spcPct val="90000"/>
              </a:lnSpc>
              <a:spcAft>
                <a:spcPts val="600"/>
              </a:spcAft>
            </a:pPr>
            <a:r>
              <a:rPr lang="en-US" sz="2800" b="1" dirty="0">
                <a:solidFill>
                  <a:srgbClr val="000000"/>
                </a:solidFill>
                <a:latin typeface="Cambria" panose="02040503050406030204" pitchFamily="18" charset="0"/>
              </a:rPr>
              <a:t>What we have done</a:t>
            </a:r>
          </a:p>
        </p:txBody>
      </p:sp>
      <p:cxnSp>
        <p:nvCxnSpPr>
          <p:cNvPr id="13" name="Straight Connector 12">
            <a:extLst>
              <a:ext uri="{FF2B5EF4-FFF2-40B4-BE49-F238E27FC236}">
                <a16:creationId xmlns:a16="http://schemas.microsoft.com/office/drawing/2014/main" id="{9BB0D4D0-A220-4479-9851-B5D3AAE7C22E}"/>
              </a:ext>
            </a:extLst>
          </p:cNvPr>
          <p:cNvCxnSpPr>
            <a:cxnSpLocks/>
            <a:endCxn id="12" idx="2"/>
          </p:cNvCxnSpPr>
          <p:nvPr/>
        </p:nvCxnSpPr>
        <p:spPr>
          <a:xfrm>
            <a:off x="357132" y="1690672"/>
            <a:ext cx="32723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685FD27-ACF9-4356-8DA2-C8731EB97674}"/>
              </a:ext>
            </a:extLst>
          </p:cNvPr>
          <p:cNvSpPr/>
          <p:nvPr/>
        </p:nvSpPr>
        <p:spPr>
          <a:xfrm>
            <a:off x="357132" y="1808727"/>
            <a:ext cx="4608763" cy="2339102"/>
          </a:xfrm>
          <a:prstGeom prst="rect">
            <a:avLst/>
          </a:prstGeom>
        </p:spPr>
        <p:txBody>
          <a:bodyPr wrap="square">
            <a:spAutoFit/>
          </a:bodyPr>
          <a:lstStyle/>
          <a:p>
            <a:pPr>
              <a:spcBef>
                <a:spcPts val="200"/>
              </a:spcBef>
              <a:spcAft>
                <a:spcPts val="0"/>
              </a:spcAft>
            </a:pPr>
            <a:r>
              <a:rPr lang="en-US" sz="2000" b="1" dirty="0">
                <a:solidFill>
                  <a:srgbClr val="243F60"/>
                </a:solidFill>
                <a:latin typeface="Cambria" panose="02040503050406030204" pitchFamily="18" charset="0"/>
                <a:ea typeface="Times New Roman" panose="02020603050405020304" pitchFamily="18" charset="0"/>
                <a:cs typeface="Times New Roman" panose="02020603050405020304" pitchFamily="18" charset="0"/>
              </a:rPr>
              <a:t>Activation of community</a:t>
            </a:r>
            <a:endParaRPr lang="en-AU" sz="2000" b="1" dirty="0">
              <a:solidFill>
                <a:srgbClr val="243F60"/>
              </a:solidFill>
              <a:effectLst/>
              <a:latin typeface="Cambria" panose="02040503050406030204" pitchFamily="18" charset="0"/>
              <a:ea typeface="Times New Roman" panose="02020603050405020304" pitchFamily="18" charset="0"/>
              <a:cs typeface="Times New Roman" panose="02020603050405020304" pitchFamily="18" charset="0"/>
            </a:endParaRPr>
          </a:p>
          <a:p>
            <a:pPr marL="400050" indent="-285750" algn="just">
              <a:spcAft>
                <a:spcPts val="0"/>
              </a:spcAft>
              <a:buFont typeface="Wingdings" panose="05000000000000000000" pitchFamily="2" charset="2"/>
              <a:buChar char="§"/>
            </a:pPr>
            <a:r>
              <a:rPr lang="en-US" dirty="0">
                <a:latin typeface="Cambria" panose="02040503050406030204" pitchFamily="18" charset="0"/>
                <a:ea typeface="Calibri" panose="020F0502020204030204" pitchFamily="34" charset="0"/>
                <a:cs typeface="Times New Roman" panose="02020603050405020304" pitchFamily="18" charset="0"/>
              </a:rPr>
              <a:t>Bike Community – where a distance is well-measured</a:t>
            </a:r>
          </a:p>
          <a:p>
            <a:pPr marL="400050" indent="-285750" algn="just">
              <a:spcAft>
                <a:spcPts val="0"/>
              </a:spcAft>
              <a:buFont typeface="Wingdings" panose="05000000000000000000" pitchFamily="2" charset="2"/>
              <a:buChar char="§"/>
            </a:pPr>
            <a:r>
              <a:rPr lang="en-US" dirty="0">
                <a:latin typeface="Cambria" panose="02040503050406030204" pitchFamily="18" charset="0"/>
                <a:ea typeface="Calibri" panose="020F0502020204030204" pitchFamily="34" charset="0"/>
                <a:cs typeface="Times New Roman" panose="02020603050405020304" pitchFamily="18" charset="0"/>
              </a:rPr>
              <a:t>Outdoor events (Fun walk)</a:t>
            </a:r>
          </a:p>
          <a:p>
            <a:pPr marL="400050" indent="-285750" algn="just">
              <a:spcAft>
                <a:spcPts val="0"/>
              </a:spcAft>
              <a:buFont typeface="Wingdings" panose="05000000000000000000" pitchFamily="2" charset="2"/>
              <a:buChar char="§"/>
            </a:pPr>
            <a:r>
              <a:rPr lang="en-US" dirty="0">
                <a:latin typeface="Cambria" panose="02040503050406030204" pitchFamily="18" charset="0"/>
                <a:ea typeface="Calibri" panose="020F0502020204030204" pitchFamily="34" charset="0"/>
                <a:cs typeface="Times New Roman" panose="02020603050405020304" pitchFamily="18" charset="0"/>
              </a:rPr>
              <a:t>Goes to schools</a:t>
            </a:r>
          </a:p>
          <a:p>
            <a:pPr marL="400050" indent="-285750" algn="just">
              <a:spcAft>
                <a:spcPts val="0"/>
              </a:spcAft>
              <a:buFont typeface="Wingdings" panose="05000000000000000000" pitchFamily="2" charset="2"/>
              <a:buChar char="§"/>
            </a:pPr>
            <a:r>
              <a:rPr lang="en-US" dirty="0">
                <a:latin typeface="Cambria" panose="02040503050406030204" pitchFamily="18" charset="0"/>
                <a:ea typeface="Calibri" panose="020F0502020204030204" pitchFamily="34" charset="0"/>
                <a:cs typeface="Times New Roman" panose="02020603050405020304" pitchFamily="18" charset="0"/>
              </a:rPr>
              <a:t>Break-through events</a:t>
            </a:r>
          </a:p>
          <a:p>
            <a:pPr marL="857250" lvl="1" indent="-285750" algn="just">
              <a:buFont typeface="Arial" panose="020B0604020202020204" pitchFamily="34" charset="0"/>
              <a:buChar char="•"/>
            </a:pPr>
            <a:r>
              <a:rPr lang="en-US" dirty="0">
                <a:latin typeface="Cambria" panose="02040503050406030204" pitchFamily="18" charset="0"/>
                <a:ea typeface="Calibri" panose="020F0502020204030204" pitchFamily="34" charset="0"/>
                <a:cs typeface="Times New Roman" panose="02020603050405020304" pitchFamily="18" charset="0"/>
              </a:rPr>
              <a:t>Metrology in a cup of coffee</a:t>
            </a:r>
          </a:p>
          <a:p>
            <a:pPr marL="857250" lvl="1" indent="-285750" algn="just">
              <a:buFont typeface="Arial" panose="020B0604020202020204" pitchFamily="34" charset="0"/>
              <a:buChar char="•"/>
            </a:pPr>
            <a:r>
              <a:rPr lang="en-US" dirty="0">
                <a:latin typeface="Cambria" panose="02040503050406030204" pitchFamily="18" charset="0"/>
                <a:ea typeface="Calibri" panose="020F0502020204030204" pitchFamily="34" charset="0"/>
                <a:cs typeface="Times New Roman" panose="02020603050405020304" pitchFamily="18" charset="0"/>
              </a:rPr>
              <a:t>Metrology and halal industry</a:t>
            </a:r>
          </a:p>
        </p:txBody>
      </p:sp>
      <p:pic>
        <p:nvPicPr>
          <p:cNvPr id="5" name="Gowes Ditmet - 1 Nov 2019 - 1080 30p">
            <a:hlinkClick r:id="" action="ppaction://media"/>
            <a:extLst>
              <a:ext uri="{FF2B5EF4-FFF2-40B4-BE49-F238E27FC236}">
                <a16:creationId xmlns:a16="http://schemas.microsoft.com/office/drawing/2014/main" id="{F5035698-9A27-4559-BC46-1D8E646DE8E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75517" y="443841"/>
            <a:ext cx="6451603" cy="3435670"/>
          </a:xfrm>
          <a:prstGeom prst="rect">
            <a:avLst/>
          </a:prstGeom>
        </p:spPr>
      </p:pic>
      <p:sp>
        <p:nvSpPr>
          <p:cNvPr id="4" name="Rectangle 3">
            <a:extLst>
              <a:ext uri="{FF2B5EF4-FFF2-40B4-BE49-F238E27FC236}">
                <a16:creationId xmlns:a16="http://schemas.microsoft.com/office/drawing/2014/main" id="{1C98357E-22CE-4C96-AAEC-3B94A56A1912}"/>
              </a:ext>
            </a:extLst>
          </p:cNvPr>
          <p:cNvSpPr/>
          <p:nvPr/>
        </p:nvSpPr>
        <p:spPr>
          <a:xfrm>
            <a:off x="369490" y="4230027"/>
            <a:ext cx="5108759" cy="1477328"/>
          </a:xfrm>
          <a:prstGeom prst="rect">
            <a:avLst/>
          </a:prstGeom>
        </p:spPr>
        <p:txBody>
          <a:bodyPr wrap="square">
            <a:spAutoFit/>
          </a:bodyPr>
          <a:lstStyle/>
          <a:p>
            <a:pPr algn="just">
              <a:spcAft>
                <a:spcPts val="1000"/>
              </a:spcAft>
              <a:tabLst>
                <a:tab pos="914400" algn="l"/>
              </a:tabLst>
            </a:pPr>
            <a:r>
              <a:rPr lang="en-GB" dirty="0">
                <a:latin typeface="Cambria" panose="02040503050406030204" pitchFamily="18" charset="0"/>
                <a:ea typeface="Calibri" panose="020F0502020204030204" pitchFamily="34" charset="0"/>
                <a:cs typeface="Times New Roman" panose="02020603050405020304" pitchFamily="18" charset="0"/>
              </a:rPr>
              <a:t>This objective of promoting metrology will be achieved throughout an impact on participants directly and on others by word of mouth, </a:t>
            </a:r>
            <a:r>
              <a:rPr lang="en-AU" dirty="0">
                <a:latin typeface="Cambria" panose="02040503050406030204" pitchFamily="18" charset="0"/>
                <a:ea typeface="Calibri" panose="020F0502020204030204" pitchFamily="34" charset="0"/>
                <a:cs typeface="Times New Roman" panose="02020603050405020304" pitchFamily="18" charset="0"/>
              </a:rPr>
              <a:t>p</a:t>
            </a:r>
            <a:r>
              <a:rPr lang="en-GB" dirty="0" err="1">
                <a:latin typeface="Cambria" panose="02040503050406030204" pitchFamily="18" charset="0"/>
                <a:ea typeface="Calibri" panose="020F0502020204030204" pitchFamily="34" charset="0"/>
                <a:cs typeface="Times New Roman" panose="02020603050405020304" pitchFamily="18" charset="0"/>
              </a:rPr>
              <a:t>ublicity</a:t>
            </a:r>
            <a:r>
              <a:rPr lang="en-GB" dirty="0">
                <a:latin typeface="Cambria" panose="02040503050406030204" pitchFamily="18" charset="0"/>
                <a:ea typeface="Calibri" panose="020F0502020204030204" pitchFamily="34" charset="0"/>
                <a:cs typeface="Times New Roman" panose="02020603050405020304" pitchFamily="18" charset="0"/>
              </a:rPr>
              <a:t> around the events</a:t>
            </a:r>
            <a:r>
              <a:rPr lang="en-AU" dirty="0">
                <a:latin typeface="Cambria" panose="02040503050406030204" pitchFamily="18" charset="0"/>
                <a:ea typeface="Calibri" panose="020F0502020204030204" pitchFamily="34" charset="0"/>
                <a:cs typeface="Times New Roman" panose="02020603050405020304" pitchFamily="18" charset="0"/>
              </a:rPr>
              <a:t>, </a:t>
            </a:r>
            <a:r>
              <a:rPr lang="en-GB" dirty="0">
                <a:latin typeface="Cambria" panose="02040503050406030204" pitchFamily="18" charset="0"/>
                <a:ea typeface="Calibri" panose="020F0502020204030204" pitchFamily="34" charset="0"/>
                <a:cs typeface="Times New Roman" panose="02020603050405020304" pitchFamily="18" charset="0"/>
              </a:rPr>
              <a:t>establishing social networks</a:t>
            </a:r>
            <a:r>
              <a:rPr lang="en-AU" dirty="0">
                <a:latin typeface="Cambria" panose="02040503050406030204" pitchFamily="18" charset="0"/>
                <a:ea typeface="Calibri" panose="020F0502020204030204" pitchFamily="34" charset="0"/>
                <a:cs typeface="Times New Roman" panose="02020603050405020304" pitchFamily="18" charset="0"/>
              </a:rPr>
              <a:t>, </a:t>
            </a:r>
            <a:r>
              <a:rPr lang="en-US" dirty="0" err="1">
                <a:latin typeface="Cambria" panose="02040503050406030204" pitchFamily="18" charset="0"/>
                <a:ea typeface="Calibri" panose="020F0502020204030204" pitchFamily="34" charset="0"/>
                <a:cs typeface="Times New Roman" panose="02020603050405020304" pitchFamily="18" charset="0"/>
              </a:rPr>
              <a:t>etc</a:t>
            </a:r>
            <a:endParaRPr lang="en-AU" dirty="0">
              <a:latin typeface="Cambria" panose="0204050305040603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3669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P:\Asia Pacific Legal Metrology Forum - Trading Standards\LOGOs\Footer_Letterhead_APLMF_without address.jpg">
            <a:extLst>
              <a:ext uri="{FF2B5EF4-FFF2-40B4-BE49-F238E27FC236}">
                <a16:creationId xmlns:a16="http://schemas.microsoft.com/office/drawing/2014/main" id="{6C7C9307-346E-4165-A380-85ED639902D7}"/>
              </a:ext>
            </a:extLst>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 y="5350384"/>
            <a:ext cx="12191999" cy="150761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EE2308A-797D-4262-9914-C54B7A547266}"/>
              </a:ext>
            </a:extLst>
          </p:cNvPr>
          <p:cNvSpPr txBox="1"/>
          <p:nvPr/>
        </p:nvSpPr>
        <p:spPr>
          <a:xfrm>
            <a:off x="9510591" y="5844307"/>
            <a:ext cx="2483768" cy="830997"/>
          </a:xfrm>
          <a:prstGeom prst="rect">
            <a:avLst/>
          </a:prstGeom>
          <a:noFill/>
        </p:spPr>
        <p:txBody>
          <a:bodyPr wrap="square" rtlCol="0">
            <a:spAutoFit/>
          </a:bodyPr>
          <a:lstStyle/>
          <a:p>
            <a:r>
              <a:rPr lang="en-NZ" sz="1600" b="1" dirty="0">
                <a:solidFill>
                  <a:schemeClr val="tx2"/>
                </a:solidFill>
              </a:rPr>
              <a:t>26</a:t>
            </a:r>
            <a:r>
              <a:rPr lang="en-NZ" sz="1600" b="1" baseline="30000" dirty="0">
                <a:solidFill>
                  <a:schemeClr val="tx2"/>
                </a:solidFill>
              </a:rPr>
              <a:t>th</a:t>
            </a:r>
            <a:r>
              <a:rPr lang="en-NZ" sz="1600" b="1" dirty="0">
                <a:solidFill>
                  <a:schemeClr val="tx2"/>
                </a:solidFill>
              </a:rPr>
              <a:t> APLMF</a:t>
            </a:r>
          </a:p>
          <a:p>
            <a:r>
              <a:rPr lang="en-NZ" sz="1600" b="1" dirty="0">
                <a:solidFill>
                  <a:schemeClr val="tx2"/>
                </a:solidFill>
              </a:rPr>
              <a:t>Ha Long  City, Viet Nam</a:t>
            </a:r>
          </a:p>
          <a:p>
            <a:r>
              <a:rPr lang="en-NZ" sz="1600" b="1" dirty="0">
                <a:solidFill>
                  <a:schemeClr val="tx2"/>
                </a:solidFill>
              </a:rPr>
              <a:t>7-9 November 2019</a:t>
            </a:r>
          </a:p>
        </p:txBody>
      </p:sp>
      <p:pic>
        <p:nvPicPr>
          <p:cNvPr id="22" name="Picture 21">
            <a:extLst>
              <a:ext uri="{FF2B5EF4-FFF2-40B4-BE49-F238E27FC236}">
                <a16:creationId xmlns:a16="http://schemas.microsoft.com/office/drawing/2014/main" id="{F1C6AE68-87B7-4EB4-9301-F4A1E3B1FC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16632"/>
            <a:ext cx="1275333" cy="78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BBDC627B-06DA-4385-889F-DE8EC44F306D}"/>
              </a:ext>
            </a:extLst>
          </p:cNvPr>
          <p:cNvSpPr/>
          <p:nvPr/>
        </p:nvSpPr>
        <p:spPr>
          <a:xfrm>
            <a:off x="248261" y="1210541"/>
            <a:ext cx="6762446" cy="480131"/>
          </a:xfrm>
          <a:prstGeom prst="rect">
            <a:avLst/>
          </a:prstGeom>
        </p:spPr>
        <p:txBody>
          <a:bodyPr wrap="square">
            <a:spAutoFit/>
          </a:bodyPr>
          <a:lstStyle/>
          <a:p>
            <a:pPr>
              <a:lnSpc>
                <a:spcPct val="90000"/>
              </a:lnSpc>
              <a:spcAft>
                <a:spcPts val="600"/>
              </a:spcAft>
            </a:pPr>
            <a:r>
              <a:rPr lang="en-US" sz="2800" b="1" dirty="0">
                <a:solidFill>
                  <a:srgbClr val="000000"/>
                </a:solidFill>
                <a:latin typeface="Cambria" panose="02040503050406030204" pitchFamily="18" charset="0"/>
              </a:rPr>
              <a:t>What we have done</a:t>
            </a:r>
          </a:p>
        </p:txBody>
      </p:sp>
      <p:cxnSp>
        <p:nvCxnSpPr>
          <p:cNvPr id="13" name="Straight Connector 12">
            <a:extLst>
              <a:ext uri="{FF2B5EF4-FFF2-40B4-BE49-F238E27FC236}">
                <a16:creationId xmlns:a16="http://schemas.microsoft.com/office/drawing/2014/main" id="{9BB0D4D0-A220-4479-9851-B5D3AAE7C22E}"/>
              </a:ext>
            </a:extLst>
          </p:cNvPr>
          <p:cNvCxnSpPr>
            <a:cxnSpLocks/>
            <a:endCxn id="12" idx="2"/>
          </p:cNvCxnSpPr>
          <p:nvPr/>
        </p:nvCxnSpPr>
        <p:spPr>
          <a:xfrm>
            <a:off x="357132" y="1690672"/>
            <a:ext cx="32723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685FD27-ACF9-4356-8DA2-C8731EB97674}"/>
              </a:ext>
            </a:extLst>
          </p:cNvPr>
          <p:cNvSpPr/>
          <p:nvPr/>
        </p:nvSpPr>
        <p:spPr>
          <a:xfrm>
            <a:off x="357132" y="1808727"/>
            <a:ext cx="4608763" cy="2339102"/>
          </a:xfrm>
          <a:prstGeom prst="rect">
            <a:avLst/>
          </a:prstGeom>
        </p:spPr>
        <p:txBody>
          <a:bodyPr wrap="square">
            <a:spAutoFit/>
          </a:bodyPr>
          <a:lstStyle/>
          <a:p>
            <a:pPr>
              <a:spcBef>
                <a:spcPts val="200"/>
              </a:spcBef>
              <a:spcAft>
                <a:spcPts val="0"/>
              </a:spcAft>
            </a:pPr>
            <a:r>
              <a:rPr lang="en-US" sz="2000" b="1" dirty="0">
                <a:solidFill>
                  <a:srgbClr val="243F60"/>
                </a:solidFill>
                <a:latin typeface="Cambria" panose="02040503050406030204" pitchFamily="18" charset="0"/>
                <a:ea typeface="Times New Roman" panose="02020603050405020304" pitchFamily="18" charset="0"/>
                <a:cs typeface="Times New Roman" panose="02020603050405020304" pitchFamily="18" charset="0"/>
              </a:rPr>
              <a:t>Activation of community</a:t>
            </a:r>
            <a:endParaRPr lang="en-AU" sz="2000" b="1" dirty="0">
              <a:solidFill>
                <a:srgbClr val="243F60"/>
              </a:solidFill>
              <a:effectLst/>
              <a:latin typeface="Cambria" panose="02040503050406030204" pitchFamily="18" charset="0"/>
              <a:ea typeface="Times New Roman" panose="02020603050405020304" pitchFamily="18" charset="0"/>
              <a:cs typeface="Times New Roman" panose="02020603050405020304" pitchFamily="18" charset="0"/>
            </a:endParaRPr>
          </a:p>
          <a:p>
            <a:pPr marL="400050" indent="-285750" algn="just">
              <a:spcAft>
                <a:spcPts val="0"/>
              </a:spcAft>
              <a:buFont typeface="Wingdings" panose="05000000000000000000" pitchFamily="2" charset="2"/>
              <a:buChar char="§"/>
            </a:pPr>
            <a:r>
              <a:rPr lang="en-US" dirty="0">
                <a:latin typeface="Cambria" panose="02040503050406030204" pitchFamily="18" charset="0"/>
                <a:ea typeface="Calibri" panose="020F0502020204030204" pitchFamily="34" charset="0"/>
                <a:cs typeface="Times New Roman" panose="02020603050405020304" pitchFamily="18" charset="0"/>
              </a:rPr>
              <a:t>Bike Community – where a distance is well-measured</a:t>
            </a:r>
          </a:p>
          <a:p>
            <a:pPr marL="400050" indent="-285750" algn="just">
              <a:spcAft>
                <a:spcPts val="0"/>
              </a:spcAft>
              <a:buFont typeface="Wingdings" panose="05000000000000000000" pitchFamily="2" charset="2"/>
              <a:buChar char="§"/>
            </a:pPr>
            <a:r>
              <a:rPr lang="en-US" dirty="0">
                <a:latin typeface="Cambria" panose="02040503050406030204" pitchFamily="18" charset="0"/>
                <a:ea typeface="Calibri" panose="020F0502020204030204" pitchFamily="34" charset="0"/>
                <a:cs typeface="Times New Roman" panose="02020603050405020304" pitchFamily="18" charset="0"/>
              </a:rPr>
              <a:t>Outdoor events (Fun walk)</a:t>
            </a:r>
          </a:p>
          <a:p>
            <a:pPr marL="400050" indent="-285750" algn="just">
              <a:spcAft>
                <a:spcPts val="0"/>
              </a:spcAft>
              <a:buFont typeface="Wingdings" panose="05000000000000000000" pitchFamily="2" charset="2"/>
              <a:buChar char="§"/>
            </a:pPr>
            <a:r>
              <a:rPr lang="en-US" dirty="0">
                <a:latin typeface="Cambria" panose="02040503050406030204" pitchFamily="18" charset="0"/>
                <a:ea typeface="Calibri" panose="020F0502020204030204" pitchFamily="34" charset="0"/>
                <a:cs typeface="Times New Roman" panose="02020603050405020304" pitchFamily="18" charset="0"/>
              </a:rPr>
              <a:t>Goes to schools</a:t>
            </a:r>
          </a:p>
          <a:p>
            <a:pPr marL="400050" indent="-285750" algn="just">
              <a:spcAft>
                <a:spcPts val="0"/>
              </a:spcAft>
              <a:buFont typeface="Wingdings" panose="05000000000000000000" pitchFamily="2" charset="2"/>
              <a:buChar char="§"/>
            </a:pPr>
            <a:r>
              <a:rPr lang="en-US" dirty="0">
                <a:latin typeface="Cambria" panose="02040503050406030204" pitchFamily="18" charset="0"/>
                <a:ea typeface="Calibri" panose="020F0502020204030204" pitchFamily="34" charset="0"/>
                <a:cs typeface="Times New Roman" panose="02020603050405020304" pitchFamily="18" charset="0"/>
              </a:rPr>
              <a:t>Break-through events</a:t>
            </a:r>
          </a:p>
          <a:p>
            <a:pPr marL="857250" lvl="1" indent="-285750" algn="just">
              <a:buFont typeface="Arial" panose="020B0604020202020204" pitchFamily="34" charset="0"/>
              <a:buChar char="•"/>
            </a:pPr>
            <a:r>
              <a:rPr lang="en-US" dirty="0">
                <a:latin typeface="Cambria" panose="02040503050406030204" pitchFamily="18" charset="0"/>
                <a:ea typeface="Calibri" panose="020F0502020204030204" pitchFamily="34" charset="0"/>
                <a:cs typeface="Times New Roman" panose="02020603050405020304" pitchFamily="18" charset="0"/>
              </a:rPr>
              <a:t>Metrology in a cup of coffee</a:t>
            </a:r>
          </a:p>
          <a:p>
            <a:pPr marL="857250" lvl="1" indent="-285750" algn="just">
              <a:buFont typeface="Arial" panose="020B0604020202020204" pitchFamily="34" charset="0"/>
              <a:buChar char="•"/>
            </a:pPr>
            <a:r>
              <a:rPr lang="en-US" dirty="0">
                <a:latin typeface="Cambria" panose="02040503050406030204" pitchFamily="18" charset="0"/>
                <a:ea typeface="Calibri" panose="020F0502020204030204" pitchFamily="34" charset="0"/>
                <a:cs typeface="Times New Roman" panose="02020603050405020304" pitchFamily="18" charset="0"/>
              </a:rPr>
              <a:t>Metrology and halal industry</a:t>
            </a:r>
          </a:p>
        </p:txBody>
      </p:sp>
      <p:pic>
        <p:nvPicPr>
          <p:cNvPr id="2" name="VID-20191002-WA0002">
            <a:hlinkClick r:id="" action="ppaction://media"/>
            <a:extLst>
              <a:ext uri="{FF2B5EF4-FFF2-40B4-BE49-F238E27FC236}">
                <a16:creationId xmlns:a16="http://schemas.microsoft.com/office/drawing/2014/main" id="{9A669A63-8927-4314-A1B0-8EE5C701A58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847739" y="387424"/>
            <a:ext cx="6096000" cy="3635931"/>
          </a:xfrm>
          <a:prstGeom prst="rect">
            <a:avLst/>
          </a:prstGeom>
        </p:spPr>
      </p:pic>
      <p:sp>
        <p:nvSpPr>
          <p:cNvPr id="4" name="Rectangle 3">
            <a:extLst>
              <a:ext uri="{FF2B5EF4-FFF2-40B4-BE49-F238E27FC236}">
                <a16:creationId xmlns:a16="http://schemas.microsoft.com/office/drawing/2014/main" id="{1C98357E-22CE-4C96-AAEC-3B94A56A1912}"/>
              </a:ext>
            </a:extLst>
          </p:cNvPr>
          <p:cNvSpPr/>
          <p:nvPr/>
        </p:nvSpPr>
        <p:spPr>
          <a:xfrm>
            <a:off x="369490" y="4230027"/>
            <a:ext cx="5108759" cy="1477328"/>
          </a:xfrm>
          <a:prstGeom prst="rect">
            <a:avLst/>
          </a:prstGeom>
        </p:spPr>
        <p:txBody>
          <a:bodyPr wrap="square">
            <a:spAutoFit/>
          </a:bodyPr>
          <a:lstStyle/>
          <a:p>
            <a:pPr algn="just">
              <a:spcAft>
                <a:spcPts val="1000"/>
              </a:spcAft>
              <a:tabLst>
                <a:tab pos="914400" algn="l"/>
              </a:tabLst>
            </a:pPr>
            <a:r>
              <a:rPr lang="en-GB" dirty="0">
                <a:latin typeface="Cambria" panose="02040503050406030204" pitchFamily="18" charset="0"/>
                <a:ea typeface="Calibri" panose="020F0502020204030204" pitchFamily="34" charset="0"/>
                <a:cs typeface="Times New Roman" panose="02020603050405020304" pitchFamily="18" charset="0"/>
              </a:rPr>
              <a:t>This objective of promoting metrology will be achieved throughout an impact on participants directly and on others by word of mouth, </a:t>
            </a:r>
            <a:r>
              <a:rPr lang="en-AU" dirty="0">
                <a:latin typeface="Cambria" panose="02040503050406030204" pitchFamily="18" charset="0"/>
                <a:ea typeface="Calibri" panose="020F0502020204030204" pitchFamily="34" charset="0"/>
                <a:cs typeface="Times New Roman" panose="02020603050405020304" pitchFamily="18" charset="0"/>
              </a:rPr>
              <a:t>p</a:t>
            </a:r>
            <a:r>
              <a:rPr lang="en-GB" dirty="0" err="1">
                <a:latin typeface="Cambria" panose="02040503050406030204" pitchFamily="18" charset="0"/>
                <a:ea typeface="Calibri" panose="020F0502020204030204" pitchFamily="34" charset="0"/>
                <a:cs typeface="Times New Roman" panose="02020603050405020304" pitchFamily="18" charset="0"/>
              </a:rPr>
              <a:t>ublicity</a:t>
            </a:r>
            <a:r>
              <a:rPr lang="en-GB" dirty="0">
                <a:latin typeface="Cambria" panose="02040503050406030204" pitchFamily="18" charset="0"/>
                <a:ea typeface="Calibri" panose="020F0502020204030204" pitchFamily="34" charset="0"/>
                <a:cs typeface="Times New Roman" panose="02020603050405020304" pitchFamily="18" charset="0"/>
              </a:rPr>
              <a:t> around the events</a:t>
            </a:r>
            <a:r>
              <a:rPr lang="en-AU" dirty="0">
                <a:latin typeface="Cambria" panose="02040503050406030204" pitchFamily="18" charset="0"/>
                <a:ea typeface="Calibri" panose="020F0502020204030204" pitchFamily="34" charset="0"/>
                <a:cs typeface="Times New Roman" panose="02020603050405020304" pitchFamily="18" charset="0"/>
              </a:rPr>
              <a:t>, </a:t>
            </a:r>
            <a:r>
              <a:rPr lang="en-GB" dirty="0">
                <a:latin typeface="Cambria" panose="02040503050406030204" pitchFamily="18" charset="0"/>
                <a:ea typeface="Calibri" panose="020F0502020204030204" pitchFamily="34" charset="0"/>
                <a:cs typeface="Times New Roman" panose="02020603050405020304" pitchFamily="18" charset="0"/>
              </a:rPr>
              <a:t>establishing social networks</a:t>
            </a:r>
            <a:r>
              <a:rPr lang="en-AU" dirty="0">
                <a:latin typeface="Cambria" panose="02040503050406030204" pitchFamily="18" charset="0"/>
                <a:ea typeface="Calibri" panose="020F0502020204030204" pitchFamily="34" charset="0"/>
                <a:cs typeface="Times New Roman" panose="02020603050405020304" pitchFamily="18" charset="0"/>
              </a:rPr>
              <a:t>, </a:t>
            </a:r>
            <a:r>
              <a:rPr lang="en-US" dirty="0" err="1">
                <a:latin typeface="Cambria" panose="02040503050406030204" pitchFamily="18" charset="0"/>
                <a:ea typeface="Calibri" panose="020F0502020204030204" pitchFamily="34" charset="0"/>
                <a:cs typeface="Times New Roman" panose="02020603050405020304" pitchFamily="18" charset="0"/>
              </a:rPr>
              <a:t>etc</a:t>
            </a:r>
            <a:endParaRPr lang="en-AU" dirty="0">
              <a:latin typeface="Cambria" panose="0204050305040603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1461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884</Words>
  <Application>Microsoft Office PowerPoint</Application>
  <PresentationFormat>Widescreen</PresentationFormat>
  <Paragraphs>110</Paragraphs>
  <Slides>13</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Cambria</vt:lpstr>
      <vt:lpstr>Times New Roman</vt:lpstr>
      <vt:lpstr>Wingdings</vt:lpstr>
      <vt:lpstr>Office Theme</vt:lpstr>
      <vt:lpstr>Promoting Legal Metrology to the Public in Indonesia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rifan ardianto</dc:creator>
  <cp:lastModifiedBy>rifan ardianto</cp:lastModifiedBy>
  <cp:revision>21</cp:revision>
  <dcterms:created xsi:type="dcterms:W3CDTF">2019-11-05T13:20:26Z</dcterms:created>
  <dcterms:modified xsi:type="dcterms:W3CDTF">2019-11-06T02:03:15Z</dcterms:modified>
</cp:coreProperties>
</file>