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7" r:id="rId2"/>
    <p:sldId id="273" r:id="rId3"/>
    <p:sldId id="272" r:id="rId4"/>
    <p:sldId id="300" r:id="rId5"/>
    <p:sldId id="275" r:id="rId6"/>
    <p:sldId id="271" r:id="rId7"/>
    <p:sldId id="276" r:id="rId8"/>
    <p:sldId id="270" r:id="rId9"/>
    <p:sldId id="274" r:id="rId10"/>
    <p:sldId id="277" r:id="rId11"/>
    <p:sldId id="259" r:id="rId12"/>
    <p:sldId id="278" r:id="rId13"/>
    <p:sldId id="279" r:id="rId14"/>
    <p:sldId id="305" r:id="rId15"/>
    <p:sldId id="260" r:id="rId16"/>
    <p:sldId id="298" r:id="rId17"/>
    <p:sldId id="280" r:id="rId18"/>
    <p:sldId id="261" r:id="rId19"/>
    <p:sldId id="297" r:id="rId20"/>
    <p:sldId id="286" r:id="rId21"/>
    <p:sldId id="287" r:id="rId22"/>
    <p:sldId id="294" r:id="rId23"/>
    <p:sldId id="299" r:id="rId24"/>
    <p:sldId id="285" r:id="rId25"/>
    <p:sldId id="293" r:id="rId26"/>
    <p:sldId id="289" r:id="rId27"/>
    <p:sldId id="288" r:id="rId28"/>
    <p:sldId id="292" r:id="rId29"/>
    <p:sldId id="291" r:id="rId30"/>
    <p:sldId id="290" r:id="rId31"/>
    <p:sldId id="269" r:id="rId32"/>
    <p:sldId id="268" r:id="rId33"/>
    <p:sldId id="262" r:id="rId34"/>
    <p:sldId id="263" r:id="rId35"/>
    <p:sldId id="301" r:id="rId36"/>
    <p:sldId id="282" r:id="rId37"/>
    <p:sldId id="264" r:id="rId38"/>
    <p:sldId id="283" r:id="rId39"/>
    <p:sldId id="281" r:id="rId40"/>
    <p:sldId id="265" r:id="rId41"/>
    <p:sldId id="295" r:id="rId42"/>
    <p:sldId id="266" r:id="rId43"/>
    <p:sldId id="296" r:id="rId44"/>
    <p:sldId id="267" r:id="rId45"/>
    <p:sldId id="304"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18B8B"/>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6050" autoAdjust="0"/>
  </p:normalViewPr>
  <p:slideViewPr>
    <p:cSldViewPr>
      <p:cViewPr varScale="1">
        <p:scale>
          <a:sx n="73" d="100"/>
          <a:sy n="73" d="100"/>
        </p:scale>
        <p:origin x="-2088"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46E0B0D-ACA4-4965-A285-698CB5C5CB2E}" type="datetimeFigureOut">
              <a:rPr lang="en-NZ"/>
              <a:pPr>
                <a:defRPr/>
              </a:pPr>
              <a:t>18/09/2015</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NZ"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99661B4-AE3B-4259-8AE8-7316DA828C70}" type="slidenum">
              <a:rPr lang="en-NZ"/>
              <a:pPr>
                <a:defRPr/>
              </a:pPr>
              <a:t>‹#›</a:t>
            </a:fld>
            <a:endParaRPr lang="en-NZ"/>
          </a:p>
        </p:txBody>
      </p:sp>
    </p:spTree>
    <p:extLst>
      <p:ext uri="{BB962C8B-B14F-4D97-AF65-F5344CB8AC3E}">
        <p14:creationId xmlns:p14="http://schemas.microsoft.com/office/powerpoint/2010/main" val="33179399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en.wikipedia.org/wiki/Dunkirk" TargetMode="External"/><Relationship Id="rId2" Type="http://schemas.openxmlformats.org/officeDocument/2006/relationships/slide" Target="../slides/slide37.xml"/><Relationship Id="rId1" Type="http://schemas.openxmlformats.org/officeDocument/2006/relationships/notesMaster" Target="../notesMasters/notesMaster1.xml"/><Relationship Id="rId5" Type="http://schemas.openxmlformats.org/officeDocument/2006/relationships/hyperlink" Target="http://en.wikipedia.org/wiki/Fran%C3%A7ois_Arago" TargetMode="External"/><Relationship Id="rId4" Type="http://schemas.openxmlformats.org/officeDocument/2006/relationships/hyperlink" Target="http://en.wikipedia.org/wiki/Barcelona"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8" Type="http://schemas.openxmlformats.org/officeDocument/2006/relationships/hyperlink" Target="http://en.wikipedia.org/wiki/Kilogram" TargetMode="External"/><Relationship Id="rId3" Type="http://schemas.openxmlformats.org/officeDocument/2006/relationships/hyperlink" Target="http://en.wikipedia.org/wiki/Units_of_measurement" TargetMode="External"/><Relationship Id="rId7" Type="http://schemas.openxmlformats.org/officeDocument/2006/relationships/hyperlink" Target="http://en.wikipedia.org/wiki/Metric_system" TargetMode="External"/><Relationship Id="rId2" Type="http://schemas.openxmlformats.org/officeDocument/2006/relationships/slide" Target="../slides/slide40.xml"/><Relationship Id="rId1" Type="http://schemas.openxmlformats.org/officeDocument/2006/relationships/notesMaster" Target="../notesMasters/notesMaster1.xml"/><Relationship Id="rId6" Type="http://schemas.openxmlformats.org/officeDocument/2006/relationships/hyperlink" Target="http://en.wikipedia.org/wiki/International_System_of_Units" TargetMode="External"/><Relationship Id="rId5" Type="http://schemas.openxmlformats.org/officeDocument/2006/relationships/hyperlink" Target="http://en.wikipedia.org/wiki/Mass" TargetMode="External"/><Relationship Id="rId4" Type="http://schemas.openxmlformats.org/officeDocument/2006/relationships/hyperlink" Target="http://en.wikipedia.org/wiki/SI_base_unit" TargetMode="External"/><Relationship Id="rId9" Type="http://schemas.openxmlformats.org/officeDocument/2006/relationships/hyperlink" Target="http://en.wikipedia.org/wiki/Celsius"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en.wikipedia.org/wiki/SI_prefix"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en.wikipedia.org/wiki/Kilogram" TargetMode="Externa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877888" fontAlgn="base">
              <a:spcBef>
                <a:spcPct val="0"/>
              </a:spcBef>
              <a:spcAft>
                <a:spcPct val="0"/>
              </a:spcAft>
              <a:defRPr/>
            </a:pPr>
            <a:fld id="{6EC4B7EC-D414-4B3D-95EB-BFA627CC3A82}" type="slidenum">
              <a:rPr lang="en-NZ">
                <a:cs typeface="Arial" charset="0"/>
              </a:rPr>
              <a:pPr defTabSz="877888" fontAlgn="base">
                <a:spcBef>
                  <a:spcPct val="0"/>
                </a:spcBef>
                <a:spcAft>
                  <a:spcPct val="0"/>
                </a:spcAft>
                <a:defRPr/>
              </a:pPr>
              <a:t>1</a:t>
            </a:fld>
            <a:endParaRPr lang="en-NZ">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NZ" smtClean="0"/>
              <a:t>Suitability of equipment is important but accuracy will often take precedence. </a:t>
            </a:r>
          </a:p>
          <a:p>
            <a:pPr eaLnBrk="1" hangingPunct="1">
              <a:spcBef>
                <a:spcPct val="0"/>
              </a:spcBef>
            </a:pPr>
            <a:r>
              <a:rPr lang="en-NZ" smtClean="0"/>
              <a:t>The manufacturer or packer may have equipment on site which is appropriate for the task.   </a:t>
            </a:r>
          </a:p>
        </p:txBody>
      </p:sp>
      <p:sp>
        <p:nvSpPr>
          <p:cNvPr id="1741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861BA219-5CAC-48B2-AB93-31A8BBB6BAF5}" type="slidenum">
              <a:rPr lang="en-NZ" sz="1200">
                <a:latin typeface="+mn-lt"/>
              </a:rPr>
              <a:pPr algn="r">
                <a:defRPr/>
              </a:pPr>
              <a:t>10</a:t>
            </a:fld>
            <a:endParaRPr lang="en-NZ" sz="1200">
              <a:latin typeface="+mn-l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NZ" dirty="0" smtClean="0"/>
              <a:t>Suitability of equipment is important but accuracy will often take precedence. </a:t>
            </a:r>
          </a:p>
          <a:p>
            <a:pPr eaLnBrk="1" hangingPunct="1">
              <a:spcBef>
                <a:spcPct val="0"/>
              </a:spcBef>
            </a:pPr>
            <a:r>
              <a:rPr lang="en-NZ" dirty="0" smtClean="0"/>
              <a:t>The manufacturer or packer may have equipment on site which is appropriate for the task.   </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CDEA95-9FEA-4D9A-AD3B-42E47F74ACB9}" type="slidenum">
              <a:rPr lang="en-NZ">
                <a:cs typeface="Arial" charset="0"/>
              </a:rPr>
              <a:pPr fontAlgn="base">
                <a:spcBef>
                  <a:spcPct val="0"/>
                </a:spcBef>
                <a:spcAft>
                  <a:spcPct val="0"/>
                </a:spcAft>
                <a:defRPr/>
              </a:pPr>
              <a:t>11</a:t>
            </a:fld>
            <a:endParaRPr lang="en-NZ">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noTextEdi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NZ" smtClean="0"/>
              <a:t>Take a bit of time to ensure the test environment is going to be suitable for the duration of the test. You don’t want to introduce any unnecessary errors and you may be there for a while.</a:t>
            </a:r>
          </a:p>
          <a:p>
            <a:pPr eaLnBrk="1" hangingPunct="1">
              <a:spcBef>
                <a:spcPct val="0"/>
              </a:spcBef>
            </a:pPr>
            <a:r>
              <a:rPr lang="en-NZ" smtClean="0"/>
              <a:t>Take note of;</a:t>
            </a:r>
          </a:p>
          <a:p>
            <a:pPr eaLnBrk="1" hangingPunct="1">
              <a:spcBef>
                <a:spcPct val="0"/>
              </a:spcBef>
            </a:pPr>
            <a:r>
              <a:rPr lang="en-NZ" smtClean="0"/>
              <a:t>-Hazards</a:t>
            </a:r>
          </a:p>
          <a:p>
            <a:pPr eaLnBrk="1" hangingPunct="1">
              <a:spcBef>
                <a:spcPct val="0"/>
              </a:spcBef>
            </a:pPr>
            <a:r>
              <a:rPr lang="en-NZ" smtClean="0"/>
              <a:t>-Noise</a:t>
            </a:r>
          </a:p>
          <a:p>
            <a:pPr eaLnBrk="1" hangingPunct="1">
              <a:spcBef>
                <a:spcPct val="0"/>
              </a:spcBef>
            </a:pPr>
            <a:r>
              <a:rPr lang="en-NZ" smtClean="0"/>
              <a:t>-Vehicle movements</a:t>
            </a:r>
          </a:p>
          <a:p>
            <a:pPr eaLnBrk="1" hangingPunct="1">
              <a:spcBef>
                <a:spcPct val="0"/>
              </a:spcBef>
            </a:pPr>
            <a:r>
              <a:rPr lang="en-NZ" smtClean="0"/>
              <a:t>-Machinery (Viration)</a:t>
            </a:r>
          </a:p>
          <a:p>
            <a:pPr eaLnBrk="1" hangingPunct="1">
              <a:spcBef>
                <a:spcPct val="0"/>
              </a:spcBef>
            </a:pPr>
            <a:r>
              <a:rPr lang="en-NZ" smtClean="0"/>
              <a:t>-Draughts, wind &amp; rain</a:t>
            </a:r>
          </a:p>
          <a:p>
            <a:pPr eaLnBrk="1" hangingPunct="1">
              <a:spcBef>
                <a:spcPct val="0"/>
              </a:spcBef>
            </a:pPr>
            <a:endParaRPr lang="en-NZ" smtClean="0"/>
          </a:p>
        </p:txBody>
      </p:sp>
      <p:sp>
        <p:nvSpPr>
          <p:cNvPr id="1945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602DDAC5-F1D6-4B26-8AB2-2A111C923730}" type="slidenum">
              <a:rPr lang="en-NZ" sz="1200">
                <a:latin typeface="+mn-lt"/>
              </a:rPr>
              <a:pPr algn="r">
                <a:defRPr/>
              </a:pPr>
              <a:t>12</a:t>
            </a:fld>
            <a:endParaRPr lang="en-NZ" sz="1200">
              <a:latin typeface="+mn-l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NZ" smtClean="0"/>
              <a:t>Consider taking a photo of the equipment with test masses on it for evidential purposes</a:t>
            </a:r>
          </a:p>
          <a:p>
            <a:pPr eaLnBrk="1" hangingPunct="1">
              <a:spcBef>
                <a:spcPct val="0"/>
              </a:spcBef>
            </a:pPr>
            <a:endParaRPr lang="en-NZ" smtClean="0"/>
          </a:p>
        </p:txBody>
      </p:sp>
      <p:sp>
        <p:nvSpPr>
          <p:cNvPr id="1945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C84268E0-B1D8-4C4D-B752-CC27ED8921C7}" type="slidenum">
              <a:rPr lang="en-NZ" sz="1200">
                <a:latin typeface="+mn-lt"/>
              </a:rPr>
              <a:pPr algn="r">
                <a:defRPr/>
              </a:pPr>
              <a:t>13</a:t>
            </a:fld>
            <a:endParaRPr lang="en-NZ" sz="1200">
              <a:latin typeface="+mn-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NZ" smtClean="0"/>
              <a:t>Hands up, who knows what a NAWI is?</a:t>
            </a:r>
          </a:p>
          <a:p>
            <a:pPr eaLnBrk="1" hangingPunct="1">
              <a:spcBef>
                <a:spcPct val="0"/>
              </a:spcBef>
            </a:pPr>
            <a:r>
              <a:rPr lang="en-NZ" smtClean="0"/>
              <a:t>Who knows how to test a NAWI?</a:t>
            </a:r>
          </a:p>
          <a:p>
            <a:pPr eaLnBrk="1" hangingPunct="1">
              <a:spcBef>
                <a:spcPct val="0"/>
              </a:spcBef>
            </a:pPr>
            <a:endParaRPr lang="en-NZ"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4619E9-350F-4187-9EB1-0E5AE3F9E65B}" type="slidenum">
              <a:rPr lang="en-NZ">
                <a:cs typeface="Arial" charset="0"/>
              </a:rPr>
              <a:pPr fontAlgn="base">
                <a:spcBef>
                  <a:spcPct val="0"/>
                </a:spcBef>
                <a:spcAft>
                  <a:spcPct val="0"/>
                </a:spcAft>
                <a:defRPr/>
              </a:pPr>
              <a:t>14</a:t>
            </a:fld>
            <a:endParaRPr lang="en-NZ">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84619E9-350F-4187-9EB1-0E5AE3F9E65B}" type="slidenum">
              <a:rPr lang="en-NZ">
                <a:cs typeface="Arial" charset="0"/>
              </a:rPr>
              <a:pPr fontAlgn="base">
                <a:spcBef>
                  <a:spcPct val="0"/>
                </a:spcBef>
                <a:spcAft>
                  <a:spcPct val="0"/>
                </a:spcAft>
                <a:defRPr/>
              </a:pPr>
              <a:t>15</a:t>
            </a:fld>
            <a:endParaRPr lang="en-NZ">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r>
              <a:rPr lang="en-NZ" smtClean="0"/>
              <a:t>Any tests used by LM officials for acceptance or rejection of inspection lots shall take these parameters into consideration</a:t>
            </a:r>
          </a:p>
          <a:p>
            <a:r>
              <a:rPr lang="en-NZ" smtClean="0"/>
              <a:t>Significance levels of the tests for Type I and Type II risks are also set</a:t>
            </a:r>
          </a:p>
          <a:p>
            <a:r>
              <a:rPr lang="en-NZ" smtClean="0"/>
              <a:t>- Increased confidence in inspection results when measuring only a sample of the population</a:t>
            </a:r>
          </a:p>
          <a:p>
            <a:r>
              <a:rPr lang="en-NZ" smtClean="0"/>
              <a:t>- Sample correction factors are given to reduce the probability of incorrectly rejecting a batch that is correctly filled on average to 0,5% or less (Table 1, column 3) </a:t>
            </a:r>
          </a:p>
          <a:p>
            <a:r>
              <a:rPr lang="en-NZ" smtClean="0"/>
              <a:t>- Number of packages allowed to have T1 errors increased to reduce the probability of incorrectly rejecting a correct batch containing not more than 2.5% packages with T1 errors, to 5% or less (Table 1, column 4)</a:t>
            </a:r>
          </a:p>
          <a:p>
            <a:pPr eaLnBrk="1" hangingPunct="1">
              <a:spcBef>
                <a:spcPct val="0"/>
              </a:spcBef>
            </a:pPr>
            <a:endParaRPr lang="en-NZ" smtClean="0"/>
          </a:p>
        </p:txBody>
      </p:sp>
      <p:sp>
        <p:nvSpPr>
          <p:cNvPr id="1945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CAE32529-BEF3-4267-B539-BDEEAD52A315}" type="slidenum">
              <a:rPr lang="en-NZ" sz="1200">
                <a:latin typeface="+mn-lt"/>
              </a:rPr>
              <a:pPr algn="r">
                <a:defRPr/>
              </a:pPr>
              <a:t>16</a:t>
            </a:fld>
            <a:endParaRPr lang="en-NZ" sz="1200">
              <a:latin typeface="+mn-l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smtClean="0"/>
          </a:p>
        </p:txBody>
      </p:sp>
      <p:sp>
        <p:nvSpPr>
          <p:cNvPr id="1945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6FF66E48-AF10-4D42-8D6E-1A979FB3396E}" type="slidenum">
              <a:rPr lang="en-NZ" sz="1200">
                <a:latin typeface="+mn-lt"/>
              </a:rPr>
              <a:pPr algn="r">
                <a:defRPr/>
              </a:pPr>
              <a:t>17</a:t>
            </a:fld>
            <a:endParaRPr lang="en-NZ" sz="1200">
              <a:latin typeface="+mn-l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NZ" smtClean="0"/>
              <a:t>Caution may need to be taken regarding hygiene requirements of weights taken into food production facilities, you may be required to use stainless steel weights and weights may need to be cleaned beforehand</a:t>
            </a:r>
          </a:p>
          <a:p>
            <a:pPr eaLnBrk="1" hangingPunct="1">
              <a:spcBef>
                <a:spcPct val="0"/>
              </a:spcBef>
            </a:pPr>
            <a:endParaRPr lang="en-NZ" smtClean="0"/>
          </a:p>
          <a:p>
            <a:pPr eaLnBrk="1" hangingPunct="1">
              <a:spcBef>
                <a:spcPct val="0"/>
              </a:spcBef>
            </a:pPr>
            <a:endParaRPr lang="en-NZ"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F36950-7C14-449C-882B-21F90981BC8F}" type="slidenum">
              <a:rPr lang="en-NZ">
                <a:cs typeface="Arial" charset="0"/>
              </a:rPr>
              <a:pPr fontAlgn="base">
                <a:spcBef>
                  <a:spcPct val="0"/>
                </a:spcBef>
                <a:spcAft>
                  <a:spcPct val="0"/>
                </a:spcAft>
                <a:defRPr/>
              </a:pPr>
              <a:t>18</a:t>
            </a:fld>
            <a:endParaRPr lang="en-NZ">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NZ" smtClean="0"/>
              <a:t>Used to determine the errors on goods sold by length or area</a:t>
            </a:r>
          </a:p>
        </p:txBody>
      </p:sp>
      <p:sp>
        <p:nvSpPr>
          <p:cNvPr id="1945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1701490A-EDA4-4EBD-8643-A251A87561F7}" type="slidenum">
              <a:rPr lang="en-NZ" sz="1200">
                <a:latin typeface="+mn-lt"/>
              </a:rPr>
              <a:pPr algn="r">
                <a:defRPr/>
              </a:pPr>
              <a:t>19</a:t>
            </a:fld>
            <a:endParaRPr lang="en-NZ" sz="1200">
              <a:latin typeface="+mn-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smtClean="0"/>
          </a:p>
        </p:txBody>
      </p:sp>
      <p:sp>
        <p:nvSpPr>
          <p:cNvPr id="1741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C2E564A1-1084-4926-89B8-80EC98FB97BB}" type="slidenum">
              <a:rPr lang="en-NZ" sz="1200">
                <a:latin typeface="+mn-lt"/>
              </a:rPr>
              <a:pPr algn="r">
                <a:defRPr/>
              </a:pPr>
              <a:t>2</a:t>
            </a:fld>
            <a:endParaRPr lang="en-NZ" sz="1200">
              <a:latin typeface="+mn-l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noTextEdi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smtClean="0"/>
          </a:p>
          <a:p>
            <a:pPr eaLnBrk="1" hangingPunct="1">
              <a:spcBef>
                <a:spcPct val="0"/>
              </a:spcBef>
            </a:pPr>
            <a:endParaRPr lang="en-NZ" smtClean="0"/>
          </a:p>
        </p:txBody>
      </p:sp>
      <p:sp>
        <p:nvSpPr>
          <p:cNvPr id="1945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D1DC8403-A629-4A9C-A83E-F5502E8E8443}" type="slidenum">
              <a:rPr lang="en-NZ" sz="1200">
                <a:latin typeface="+mn-lt"/>
              </a:rPr>
              <a:pPr algn="r">
                <a:defRPr/>
              </a:pPr>
              <a:t>20</a:t>
            </a:fld>
            <a:endParaRPr lang="en-NZ" sz="1200">
              <a:latin typeface="+mn-lt"/>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NZ" smtClean="0"/>
              <a:t>Be careful not to introduce parallax error. Always ensure that readings are taken with the vessel at eye level, in the same plane of sight. </a:t>
            </a:r>
          </a:p>
          <a:p>
            <a:pPr eaLnBrk="1" hangingPunct="1">
              <a:spcBef>
                <a:spcPct val="0"/>
              </a:spcBef>
            </a:pPr>
            <a:r>
              <a:rPr lang="en-NZ" smtClean="0"/>
              <a:t>Readings should always be taken from the bottom of the meniscus. </a:t>
            </a:r>
          </a:p>
        </p:txBody>
      </p:sp>
      <p:sp>
        <p:nvSpPr>
          <p:cNvPr id="1945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75E4A341-8C76-473B-9228-65801CD83717}" type="slidenum">
              <a:rPr lang="en-NZ" sz="1200">
                <a:latin typeface="+mn-lt"/>
              </a:rPr>
              <a:pPr algn="r">
                <a:defRPr/>
              </a:pPr>
              <a:t>21</a:t>
            </a:fld>
            <a:endParaRPr lang="en-NZ" sz="1200">
              <a:latin typeface="+mn-l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dirty="0" smtClean="0"/>
          </a:p>
          <a:p>
            <a:pPr eaLnBrk="1" hangingPunct="1">
              <a:spcBef>
                <a:spcPct val="0"/>
              </a:spcBef>
            </a:pPr>
            <a:r>
              <a:rPr lang="en-NZ" dirty="0" smtClean="0"/>
              <a:t>Kevin to discuss in more detail in the Volume determination section </a:t>
            </a:r>
          </a:p>
        </p:txBody>
      </p:sp>
      <p:sp>
        <p:nvSpPr>
          <p:cNvPr id="1945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F00D0DC4-9419-4899-AF13-FBE1B65A85E0}" type="slidenum">
              <a:rPr lang="en-NZ" sz="1200">
                <a:latin typeface="+mn-lt"/>
              </a:rPr>
              <a:pPr algn="r">
                <a:defRPr/>
              </a:pPr>
              <a:t>22</a:t>
            </a:fld>
            <a:endParaRPr lang="en-NZ" sz="1200">
              <a:latin typeface="+mn-l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NZ" dirty="0" smtClean="0"/>
              <a:t>Be careful not to introduce parallax error. Always ensure that readings are taken with the vessel at eye level, in the same plane of sight. </a:t>
            </a:r>
          </a:p>
          <a:p>
            <a:pPr eaLnBrk="1" hangingPunct="1">
              <a:spcBef>
                <a:spcPct val="0"/>
              </a:spcBef>
            </a:pPr>
            <a:r>
              <a:rPr lang="en-NZ" dirty="0" smtClean="0"/>
              <a:t>Readings should always be taken from the bottom of the meniscus. </a:t>
            </a:r>
          </a:p>
          <a:p>
            <a:pPr eaLnBrk="1" hangingPunct="1">
              <a:spcBef>
                <a:spcPct val="0"/>
              </a:spcBef>
            </a:pPr>
            <a:endParaRPr lang="en-NZ"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NZ" dirty="0" smtClean="0"/>
              <a:t>Kevin to discuss in more detail in the Volume determination section </a:t>
            </a:r>
          </a:p>
          <a:p>
            <a:pPr eaLnBrk="1" hangingPunct="1">
              <a:spcBef>
                <a:spcPct val="0"/>
              </a:spcBef>
            </a:pPr>
            <a:endParaRPr lang="en-NZ" dirty="0" smtClean="0"/>
          </a:p>
        </p:txBody>
      </p:sp>
      <p:sp>
        <p:nvSpPr>
          <p:cNvPr id="1945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A265907E-3FDB-4D7F-A649-5D3BCDD3DD52}" type="slidenum">
              <a:rPr lang="en-NZ" sz="1200">
                <a:latin typeface="+mn-lt"/>
              </a:rPr>
              <a:pPr algn="r">
                <a:defRPr/>
              </a:pPr>
              <a:t>23</a:t>
            </a:fld>
            <a:endParaRPr lang="en-NZ" sz="1200">
              <a:latin typeface="+mn-l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NZ" dirty="0" smtClean="0"/>
              <a:t>Kevin to discuss in more detail in the Volume determination section </a:t>
            </a:r>
          </a:p>
          <a:p>
            <a:pPr eaLnBrk="1" hangingPunct="1">
              <a:spcBef>
                <a:spcPct val="0"/>
              </a:spcBef>
            </a:pPr>
            <a:endParaRPr lang="en-NZ" dirty="0" smtClean="0"/>
          </a:p>
        </p:txBody>
      </p:sp>
      <p:sp>
        <p:nvSpPr>
          <p:cNvPr id="1945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B42E81D9-03C0-4A4B-A67C-9E0589F1D624}" type="slidenum">
              <a:rPr lang="en-NZ" sz="1200">
                <a:latin typeface="+mn-lt"/>
              </a:rPr>
              <a:pPr algn="r">
                <a:defRPr/>
              </a:pPr>
              <a:t>24</a:t>
            </a:fld>
            <a:endParaRPr lang="en-NZ" sz="1200">
              <a:latin typeface="+mn-lt"/>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NZ" smtClean="0"/>
              <a:t>Be careful to minimise the chance of introducing parallax error. Ensure readings are taken with the cylinder at eye level </a:t>
            </a:r>
          </a:p>
        </p:txBody>
      </p:sp>
      <p:sp>
        <p:nvSpPr>
          <p:cNvPr id="1945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07D00DB7-49B8-40E0-9922-71F5FEF52CAA}" type="slidenum">
              <a:rPr lang="en-NZ" sz="1200">
                <a:latin typeface="+mn-lt"/>
              </a:rPr>
              <a:pPr algn="r">
                <a:defRPr/>
              </a:pPr>
              <a:t>25</a:t>
            </a:fld>
            <a:endParaRPr lang="en-NZ" sz="1200">
              <a:latin typeface="+mn-l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noTextEdi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smtClean="0"/>
          </a:p>
          <a:p>
            <a:pPr eaLnBrk="1" hangingPunct="1">
              <a:spcBef>
                <a:spcPct val="0"/>
              </a:spcBef>
            </a:pPr>
            <a:endParaRPr lang="en-NZ" smtClean="0"/>
          </a:p>
        </p:txBody>
      </p:sp>
      <p:sp>
        <p:nvSpPr>
          <p:cNvPr id="1945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1CC2F69B-A956-4A8D-95CD-15C4FE098C49}" type="slidenum">
              <a:rPr lang="en-NZ" sz="1200">
                <a:latin typeface="+mn-lt"/>
              </a:rPr>
              <a:pPr algn="r">
                <a:defRPr/>
              </a:pPr>
              <a:t>26</a:t>
            </a:fld>
            <a:endParaRPr lang="en-NZ" sz="1200">
              <a:latin typeface="+mn-lt"/>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noTextEdi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smtClean="0"/>
          </a:p>
          <a:p>
            <a:pPr eaLnBrk="1" hangingPunct="1">
              <a:spcBef>
                <a:spcPct val="0"/>
              </a:spcBef>
            </a:pPr>
            <a:endParaRPr lang="en-NZ" smtClean="0"/>
          </a:p>
        </p:txBody>
      </p:sp>
      <p:sp>
        <p:nvSpPr>
          <p:cNvPr id="1945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82226032-9BB4-42A7-BA4A-CF62CFA49C73}" type="slidenum">
              <a:rPr lang="en-NZ" sz="1200">
                <a:latin typeface="+mn-lt"/>
              </a:rPr>
              <a:pPr algn="r">
                <a:defRPr/>
              </a:pPr>
              <a:t>27</a:t>
            </a:fld>
            <a:endParaRPr lang="en-NZ" sz="1200">
              <a:latin typeface="+mn-lt"/>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noTextEdi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smtClean="0"/>
          </a:p>
          <a:p>
            <a:pPr eaLnBrk="1" hangingPunct="1">
              <a:spcBef>
                <a:spcPct val="0"/>
              </a:spcBef>
            </a:pPr>
            <a:endParaRPr lang="en-NZ" smtClean="0"/>
          </a:p>
        </p:txBody>
      </p:sp>
      <p:sp>
        <p:nvSpPr>
          <p:cNvPr id="1945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9C52C3A0-0D60-4EF6-9B84-C3E2F1F62363}" type="slidenum">
              <a:rPr lang="en-NZ" sz="1200">
                <a:latin typeface="+mn-lt"/>
              </a:rPr>
              <a:pPr algn="r">
                <a:defRPr/>
              </a:pPr>
              <a:t>28</a:t>
            </a:fld>
            <a:endParaRPr lang="en-NZ" sz="1200">
              <a:latin typeface="+mn-lt"/>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smtClean="0"/>
          </a:p>
          <a:p>
            <a:pPr eaLnBrk="1" hangingPunct="1">
              <a:spcBef>
                <a:spcPct val="0"/>
              </a:spcBef>
            </a:pPr>
            <a:endParaRPr lang="en-NZ" smtClean="0"/>
          </a:p>
        </p:txBody>
      </p:sp>
      <p:sp>
        <p:nvSpPr>
          <p:cNvPr id="1945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D11DFFDB-111F-4E2D-80B4-2CC08B7AEAA2}" type="slidenum">
              <a:rPr lang="en-NZ" sz="1200">
                <a:latin typeface="+mn-lt"/>
              </a:rPr>
              <a:pPr algn="r">
                <a:defRPr/>
              </a:pPr>
              <a:t>29</a:t>
            </a:fld>
            <a:endParaRPr lang="en-NZ" sz="120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NZ" smtClean="0"/>
              <a:t>Be clear about what you want to inspect, when you want to do it and why you are doing it.  </a:t>
            </a:r>
          </a:p>
          <a:p>
            <a:pPr eaLnBrk="1" hangingPunct="1">
              <a:spcBef>
                <a:spcPct val="0"/>
              </a:spcBef>
            </a:pPr>
            <a:r>
              <a:rPr lang="en-NZ" smtClean="0"/>
              <a:t>These conversations may often start with some background on AQS and what it is.</a:t>
            </a:r>
          </a:p>
        </p:txBody>
      </p:sp>
      <p:sp>
        <p:nvSpPr>
          <p:cNvPr id="1741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25B6F57F-DD4D-46DD-BFF8-8E940E2D7E18}" type="slidenum">
              <a:rPr lang="en-NZ" sz="1200">
                <a:latin typeface="+mn-lt"/>
              </a:rPr>
              <a:pPr algn="r">
                <a:defRPr/>
              </a:pPr>
              <a:t>3</a:t>
            </a:fld>
            <a:endParaRPr lang="en-NZ" sz="1200">
              <a:latin typeface="+mn-lt"/>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noTextEdit="1"/>
          </p:cNvSpPr>
          <p:nvPr>
            <p:ph type="sldImg"/>
          </p:nvPr>
        </p:nvSpPr>
        <p:spPr bwMode="auto">
          <a:noFill/>
          <a:ln>
            <a:solidFill>
              <a:srgbClr val="000000"/>
            </a:solidFill>
            <a:miter lim="800000"/>
            <a:headEnd/>
            <a:tailEnd/>
          </a:ln>
        </p:spPr>
      </p:sp>
      <p:sp>
        <p:nvSpPr>
          <p:cNvPr id="72706" name="Notes Placeholder 2"/>
          <p:cNvSpPr>
            <a:spLocks noGrp="1"/>
          </p:cNvSpPr>
          <p:nvPr>
            <p:ph type="body" idx="1"/>
          </p:nvPr>
        </p:nvSpPr>
        <p:spPr bwMode="auto">
          <a:noFill/>
        </p:spPr>
        <p:txBody>
          <a:bodyPr wrap="square" numCol="1" anchor="t" anchorCtr="0" compatLnSpc="1">
            <a:prstTxWarp prst="textNoShape">
              <a:avLst/>
            </a:prstTxWarp>
          </a:bodyPr>
          <a:lstStyle/>
          <a:p>
            <a:r>
              <a:rPr lang="en-NZ" smtClean="0"/>
              <a:t>Suitable weighing instrument and test weights.</a:t>
            </a:r>
            <a:endParaRPr lang="en-US" smtClean="0"/>
          </a:p>
          <a:p>
            <a:r>
              <a:rPr lang="en-NZ" smtClean="0"/>
              <a:t>Sieves</a:t>
            </a:r>
            <a:endParaRPr lang="en-US" smtClean="0"/>
          </a:p>
          <a:p>
            <a:pPr lvl="1"/>
            <a:r>
              <a:rPr lang="en-NZ" smtClean="0"/>
              <a:t>20 cm diameter sieve with 2.5 mm square mesh and a wire thickness of 1.12 mm </a:t>
            </a:r>
          </a:p>
          <a:p>
            <a:pPr lvl="2"/>
            <a:r>
              <a:rPr lang="en-NZ" smtClean="0"/>
              <a:t>for use with pre-packages of 850 mL or less.</a:t>
            </a:r>
            <a:endParaRPr lang="en-US" smtClean="0"/>
          </a:p>
          <a:p>
            <a:pPr lvl="1"/>
            <a:r>
              <a:rPr lang="en-NZ" smtClean="0"/>
              <a:t>30 cm diameter sieve with 2.5 mm square mesh and a wire thickness of 1.12 mm </a:t>
            </a:r>
          </a:p>
          <a:p>
            <a:pPr lvl="2"/>
            <a:r>
              <a:rPr lang="en-NZ" smtClean="0"/>
              <a:t>for use with pre-packages over 850 mL.</a:t>
            </a:r>
            <a:endParaRPr lang="en-US" smtClean="0"/>
          </a:p>
          <a:p>
            <a:r>
              <a:rPr lang="en-NZ" smtClean="0"/>
              <a:t>Drip pan</a:t>
            </a:r>
            <a:endParaRPr lang="en-US" smtClean="0"/>
          </a:p>
          <a:p>
            <a:r>
              <a:rPr lang="en-NZ" smtClean="0"/>
              <a:t>Stopwatch.</a:t>
            </a:r>
            <a:endParaRPr lang="en-US" smtClean="0"/>
          </a:p>
          <a:p>
            <a:pPr eaLnBrk="1" hangingPunct="1">
              <a:spcBef>
                <a:spcPct val="0"/>
              </a:spcBef>
            </a:pPr>
            <a:endParaRPr lang="en-NZ" smtClean="0"/>
          </a:p>
        </p:txBody>
      </p:sp>
      <p:sp>
        <p:nvSpPr>
          <p:cNvPr id="1945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FEB724F6-EFF3-4425-94C8-6B1CB95505A1}" type="slidenum">
              <a:rPr lang="en-NZ" sz="1200">
                <a:latin typeface="+mn-lt"/>
              </a:rPr>
              <a:pPr algn="r">
                <a:defRPr/>
              </a:pPr>
              <a:t>30</a:t>
            </a:fld>
            <a:endParaRPr lang="en-NZ" sz="1200">
              <a:latin typeface="+mn-lt"/>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smtClean="0"/>
          </a:p>
        </p:txBody>
      </p:sp>
      <p:sp>
        <p:nvSpPr>
          <p:cNvPr id="3789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7D6149-1734-4144-BA35-D036466EEB8F}" type="slidenum">
              <a:rPr lang="en-NZ">
                <a:cs typeface="Arial" charset="0"/>
              </a:rPr>
              <a:pPr fontAlgn="base">
                <a:spcBef>
                  <a:spcPct val="0"/>
                </a:spcBef>
                <a:spcAft>
                  <a:spcPct val="0"/>
                </a:spcAft>
                <a:defRPr/>
              </a:pPr>
              <a:t>31</a:t>
            </a:fld>
            <a:endParaRPr lang="en-NZ">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NZ" dirty="0" smtClean="0"/>
              <a:t>Demonstration of excel</a:t>
            </a:r>
            <a:r>
              <a:rPr lang="en-NZ" baseline="0" dirty="0" smtClean="0"/>
              <a:t> spread sheet </a:t>
            </a:r>
            <a:endParaRPr lang="en-NZ" dirty="0"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B72D1A-FFE7-4926-B786-B6FD5CC7BAD5}" type="slidenum">
              <a:rPr lang="en-NZ">
                <a:cs typeface="Arial" charset="0"/>
              </a:rPr>
              <a:pPr fontAlgn="base">
                <a:spcBef>
                  <a:spcPct val="0"/>
                </a:spcBef>
                <a:spcAft>
                  <a:spcPct val="0"/>
                </a:spcAft>
                <a:defRPr/>
              </a:pPr>
              <a:t>32</a:t>
            </a:fld>
            <a:endParaRPr lang="en-NZ">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788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DA3933-7FC8-4F67-954D-A284743503F2}" type="slidenum">
              <a:rPr lang="en-NZ">
                <a:cs typeface="Arial" charset="0"/>
              </a:rPr>
              <a:pPr fontAlgn="base">
                <a:spcBef>
                  <a:spcPct val="0"/>
                </a:spcBef>
                <a:spcAft>
                  <a:spcPct val="0"/>
                </a:spcAft>
                <a:defRPr/>
              </a:pPr>
              <a:t>33</a:t>
            </a:fld>
            <a:endParaRPr lang="en-NZ">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NZ" smtClean="0"/>
              <a:t>Many of the measurements we make in legal metrology are traceable to the metre</a:t>
            </a:r>
          </a:p>
          <a:p>
            <a:pPr eaLnBrk="1" hangingPunct="1">
              <a:spcBef>
                <a:spcPct val="0"/>
              </a:spcBef>
            </a:pPr>
            <a:endParaRPr lang="en-NZ"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73C9DF3-9CB5-4044-86DC-773217F26D13}" type="slidenum">
              <a:rPr lang="en-NZ">
                <a:cs typeface="Arial" charset="0"/>
              </a:rPr>
              <a:pPr fontAlgn="base">
                <a:spcBef>
                  <a:spcPct val="0"/>
                </a:spcBef>
                <a:spcAft>
                  <a:spcPct val="0"/>
                </a:spcAft>
                <a:defRPr/>
              </a:pPr>
              <a:t>34</a:t>
            </a:fld>
            <a:endParaRPr lang="en-NZ">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smtClean="0"/>
          </a:p>
          <a:p>
            <a:pPr eaLnBrk="1" hangingPunct="1">
              <a:spcBef>
                <a:spcPct val="0"/>
              </a:spcBef>
            </a:pPr>
            <a:endParaRPr lang="en-NZ" smtClean="0"/>
          </a:p>
        </p:txBody>
      </p:sp>
      <p:sp>
        <p:nvSpPr>
          <p:cNvPr id="25603"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E82011B0-AD0A-4833-AD41-AE4F71421606}" type="slidenum">
              <a:rPr lang="en-NZ" sz="1200">
                <a:latin typeface="+mn-lt"/>
              </a:rPr>
              <a:pPr algn="r">
                <a:defRPr/>
              </a:pPr>
              <a:t>35</a:t>
            </a:fld>
            <a:endParaRPr lang="en-NZ" sz="1200">
              <a:latin typeface="+mn-lt"/>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bwMode="auto">
          <a:noFill/>
          <a:ln>
            <a:solidFill>
              <a:srgbClr val="000000"/>
            </a:solidFill>
            <a:miter lim="800000"/>
            <a:headEnd/>
            <a:tailEnd/>
          </a:ln>
        </p:spPr>
      </p:sp>
      <p:sp>
        <p:nvSpPr>
          <p:cNvPr id="829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NZ" smtClean="0"/>
              <a:t>SI units</a:t>
            </a:r>
          </a:p>
          <a:p>
            <a:pPr eaLnBrk="1" hangingPunct="1">
              <a:spcBef>
                <a:spcPct val="0"/>
              </a:spcBef>
            </a:pPr>
            <a:r>
              <a:rPr lang="en-NZ" smtClean="0"/>
              <a:t>Prepackaged goods are sold by reference to a nominal quantity, usually </a:t>
            </a:r>
          </a:p>
          <a:p>
            <a:pPr eaLnBrk="1" hangingPunct="1">
              <a:spcBef>
                <a:spcPct val="0"/>
              </a:spcBef>
            </a:pPr>
            <a:r>
              <a:rPr lang="en-NZ" smtClean="0"/>
              <a:t>-Weight, (mg, g, kg, t)</a:t>
            </a:r>
          </a:p>
          <a:p>
            <a:pPr eaLnBrk="1" hangingPunct="1">
              <a:spcBef>
                <a:spcPct val="0"/>
              </a:spcBef>
            </a:pPr>
            <a:r>
              <a:rPr lang="en-NZ" smtClean="0"/>
              <a:t>-Measure, (ml, cl, litre) or </a:t>
            </a:r>
          </a:p>
          <a:p>
            <a:pPr eaLnBrk="1" hangingPunct="1">
              <a:spcBef>
                <a:spcPct val="0"/>
              </a:spcBef>
            </a:pPr>
            <a:r>
              <a:rPr lang="en-NZ" smtClean="0"/>
              <a:t>-Number</a:t>
            </a:r>
          </a:p>
        </p:txBody>
      </p:sp>
      <p:sp>
        <p:nvSpPr>
          <p:cNvPr id="25603"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F16E7DB3-B089-441F-833A-01D4671B5476}" type="slidenum">
              <a:rPr lang="en-NZ" sz="1200">
                <a:latin typeface="+mn-lt"/>
              </a:rPr>
              <a:pPr algn="r">
                <a:defRPr/>
              </a:pPr>
              <a:t>36</a:t>
            </a:fld>
            <a:endParaRPr lang="en-NZ" sz="1200">
              <a:latin typeface="+mn-lt"/>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bwMode="auto">
          <a:noFill/>
          <a:ln>
            <a:solidFill>
              <a:srgbClr val="000000"/>
            </a:solidFill>
            <a:miter lim="800000"/>
            <a:headEnd/>
            <a:tailEnd/>
          </a:ln>
        </p:spPr>
      </p:sp>
      <p:sp>
        <p:nvSpPr>
          <p:cNvPr id="849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NZ" smtClean="0"/>
              <a:t>Six years of work summarised in six seconds…</a:t>
            </a:r>
          </a:p>
          <a:p>
            <a:pPr eaLnBrk="1" hangingPunct="1">
              <a:spcBef>
                <a:spcPct val="0"/>
              </a:spcBef>
            </a:pPr>
            <a:r>
              <a:rPr lang="en-NZ" smtClean="0"/>
              <a:t>-Diagram of the earths meridian </a:t>
            </a:r>
          </a:p>
          <a:p>
            <a:pPr eaLnBrk="1" hangingPunct="1">
              <a:spcBef>
                <a:spcPct val="0"/>
              </a:spcBef>
            </a:pPr>
            <a:endParaRPr lang="en-NZ" smtClean="0"/>
          </a:p>
          <a:p>
            <a:pPr eaLnBrk="1" hangingPunct="1">
              <a:spcBef>
                <a:spcPct val="0"/>
              </a:spcBef>
            </a:pPr>
            <a:r>
              <a:rPr lang="en-GB" smtClean="0"/>
              <a:t>Mechain &amp; Delambre surveyed a portion of the quadrant from </a:t>
            </a:r>
            <a:r>
              <a:rPr lang="en-GB" smtClean="0">
                <a:hlinkClick r:id="rId3" tooltip="Dunkirk"/>
              </a:rPr>
              <a:t>Dunkirk</a:t>
            </a:r>
            <a:r>
              <a:rPr lang="en-GB" smtClean="0"/>
              <a:t> to </a:t>
            </a:r>
            <a:r>
              <a:rPr lang="en-GB" smtClean="0">
                <a:hlinkClick r:id="rId4" tooltip="Barcelona"/>
              </a:rPr>
              <a:t>Barcelona</a:t>
            </a:r>
            <a:r>
              <a:rPr lang="en-GB" smtClean="0"/>
              <a:t> (about 1000 km, or one-tenth of the total) with start- and end-points at sea level, and that portion was roughly in the middle of the quadrant.</a:t>
            </a:r>
          </a:p>
          <a:p>
            <a:pPr eaLnBrk="1" hangingPunct="1">
              <a:spcBef>
                <a:spcPct val="0"/>
              </a:spcBef>
            </a:pPr>
            <a:endParaRPr lang="en-GB" smtClean="0"/>
          </a:p>
          <a:p>
            <a:pPr eaLnBrk="1" hangingPunct="1">
              <a:spcBef>
                <a:spcPct val="0"/>
              </a:spcBef>
            </a:pPr>
            <a:r>
              <a:rPr lang="en-GB" smtClean="0"/>
              <a:t>The technical difficulties were not the only problems the surveyors had to face in the convulsed period of the aftermath of the Revolution: Méchain and Delambre, and later </a:t>
            </a:r>
            <a:r>
              <a:rPr lang="en-GB" smtClean="0">
                <a:hlinkClick r:id="rId5" tooltip="François Arago"/>
              </a:rPr>
              <a:t>Arago</a:t>
            </a:r>
            <a:r>
              <a:rPr lang="en-GB" smtClean="0"/>
              <a:t>, were imprisoned several times during their surveys, and Méchain died in 1804 of yellow fever, which he contracted while trying to improve his original results in northern Spain.</a:t>
            </a:r>
            <a:endParaRPr lang="en-NZ" smtClean="0"/>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8064F1-3B0A-48BC-9CB7-1C4FC44B1798}" type="slidenum">
              <a:rPr lang="en-NZ">
                <a:cs typeface="Arial" charset="0"/>
              </a:rPr>
              <a:pPr fontAlgn="base">
                <a:spcBef>
                  <a:spcPct val="0"/>
                </a:spcBef>
                <a:spcAft>
                  <a:spcPct val="0"/>
                </a:spcAft>
                <a:defRPr/>
              </a:pPr>
              <a:t>37</a:t>
            </a:fld>
            <a:endParaRPr lang="en-NZ">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bwMode="auto">
          <a:noFill/>
          <a:ln>
            <a:solidFill>
              <a:srgbClr val="000000"/>
            </a:solidFill>
            <a:miter lim="800000"/>
            <a:headEnd/>
            <a:tailEnd/>
          </a:ln>
        </p:spPr>
      </p:sp>
      <p:sp>
        <p:nvSpPr>
          <p:cNvPr id="870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NZ" smtClean="0"/>
              <a:t>The changing definition of the metre </a:t>
            </a:r>
          </a:p>
        </p:txBody>
      </p:sp>
      <p:sp>
        <p:nvSpPr>
          <p:cNvPr id="2765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BE413194-804D-4A94-AA9D-201239062A8D}" type="slidenum">
              <a:rPr lang="en-NZ" sz="1200">
                <a:latin typeface="+mn-lt"/>
              </a:rPr>
              <a:pPr algn="r">
                <a:defRPr/>
              </a:pPr>
              <a:t>38</a:t>
            </a:fld>
            <a:endParaRPr lang="en-NZ" sz="1200">
              <a:latin typeface="+mn-lt"/>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bwMode="auto">
          <a:noFill/>
          <a:ln>
            <a:solidFill>
              <a:srgbClr val="000000"/>
            </a:solidFill>
            <a:miter lim="800000"/>
            <a:headEnd/>
            <a:tailEnd/>
          </a:ln>
        </p:spPr>
      </p:sp>
      <p:sp>
        <p:nvSpPr>
          <p:cNvPr id="890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smtClean="0"/>
          </a:p>
        </p:txBody>
      </p:sp>
      <p:sp>
        <p:nvSpPr>
          <p:cNvPr id="2765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6E1802E8-BBA4-40E1-95BE-402BC4CF29BC}" type="slidenum">
              <a:rPr lang="en-NZ" sz="1200">
                <a:latin typeface="+mn-lt"/>
              </a:rPr>
              <a:pPr algn="r">
                <a:defRPr/>
              </a:pPr>
              <a:t>39</a:t>
            </a:fld>
            <a:endParaRPr lang="en-NZ" sz="1200">
              <a:latin typeface="+mn-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NZ" smtClean="0"/>
              <a:t>Determine what specialist Personal Protective Equipment (PPE) you may require while on site</a:t>
            </a:r>
          </a:p>
          <a:p>
            <a:pPr eaLnBrk="1" hangingPunct="1">
              <a:spcBef>
                <a:spcPct val="0"/>
              </a:spcBef>
            </a:pPr>
            <a:r>
              <a:rPr lang="en-NZ" smtClean="0"/>
              <a:t>-Safety Glasses, Boots, High Viz clothing, Ear protection, Hard Hats etc. </a:t>
            </a:r>
          </a:p>
          <a:p>
            <a:pPr eaLnBrk="1" hangingPunct="1">
              <a:spcBef>
                <a:spcPct val="0"/>
              </a:spcBef>
            </a:pPr>
            <a:r>
              <a:rPr lang="en-NZ" smtClean="0"/>
              <a:t>Determine if there are any Health &amp; Safety inductions you require</a:t>
            </a:r>
          </a:p>
          <a:p>
            <a:pPr eaLnBrk="1" hangingPunct="1">
              <a:spcBef>
                <a:spcPct val="0"/>
              </a:spcBef>
            </a:pPr>
            <a:r>
              <a:rPr lang="en-NZ" smtClean="0"/>
              <a:t>Permits- Hot work, working at heights    </a:t>
            </a:r>
          </a:p>
        </p:txBody>
      </p:sp>
      <p:sp>
        <p:nvSpPr>
          <p:cNvPr id="1741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4124BEE3-E021-4469-810F-87436F81C7CF}" type="slidenum">
              <a:rPr lang="en-NZ" sz="1200">
                <a:latin typeface="+mn-lt"/>
              </a:rPr>
              <a:pPr algn="r">
                <a:defRPr/>
              </a:pPr>
              <a:t>4</a:t>
            </a:fld>
            <a:endParaRPr lang="en-NZ" sz="1200">
              <a:latin typeface="+mn-lt"/>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bwMode="auto">
          <a:noFill/>
          <a:ln>
            <a:solidFill>
              <a:srgbClr val="000000"/>
            </a:solidFill>
            <a:miter lim="800000"/>
            <a:headEnd/>
            <a:tailEnd/>
          </a:ln>
        </p:spPr>
      </p:sp>
      <p:sp>
        <p:nvSpPr>
          <p:cNvPr id="911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The </a:t>
            </a:r>
            <a:r>
              <a:rPr lang="en-GB" b="1" smtClean="0"/>
              <a:t>kilogram</a:t>
            </a:r>
            <a:r>
              <a:rPr lang="en-GB" smtClean="0"/>
              <a:t> or </a:t>
            </a:r>
            <a:r>
              <a:rPr lang="en-GB" b="1" smtClean="0"/>
              <a:t>kilogramme</a:t>
            </a:r>
            <a:r>
              <a:rPr lang="en-GB" smtClean="0"/>
              <a:t> (SI </a:t>
            </a:r>
            <a:r>
              <a:rPr lang="en-GB" smtClean="0">
                <a:hlinkClick r:id="rId3" tooltip="Units of measurement"/>
              </a:rPr>
              <a:t>unit</a:t>
            </a:r>
            <a:r>
              <a:rPr lang="en-GB" smtClean="0"/>
              <a:t> symbol: </a:t>
            </a:r>
            <a:r>
              <a:rPr lang="en-GB" b="1" smtClean="0"/>
              <a:t>kg</a:t>
            </a:r>
            <a:r>
              <a:rPr lang="en-GB" smtClean="0"/>
              <a:t>), is the </a:t>
            </a:r>
            <a:r>
              <a:rPr lang="en-GB" smtClean="0">
                <a:hlinkClick r:id="rId4" tooltip="SI base unit"/>
              </a:rPr>
              <a:t>base unit</a:t>
            </a:r>
            <a:r>
              <a:rPr lang="en-GB" smtClean="0"/>
              <a:t> of </a:t>
            </a:r>
            <a:r>
              <a:rPr lang="en-GB" smtClean="0">
                <a:hlinkClick r:id="rId5" tooltip="Mass"/>
              </a:rPr>
              <a:t>mass</a:t>
            </a:r>
            <a:r>
              <a:rPr lang="en-GB" smtClean="0"/>
              <a:t> in the </a:t>
            </a:r>
            <a:r>
              <a:rPr lang="en-GB" smtClean="0">
                <a:hlinkClick r:id="rId6" tooltip="International System of Units"/>
              </a:rPr>
              <a:t>International System of Units</a:t>
            </a:r>
            <a:r>
              <a:rPr lang="en-GB" smtClean="0"/>
              <a:t> (SI) (the </a:t>
            </a:r>
            <a:r>
              <a:rPr lang="en-GB" smtClean="0">
                <a:hlinkClick r:id="rId7" tooltip="Metric system"/>
              </a:rPr>
              <a:t>Metric system</a:t>
            </a:r>
            <a:r>
              <a:rPr lang="en-GB" smtClean="0"/>
              <a:t>) and is defined as being equal to the mass of the </a:t>
            </a:r>
            <a:r>
              <a:rPr lang="en-GB" i="1" smtClean="0"/>
              <a:t>International Prototype of the Kilogram</a:t>
            </a:r>
            <a:r>
              <a:rPr lang="en-GB" smtClean="0"/>
              <a:t> (</a:t>
            </a:r>
            <a:r>
              <a:rPr lang="en-GB" b="1" smtClean="0"/>
              <a:t>IPK</a:t>
            </a:r>
            <a:r>
              <a:rPr lang="en-GB" smtClean="0"/>
              <a:t>).</a:t>
            </a:r>
          </a:p>
          <a:p>
            <a:pPr eaLnBrk="1" hangingPunct="1">
              <a:spcBef>
                <a:spcPct val="0"/>
              </a:spcBef>
            </a:pPr>
            <a:endParaRPr lang="en-NZ" smtClean="0"/>
          </a:p>
          <a:p>
            <a:pPr eaLnBrk="1" hangingPunct="1">
              <a:spcBef>
                <a:spcPct val="0"/>
              </a:spcBef>
            </a:pPr>
            <a:r>
              <a:rPr lang="en-GB" smtClean="0"/>
              <a:t>The gram, 1/1000th of a kilogram, was originally defined in 1795 as the mass of one cubic centimeter of water at the melting point of water.</a:t>
            </a:r>
            <a:r>
              <a:rPr lang="en-GB" smtClean="0">
                <a:hlinkClick r:id="rId8"/>
              </a:rPr>
              <a:t>[3]</a:t>
            </a:r>
            <a:r>
              <a:rPr lang="en-GB" smtClean="0"/>
              <a:t> The original prototype kilogram, manufactured in 1799 and from which the IPK is derived, had a mass equal to the mass of 1.000025 liters of water at 4 </a:t>
            </a:r>
            <a:r>
              <a:rPr lang="en-GB" smtClean="0">
                <a:hlinkClick r:id="rId9" tooltip="Celsius"/>
              </a:rPr>
              <a:t>°C</a:t>
            </a:r>
            <a:endParaRPr lang="en-NZ" smtClean="0"/>
          </a:p>
        </p:txBody>
      </p:sp>
      <p:sp>
        <p:nvSpPr>
          <p:cNvPr id="2969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0EBC08-152F-405E-9C97-8CC57ABACDEA}" type="slidenum">
              <a:rPr lang="en-NZ">
                <a:cs typeface="Arial" charset="0"/>
              </a:rPr>
              <a:pPr fontAlgn="base">
                <a:spcBef>
                  <a:spcPct val="0"/>
                </a:spcBef>
                <a:spcAft>
                  <a:spcPct val="0"/>
                </a:spcAft>
                <a:defRPr/>
              </a:pPr>
              <a:t>40</a:t>
            </a:fld>
            <a:endParaRPr lang="en-NZ">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bwMode="auto">
          <a:noFill/>
          <a:ln>
            <a:solidFill>
              <a:srgbClr val="000000"/>
            </a:solidFill>
            <a:miter lim="800000"/>
            <a:headEnd/>
            <a:tailEnd/>
          </a:ln>
        </p:spPr>
      </p:sp>
      <p:sp>
        <p:nvSpPr>
          <p:cNvPr id="952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NZ" smtClean="0"/>
              <a:t>BIPM are based in France</a:t>
            </a:r>
          </a:p>
        </p:txBody>
      </p:sp>
      <p:sp>
        <p:nvSpPr>
          <p:cNvPr id="3174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EE5369E3-701C-44FA-A516-999F784E84B4}" type="slidenum">
              <a:rPr lang="en-NZ" sz="1200">
                <a:latin typeface="+mn-lt"/>
              </a:rPr>
              <a:pPr algn="r">
                <a:defRPr/>
              </a:pPr>
              <a:t>41</a:t>
            </a:fld>
            <a:endParaRPr lang="en-NZ" sz="1200">
              <a:latin typeface="+mn-lt"/>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noFill/>
          <a:ln>
            <a:solidFill>
              <a:srgbClr val="000000"/>
            </a:solidFill>
            <a:miter lim="800000"/>
            <a:headEnd/>
            <a:tailEnd/>
          </a:ln>
        </p:spPr>
      </p:sp>
      <p:sp>
        <p:nvSpPr>
          <p:cNvPr id="931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mtClean="0"/>
              <a:t>The kilogram is the only SI base unit with an </a:t>
            </a:r>
            <a:r>
              <a:rPr lang="en-GB" smtClean="0">
                <a:hlinkClick r:id="rId3" tooltip="SI prefix"/>
              </a:rPr>
              <a:t>SI prefix</a:t>
            </a:r>
            <a:r>
              <a:rPr lang="en-GB" smtClean="0"/>
              <a:t> ("kilo", symbol "k") as part of its name. It is also the only SI unit that is still directly defined by an </a:t>
            </a:r>
            <a:r>
              <a:rPr lang="en-GB" smtClean="0">
                <a:hlinkClick r:id="rId4"/>
              </a:rPr>
              <a:t>artifact</a:t>
            </a:r>
            <a:r>
              <a:rPr lang="en-GB" smtClean="0"/>
              <a:t> rather than a fundamental physical property that can be reproduced in different laboratories. Three other base units in the SI system are defined relative to the kilogram so its stability is important.</a:t>
            </a:r>
            <a:endParaRPr lang="en-NZ" smtClean="0"/>
          </a:p>
        </p:txBody>
      </p:sp>
      <p:sp>
        <p:nvSpPr>
          <p:cNvPr id="3174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3C7E2A3-8F22-4425-9BCC-590DB2B3A3DF}" type="slidenum">
              <a:rPr lang="en-NZ">
                <a:cs typeface="Arial" charset="0"/>
              </a:rPr>
              <a:pPr fontAlgn="base">
                <a:spcBef>
                  <a:spcPct val="0"/>
                </a:spcBef>
                <a:spcAft>
                  <a:spcPct val="0"/>
                </a:spcAft>
                <a:defRPr/>
              </a:pPr>
              <a:t>42</a:t>
            </a:fld>
            <a:endParaRPr lang="en-NZ">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bwMode="auto">
          <a:noFill/>
          <a:ln>
            <a:solidFill>
              <a:srgbClr val="000000"/>
            </a:solidFill>
            <a:miter lim="800000"/>
            <a:headEnd/>
            <a:tailEnd/>
          </a:ln>
        </p:spPr>
      </p:sp>
      <p:sp>
        <p:nvSpPr>
          <p:cNvPr id="972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smtClean="0"/>
          </a:p>
        </p:txBody>
      </p:sp>
      <p:sp>
        <p:nvSpPr>
          <p:cNvPr id="31747"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33552517-6426-46F2-9EC6-BCCD8D911D3D}" type="slidenum">
              <a:rPr lang="en-NZ" sz="1200">
                <a:latin typeface="+mn-lt"/>
              </a:rPr>
              <a:pPr algn="r">
                <a:defRPr/>
              </a:pPr>
              <a:t>43</a:t>
            </a:fld>
            <a:endParaRPr lang="en-NZ" sz="1200">
              <a:latin typeface="+mn-lt"/>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p:cNvSpPr>
            <a:spLocks noGrp="1" noRot="1" noChangeAspect="1"/>
          </p:cNvSpPr>
          <p:nvPr>
            <p:ph type="sldImg"/>
          </p:nvPr>
        </p:nvSpPr>
        <p:spPr bwMode="auto">
          <a:noFill/>
          <a:ln>
            <a:solidFill>
              <a:srgbClr val="000000"/>
            </a:solidFill>
            <a:miter lim="800000"/>
            <a:headEnd/>
            <a:tailEnd/>
          </a:ln>
        </p:spPr>
      </p:sp>
      <p:sp>
        <p:nvSpPr>
          <p:cNvPr id="993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smtClean="0"/>
          </a:p>
        </p:txBody>
      </p:sp>
      <p:sp>
        <p:nvSpPr>
          <p:cNvPr id="3379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28C9AE-FACF-4FFF-B822-691795578D26}" type="slidenum">
              <a:rPr lang="en-NZ">
                <a:cs typeface="Arial" charset="0"/>
              </a:rPr>
              <a:pPr fontAlgn="base">
                <a:spcBef>
                  <a:spcPct val="0"/>
                </a:spcBef>
                <a:spcAft>
                  <a:spcPct val="0"/>
                </a:spcAft>
                <a:defRPr/>
              </a:pPr>
              <a:t>44</a:t>
            </a:fld>
            <a:endParaRPr lang="en-NZ">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NZ" smtClean="0"/>
              <a:t>Refrigerated goods, </a:t>
            </a: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1E3599-2B66-4944-A7A7-E843AA098E73}" type="slidenum">
              <a:rPr lang="en-NZ">
                <a:cs typeface="Arial" charset="0"/>
              </a:rPr>
              <a:pPr fontAlgn="base">
                <a:spcBef>
                  <a:spcPct val="0"/>
                </a:spcBef>
                <a:spcAft>
                  <a:spcPct val="0"/>
                </a:spcAft>
              </a:pPr>
              <a:t>45</a:t>
            </a:fld>
            <a:endParaRPr lang="en-NZ">
              <a:cs typeface="Arial" charset="0"/>
            </a:endParaRPr>
          </a:p>
        </p:txBody>
      </p:sp>
      <p:sp>
        <p:nvSpPr>
          <p:cNvPr id="2" name="Footer Placeholder 1"/>
          <p:cNvSpPr>
            <a:spLocks noGrp="1"/>
          </p:cNvSpPr>
          <p:nvPr>
            <p:ph type="ftr" sz="quarter" idx="10"/>
          </p:nvPr>
        </p:nvSpPr>
        <p:spPr/>
        <p:txBody>
          <a:bodyPr/>
          <a:lstStyle/>
          <a:p>
            <a:pPr>
              <a:defRPr/>
            </a:pPr>
            <a:endParaRPr lang="en-N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pPr>
            <a:r>
              <a:rPr lang="en-NZ" smtClean="0"/>
              <a:t>Explain Professional conduct </a:t>
            </a:r>
          </a:p>
          <a:p>
            <a:pPr eaLnBrk="1" hangingPunct="1">
              <a:spcBef>
                <a:spcPct val="0"/>
              </a:spcBef>
              <a:buFontTx/>
              <a:buChar char="-"/>
            </a:pPr>
            <a:r>
              <a:rPr lang="en-NZ" smtClean="0"/>
              <a:t>Courteous behaviour</a:t>
            </a:r>
          </a:p>
          <a:p>
            <a:pPr eaLnBrk="1" hangingPunct="1">
              <a:spcBef>
                <a:spcPct val="0"/>
              </a:spcBef>
              <a:buFontTx/>
              <a:buChar char="-"/>
            </a:pPr>
            <a:r>
              <a:rPr lang="en-NZ" smtClean="0"/>
              <a:t>Introduction</a:t>
            </a:r>
          </a:p>
          <a:p>
            <a:pPr eaLnBrk="1" hangingPunct="1">
              <a:spcBef>
                <a:spcPct val="0"/>
              </a:spcBef>
              <a:buFontTx/>
              <a:buChar char="-"/>
            </a:pPr>
            <a:r>
              <a:rPr lang="en-NZ" smtClean="0"/>
              <a:t>Be professional </a:t>
            </a:r>
          </a:p>
          <a:p>
            <a:pPr eaLnBrk="1" hangingPunct="1">
              <a:spcBef>
                <a:spcPct val="0"/>
              </a:spcBef>
              <a:buFontTx/>
              <a:buChar char="-"/>
            </a:pPr>
            <a:r>
              <a:rPr lang="en-NZ" smtClean="0"/>
              <a:t>Advise the manufacturer or packer that you may require assistance</a:t>
            </a:r>
          </a:p>
        </p:txBody>
      </p:sp>
      <p:sp>
        <p:nvSpPr>
          <p:cNvPr id="1741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D9B5FF3F-8431-40C0-9AA5-DB03A304A10A}" type="slidenum">
              <a:rPr lang="en-NZ" sz="1200">
                <a:latin typeface="+mn-lt"/>
              </a:rPr>
              <a:pPr algn="r">
                <a:defRPr/>
              </a:pPr>
              <a:t>5</a:t>
            </a:fld>
            <a:endParaRPr lang="en-NZ" sz="1200">
              <a:latin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NZ" smtClean="0"/>
              <a:t>Make contact with the manufacturer and advise them of your intentions and ay background information i.e. to carry out an AQS as a result of marketplace surveillance or a consumer complaint. </a:t>
            </a:r>
          </a:p>
          <a:p>
            <a:pPr eaLnBrk="1" hangingPunct="1">
              <a:spcBef>
                <a:spcPct val="0"/>
              </a:spcBef>
            </a:pPr>
            <a:r>
              <a:rPr lang="en-NZ" smtClean="0"/>
              <a:t>Ask questions regarding; </a:t>
            </a:r>
          </a:p>
          <a:p>
            <a:pPr eaLnBrk="1" hangingPunct="1">
              <a:spcBef>
                <a:spcPct val="0"/>
              </a:spcBef>
            </a:pPr>
            <a:r>
              <a:rPr lang="en-NZ" smtClean="0"/>
              <a:t>-production methods</a:t>
            </a:r>
          </a:p>
          <a:p>
            <a:pPr eaLnBrk="1" hangingPunct="1">
              <a:spcBef>
                <a:spcPct val="0"/>
              </a:spcBef>
            </a:pPr>
            <a:r>
              <a:rPr lang="en-NZ" smtClean="0"/>
              <a:t>-historical density (or specific gravity) figures</a:t>
            </a:r>
          </a:p>
          <a:p>
            <a:pPr eaLnBrk="1" hangingPunct="1">
              <a:spcBef>
                <a:spcPct val="0"/>
              </a:spcBef>
            </a:pPr>
            <a:r>
              <a:rPr lang="en-NZ" smtClean="0"/>
              <a:t>-when they are next packaging the product in question</a:t>
            </a:r>
          </a:p>
          <a:p>
            <a:pPr eaLnBrk="1" hangingPunct="1">
              <a:spcBef>
                <a:spcPct val="0"/>
              </a:spcBef>
            </a:pPr>
            <a:r>
              <a:rPr lang="en-NZ" smtClean="0"/>
              <a:t>-special requirements</a:t>
            </a:r>
          </a:p>
          <a:p>
            <a:pPr eaLnBrk="1" hangingPunct="1">
              <a:spcBef>
                <a:spcPct val="0"/>
              </a:spcBef>
            </a:pPr>
            <a:r>
              <a:rPr lang="en-NZ" smtClean="0"/>
              <a:t>-location of production facility</a:t>
            </a:r>
          </a:p>
          <a:p>
            <a:pPr eaLnBrk="1" hangingPunct="1">
              <a:spcBef>
                <a:spcPct val="0"/>
              </a:spcBef>
            </a:pPr>
            <a:r>
              <a:rPr lang="en-NZ" smtClean="0"/>
              <a:t>-arrange a time and place to meet the product</a:t>
            </a:r>
          </a:p>
          <a:p>
            <a:pPr eaLnBrk="1" hangingPunct="1">
              <a:spcBef>
                <a:spcPct val="0"/>
              </a:spcBef>
            </a:pPr>
            <a:r>
              <a:rPr lang="en-NZ" smtClean="0"/>
              <a:t>  </a:t>
            </a:r>
          </a:p>
        </p:txBody>
      </p:sp>
      <p:sp>
        <p:nvSpPr>
          <p:cNvPr id="1741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C4640AE4-DFED-441A-B29B-9031B0E8EBBE}" type="slidenum">
              <a:rPr lang="en-NZ" sz="1200">
                <a:latin typeface="+mn-lt"/>
              </a:rPr>
              <a:pPr algn="r">
                <a:defRPr/>
              </a:pPr>
              <a:t>6</a:t>
            </a:fld>
            <a:endParaRPr lang="en-NZ" sz="1200">
              <a:latin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smtClean="0"/>
          </a:p>
        </p:txBody>
      </p:sp>
      <p:sp>
        <p:nvSpPr>
          <p:cNvPr id="1741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673AA79D-12A0-4D06-968F-94A514FB9417}" type="slidenum">
              <a:rPr lang="en-NZ" sz="1200">
                <a:latin typeface="+mn-lt"/>
              </a:rPr>
              <a:pPr algn="r">
                <a:defRPr/>
              </a:pPr>
              <a:t>7</a:t>
            </a:fld>
            <a:endParaRPr lang="en-NZ" sz="1200">
              <a:latin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smtClean="0"/>
          </a:p>
        </p:txBody>
      </p:sp>
      <p:sp>
        <p:nvSpPr>
          <p:cNvPr id="399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55514A-F9B3-4F99-88E9-27A612CB1094}" type="slidenum">
              <a:rPr lang="en-NZ">
                <a:cs typeface="Arial" charset="0"/>
              </a:rPr>
              <a:pPr fontAlgn="base">
                <a:spcBef>
                  <a:spcPct val="0"/>
                </a:spcBef>
                <a:spcAft>
                  <a:spcPct val="0"/>
                </a:spcAft>
                <a:defRPr/>
              </a:pPr>
              <a:t>8</a:t>
            </a:fld>
            <a:endParaRPr lang="en-NZ">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smtClean="0"/>
          </a:p>
        </p:txBody>
      </p:sp>
      <p:sp>
        <p:nvSpPr>
          <p:cNvPr id="1741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CCFE243F-640D-4E3D-9430-DC6CD15A5F65}" type="slidenum">
              <a:rPr lang="en-NZ" sz="1200">
                <a:latin typeface="+mn-lt"/>
              </a:rPr>
              <a:pPr algn="r">
                <a:defRPr/>
              </a:pPr>
              <a:t>9</a:t>
            </a:fld>
            <a:endParaRPr lang="en-NZ" sz="1200">
              <a:latin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lvl1pPr>
              <a:defRPr/>
            </a:lvl1pPr>
          </a:lstStyle>
          <a:p>
            <a:pPr>
              <a:defRPr/>
            </a:pPr>
            <a:fld id="{72ACA831-EAA4-493F-A04B-BB880675EDBB}" type="datetimeFigureOut">
              <a:rPr lang="en-NZ"/>
              <a:pPr>
                <a:defRPr/>
              </a:pPr>
              <a:t>18/09/2015</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77AB0F15-393E-4D8A-9207-3605873765D5}" type="slidenum">
              <a:rPr lang="en-NZ"/>
              <a:pPr>
                <a:defRPr/>
              </a:pPr>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fld id="{EF00C1AC-AC41-4842-AFFA-D9C8938374A4}" type="datetimeFigureOut">
              <a:rPr lang="en-NZ"/>
              <a:pPr>
                <a:defRPr/>
              </a:pPr>
              <a:t>18/09/2015</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7BE305B3-99A0-48CF-8513-5C0502F15364}" type="slidenum">
              <a:rPr lang="en-NZ"/>
              <a:pPr>
                <a:defRPr/>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fld id="{F23A75B6-4598-4E27-A18F-0C042F84298F}" type="datetimeFigureOut">
              <a:rPr lang="en-NZ"/>
              <a:pPr>
                <a:defRPr/>
              </a:pPr>
              <a:t>18/09/2015</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838BD851-8FCA-4944-B218-2B426FBAB8F4}" type="slidenum">
              <a:rPr lang="en-NZ"/>
              <a:pPr>
                <a:defRPr/>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a:defRPr/>
            </a:lvl1pPr>
          </a:lstStyle>
          <a:p>
            <a:pPr>
              <a:defRPr/>
            </a:pPr>
            <a:fld id="{F3E8B573-9456-4E37-BEF2-7CF4D37C7027}" type="datetimeFigureOut">
              <a:rPr lang="en-NZ"/>
              <a:pPr>
                <a:defRPr/>
              </a:pPr>
              <a:t>18/09/2015</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EC5381D6-197C-4F58-AF02-40D0BE0FF4CE}" type="slidenum">
              <a:rPr lang="en-NZ"/>
              <a:pPr>
                <a:defRPr/>
              </a:pPr>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1F7821E-A1B0-4048-B4B4-4BD4A059E7AE}" type="datetimeFigureOut">
              <a:rPr lang="en-NZ"/>
              <a:pPr>
                <a:defRPr/>
              </a:pPr>
              <a:t>18/09/2015</a:t>
            </a:fld>
            <a:endParaRPr lang="en-NZ"/>
          </a:p>
        </p:txBody>
      </p:sp>
      <p:sp>
        <p:nvSpPr>
          <p:cNvPr id="5" name="Footer Placeholder 4"/>
          <p:cNvSpPr>
            <a:spLocks noGrp="1"/>
          </p:cNvSpPr>
          <p:nvPr>
            <p:ph type="ftr" sz="quarter" idx="11"/>
          </p:nvPr>
        </p:nvSpPr>
        <p:spPr/>
        <p:txBody>
          <a:bodyPr/>
          <a:lstStyle>
            <a:lvl1pPr>
              <a:defRPr/>
            </a:lvl1pPr>
          </a:lstStyle>
          <a:p>
            <a:pPr>
              <a:defRPr/>
            </a:pPr>
            <a:endParaRPr lang="en-NZ"/>
          </a:p>
        </p:txBody>
      </p:sp>
      <p:sp>
        <p:nvSpPr>
          <p:cNvPr id="6" name="Slide Number Placeholder 5"/>
          <p:cNvSpPr>
            <a:spLocks noGrp="1"/>
          </p:cNvSpPr>
          <p:nvPr>
            <p:ph type="sldNum" sz="quarter" idx="12"/>
          </p:nvPr>
        </p:nvSpPr>
        <p:spPr/>
        <p:txBody>
          <a:bodyPr/>
          <a:lstStyle>
            <a:lvl1pPr>
              <a:defRPr/>
            </a:lvl1pPr>
          </a:lstStyle>
          <a:p>
            <a:pPr>
              <a:defRPr/>
            </a:pPr>
            <a:fld id="{591ED8BC-DB75-409F-B3F9-EF80FAC6BAED}" type="slidenum">
              <a:rPr lang="en-NZ"/>
              <a:pPr>
                <a:defRPr/>
              </a:pPr>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3"/>
          <p:cNvSpPr>
            <a:spLocks noGrp="1"/>
          </p:cNvSpPr>
          <p:nvPr>
            <p:ph type="dt" sz="half" idx="10"/>
          </p:nvPr>
        </p:nvSpPr>
        <p:spPr/>
        <p:txBody>
          <a:bodyPr/>
          <a:lstStyle>
            <a:lvl1pPr>
              <a:defRPr/>
            </a:lvl1pPr>
          </a:lstStyle>
          <a:p>
            <a:pPr>
              <a:defRPr/>
            </a:pPr>
            <a:fld id="{E78C51D2-ADBE-4688-9EC1-3B3C4E9F1315}" type="datetimeFigureOut">
              <a:rPr lang="en-NZ"/>
              <a:pPr>
                <a:defRPr/>
              </a:pPr>
              <a:t>18/09/2015</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4A505F10-9B17-4C84-8A66-2B05FF6A0A62}" type="slidenum">
              <a:rPr lang="en-NZ"/>
              <a:pPr>
                <a:defRPr/>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3"/>
          <p:cNvSpPr>
            <a:spLocks noGrp="1"/>
          </p:cNvSpPr>
          <p:nvPr>
            <p:ph type="dt" sz="half" idx="10"/>
          </p:nvPr>
        </p:nvSpPr>
        <p:spPr/>
        <p:txBody>
          <a:bodyPr/>
          <a:lstStyle>
            <a:lvl1pPr>
              <a:defRPr/>
            </a:lvl1pPr>
          </a:lstStyle>
          <a:p>
            <a:pPr>
              <a:defRPr/>
            </a:pPr>
            <a:fld id="{EA3F760E-74A9-4C2B-98E2-B45331FFED42}" type="datetimeFigureOut">
              <a:rPr lang="en-NZ"/>
              <a:pPr>
                <a:defRPr/>
              </a:pPr>
              <a:t>18/09/2015</a:t>
            </a:fld>
            <a:endParaRPr lang="en-NZ"/>
          </a:p>
        </p:txBody>
      </p:sp>
      <p:sp>
        <p:nvSpPr>
          <p:cNvPr id="8" name="Footer Placeholder 4"/>
          <p:cNvSpPr>
            <a:spLocks noGrp="1"/>
          </p:cNvSpPr>
          <p:nvPr>
            <p:ph type="ftr" sz="quarter" idx="11"/>
          </p:nvPr>
        </p:nvSpPr>
        <p:spPr/>
        <p:txBody>
          <a:bodyPr/>
          <a:lstStyle>
            <a:lvl1pPr>
              <a:defRPr/>
            </a:lvl1pPr>
          </a:lstStyle>
          <a:p>
            <a:pPr>
              <a:defRPr/>
            </a:pPr>
            <a:endParaRPr lang="en-NZ"/>
          </a:p>
        </p:txBody>
      </p:sp>
      <p:sp>
        <p:nvSpPr>
          <p:cNvPr id="9" name="Slide Number Placeholder 5"/>
          <p:cNvSpPr>
            <a:spLocks noGrp="1"/>
          </p:cNvSpPr>
          <p:nvPr>
            <p:ph type="sldNum" sz="quarter" idx="12"/>
          </p:nvPr>
        </p:nvSpPr>
        <p:spPr/>
        <p:txBody>
          <a:bodyPr/>
          <a:lstStyle>
            <a:lvl1pPr>
              <a:defRPr/>
            </a:lvl1pPr>
          </a:lstStyle>
          <a:p>
            <a:pPr>
              <a:defRPr/>
            </a:pPr>
            <a:fld id="{A072BAEB-0FDB-419E-A937-75A543D2774D}" type="slidenum">
              <a:rPr lang="en-NZ"/>
              <a:pPr>
                <a:defRPr/>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3"/>
          <p:cNvSpPr>
            <a:spLocks noGrp="1"/>
          </p:cNvSpPr>
          <p:nvPr>
            <p:ph type="dt" sz="half" idx="10"/>
          </p:nvPr>
        </p:nvSpPr>
        <p:spPr/>
        <p:txBody>
          <a:bodyPr/>
          <a:lstStyle>
            <a:lvl1pPr>
              <a:defRPr/>
            </a:lvl1pPr>
          </a:lstStyle>
          <a:p>
            <a:pPr>
              <a:defRPr/>
            </a:pPr>
            <a:fld id="{D93BD8A2-ABBA-4C6C-9694-0971B130D921}" type="datetimeFigureOut">
              <a:rPr lang="en-NZ"/>
              <a:pPr>
                <a:defRPr/>
              </a:pPr>
              <a:t>18/09/2015</a:t>
            </a:fld>
            <a:endParaRPr lang="en-NZ"/>
          </a:p>
        </p:txBody>
      </p:sp>
      <p:sp>
        <p:nvSpPr>
          <p:cNvPr id="4" name="Footer Placeholder 4"/>
          <p:cNvSpPr>
            <a:spLocks noGrp="1"/>
          </p:cNvSpPr>
          <p:nvPr>
            <p:ph type="ftr" sz="quarter" idx="11"/>
          </p:nvPr>
        </p:nvSpPr>
        <p:spPr/>
        <p:txBody>
          <a:bodyPr/>
          <a:lstStyle>
            <a:lvl1pPr>
              <a:defRPr/>
            </a:lvl1pPr>
          </a:lstStyle>
          <a:p>
            <a:pPr>
              <a:defRPr/>
            </a:pPr>
            <a:endParaRPr lang="en-NZ"/>
          </a:p>
        </p:txBody>
      </p:sp>
      <p:sp>
        <p:nvSpPr>
          <p:cNvPr id="5" name="Slide Number Placeholder 5"/>
          <p:cNvSpPr>
            <a:spLocks noGrp="1"/>
          </p:cNvSpPr>
          <p:nvPr>
            <p:ph type="sldNum" sz="quarter" idx="12"/>
          </p:nvPr>
        </p:nvSpPr>
        <p:spPr/>
        <p:txBody>
          <a:bodyPr/>
          <a:lstStyle>
            <a:lvl1pPr>
              <a:defRPr/>
            </a:lvl1pPr>
          </a:lstStyle>
          <a:p>
            <a:pPr>
              <a:defRPr/>
            </a:pPr>
            <a:fld id="{BC8F9EB4-1254-4981-BA4D-B51805CDD47E}" type="slidenum">
              <a:rPr lang="en-NZ"/>
              <a:pPr>
                <a:defRPr/>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2A72D6D-0FFC-41EA-ABD7-611916FBF78F}" type="datetimeFigureOut">
              <a:rPr lang="en-NZ"/>
              <a:pPr>
                <a:defRPr/>
              </a:pPr>
              <a:t>18/09/2015</a:t>
            </a:fld>
            <a:endParaRPr lang="en-NZ"/>
          </a:p>
        </p:txBody>
      </p:sp>
      <p:sp>
        <p:nvSpPr>
          <p:cNvPr id="3" name="Footer Placeholder 4"/>
          <p:cNvSpPr>
            <a:spLocks noGrp="1"/>
          </p:cNvSpPr>
          <p:nvPr>
            <p:ph type="ftr" sz="quarter" idx="11"/>
          </p:nvPr>
        </p:nvSpPr>
        <p:spPr/>
        <p:txBody>
          <a:bodyPr/>
          <a:lstStyle>
            <a:lvl1pPr>
              <a:defRPr/>
            </a:lvl1pPr>
          </a:lstStyle>
          <a:p>
            <a:pPr>
              <a:defRPr/>
            </a:pPr>
            <a:endParaRPr lang="en-NZ"/>
          </a:p>
        </p:txBody>
      </p:sp>
      <p:sp>
        <p:nvSpPr>
          <p:cNvPr id="4" name="Slide Number Placeholder 5"/>
          <p:cNvSpPr>
            <a:spLocks noGrp="1"/>
          </p:cNvSpPr>
          <p:nvPr>
            <p:ph type="sldNum" sz="quarter" idx="12"/>
          </p:nvPr>
        </p:nvSpPr>
        <p:spPr/>
        <p:txBody>
          <a:bodyPr/>
          <a:lstStyle>
            <a:lvl1pPr>
              <a:defRPr/>
            </a:lvl1pPr>
          </a:lstStyle>
          <a:p>
            <a:pPr>
              <a:defRPr/>
            </a:pPr>
            <a:fld id="{A0FA5109-9AF2-4405-9D56-B83204C54303}" type="slidenum">
              <a:rPr lang="en-NZ"/>
              <a:pPr>
                <a:defRPr/>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AEC1F98-9FEB-4213-A131-3460C7990F14}" type="datetimeFigureOut">
              <a:rPr lang="en-NZ"/>
              <a:pPr>
                <a:defRPr/>
              </a:pPr>
              <a:t>18/09/2015</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60C17646-BE33-4893-9E51-B21C16589615}" type="slidenum">
              <a:rPr lang="en-NZ"/>
              <a:pPr>
                <a:defRPr/>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F7832A-1EE2-4128-B780-A3D8FF197475}" type="datetimeFigureOut">
              <a:rPr lang="en-NZ"/>
              <a:pPr>
                <a:defRPr/>
              </a:pPr>
              <a:t>18/09/2015</a:t>
            </a:fld>
            <a:endParaRPr lang="en-NZ"/>
          </a:p>
        </p:txBody>
      </p:sp>
      <p:sp>
        <p:nvSpPr>
          <p:cNvPr id="6" name="Footer Placeholder 4"/>
          <p:cNvSpPr>
            <a:spLocks noGrp="1"/>
          </p:cNvSpPr>
          <p:nvPr>
            <p:ph type="ftr" sz="quarter" idx="11"/>
          </p:nvPr>
        </p:nvSpPr>
        <p:spPr/>
        <p:txBody>
          <a:bodyPr/>
          <a:lstStyle>
            <a:lvl1pPr>
              <a:defRPr/>
            </a:lvl1pPr>
          </a:lstStyle>
          <a:p>
            <a:pPr>
              <a:defRPr/>
            </a:pPr>
            <a:endParaRPr lang="en-NZ"/>
          </a:p>
        </p:txBody>
      </p:sp>
      <p:sp>
        <p:nvSpPr>
          <p:cNvPr id="7" name="Slide Number Placeholder 5"/>
          <p:cNvSpPr>
            <a:spLocks noGrp="1"/>
          </p:cNvSpPr>
          <p:nvPr>
            <p:ph type="sldNum" sz="quarter" idx="12"/>
          </p:nvPr>
        </p:nvSpPr>
        <p:spPr/>
        <p:txBody>
          <a:bodyPr/>
          <a:lstStyle>
            <a:lvl1pPr>
              <a:defRPr/>
            </a:lvl1pPr>
          </a:lstStyle>
          <a:p>
            <a:pPr>
              <a:defRPr/>
            </a:pPr>
            <a:fld id="{95C2F9D7-1702-4F6D-B967-FE2D85AD3855}" type="slidenum">
              <a:rPr lang="en-NZ"/>
              <a:pPr>
                <a:defRPr/>
              </a:pPr>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NZ"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569289CC-1EC0-4089-A3BC-7A5629281312}" type="datetimeFigureOut">
              <a:rPr lang="en-NZ"/>
              <a:pPr>
                <a:defRPr/>
              </a:pPr>
              <a:t>18/09/2015</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4A2A3F8-E627-464B-80EE-997EA9BEDEC3}" type="slidenum">
              <a:rPr lang="en-NZ"/>
              <a:pPr>
                <a:defRPr/>
              </a:pPr>
              <a:t>‹#›</a:t>
            </a:fld>
            <a:endParaRPr lang="en-N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3.jpeg"/><Relationship Id="rId7" Type="http://schemas.openxmlformats.org/officeDocument/2006/relationships/hyperlink" Target="http://www.google.co.nz/url?sa=i&amp;rct=j&amp;q=&amp;esrc=s&amp;source=images&amp;cd=&amp;cad=rja&amp;uact=8&amp;ved=0CAcQjRw&amp;url=http://www.westlake.k12.oh.us/LbmsTeachers/Vontroba/index/Density%20Determinations%20Class%20Notes.htm&amp;ei=frVOVamSJ4Om8AWVw4HACg&amp;bvm=bv.92885102,d.dGc&amp;psig=AFQjCNGA208cbLcwdxV2MH3OubLIBZlNJQ&amp;ust=1431307964384448"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hyperlink" Target="http://www.google.co.nz/url?sa=i&amp;rct=j&amp;q=&amp;esrc=s&amp;source=images&amp;cd=&amp;cad=rja&amp;uact=8&amp;ved=0CAcQjRw&amp;url=http://chemwiki.ucdavis.edu/Analytical_Chemistry/Quantifying_Nature/Significant_Digits/Uncertainties_in_Measurements&amp;ei=abVOVdOKJtjj8AX4mYCICA&amp;bvm=bv.92885102,d.dGc&amp;psig=AFQjCNGA208cbLcwdxV2MH3OubLIBZlNJQ&amp;ust=1431307964384448" TargetMode="Externa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hyperlink" Target="http://www.google.co.nz/url?sa=i&amp;rct=j&amp;q=&amp;esrc=s&amp;source=images&amp;cd=&amp;cad=rja&amp;uact=8&amp;ved=0CAcQjRw&amp;url=http://www.grapestompers.com/articles/hydrometer_use.htm&amp;ei=TbROVdSYG4vq8AWMyYHYDA&amp;bvm=bv.92885102,d.dGc&amp;psig=AFQjCNHuxCC9JxmwRe8Ogsw-3SDj-MhWYw&amp;ust=143130769510777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hyperlink" Target="http://www.google.co.nz/url?sa=i&amp;rct=j&amp;q=&amp;esrc=s&amp;source=images&amp;cd=&amp;cad=rja&amp;uact=8&amp;ved=0CAcQjRw&amp;url=http://www.eepowersolutions.com/categories/digital-hydrometers-density-meters-sg-series/&amp;ei=orpOVeiOKs6F8gX6sYDIAw&amp;bvm=bv.92885102,d.dGc&amp;psig=AFQjCNF8_bN2tNn_U4MiGFqCGl98UnrrRQ&amp;ust=1431309290304156" TargetMode="External"/><Relationship Id="rId5" Type="http://schemas.openxmlformats.org/officeDocument/2006/relationships/hyperlink" Target="http://www.google.co.nz/url?sa=i&amp;rct=j&amp;q=&amp;esrc=s&amp;source=images&amp;cd=&amp;cad=rja&amp;uact=8&amp;ved=0CAcQjRw&amp;url=http://www.eepowersolutions.com/categories/digital-hydrometers-density-meters-sg-series/&amp;ei=SLpOVdiBJZTf8AWXzoDQAg&amp;bvm=bv.92885102,d.dGc&amp;psig=AFQjCNE-w-9tL2LnRMYEoncoNe-DUQeg2g&amp;ust=1431309219597803" TargetMode="Externa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hyperlink" Target="http://en.wikipedia.org/wiki/CGPM" TargetMode="External"/><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hyperlink" Target="http://en.wikipedia.org/wiki/Krypton"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2.jpeg"/><Relationship Id="rId9"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p:cNvPicPr>
            <a:picLocks noChangeAspect="1"/>
          </p:cNvPicPr>
          <p:nvPr/>
        </p:nvPicPr>
        <p:blipFill>
          <a:blip r:embed="rId3"/>
          <a:srcRect/>
          <a:stretch>
            <a:fillRect/>
          </a:stretch>
        </p:blipFill>
        <p:spPr bwMode="auto">
          <a:xfrm>
            <a:off x="-19050" y="152400"/>
            <a:ext cx="9144000" cy="6858000"/>
          </a:xfrm>
          <a:prstGeom prst="rect">
            <a:avLst/>
          </a:prstGeom>
          <a:noFill/>
          <a:ln w="9525">
            <a:noFill/>
            <a:miter lim="800000"/>
            <a:headEnd/>
            <a:tailEnd/>
          </a:ln>
        </p:spPr>
      </p:pic>
      <p:sp>
        <p:nvSpPr>
          <p:cNvPr id="14338" name="Title 1"/>
          <p:cNvSpPr>
            <a:spLocks noGrp="1"/>
          </p:cNvSpPr>
          <p:nvPr>
            <p:ph type="ctrTitle"/>
          </p:nvPr>
        </p:nvSpPr>
        <p:spPr>
          <a:xfrm>
            <a:off x="844550" y="2209800"/>
            <a:ext cx="7454900" cy="1295400"/>
          </a:xfrm>
        </p:spPr>
        <p:txBody>
          <a:bodyPr lIns="0" tIns="0" rIns="0" bIns="0" anchor="t"/>
          <a:lstStyle/>
          <a:p>
            <a:pPr eaLnBrk="1" hangingPunct="1"/>
            <a:r>
              <a:rPr lang="en-NZ" smtClean="0"/>
              <a:t>PRE-PACKAGED PRODUCTS</a:t>
            </a:r>
            <a:br>
              <a:rPr lang="en-NZ" smtClean="0"/>
            </a:br>
            <a:r>
              <a:rPr lang="en-NZ" smtClean="0"/>
              <a:t>EQUIPMENT &amp; TRACEABILITY</a:t>
            </a:r>
            <a:br>
              <a:rPr lang="en-NZ" smtClean="0"/>
            </a:br>
            <a:endParaRPr lang="en-NZ" b="1" smtClean="0"/>
          </a:p>
        </p:txBody>
      </p:sp>
      <p:pic>
        <p:nvPicPr>
          <p:cNvPr id="14339" name="Picture 3"/>
          <p:cNvPicPr>
            <a:picLocks noChangeAspect="1" noChangeArrowheads="1"/>
          </p:cNvPicPr>
          <p:nvPr/>
        </p:nvPicPr>
        <p:blipFill>
          <a:blip r:embed="rId4"/>
          <a:srcRect/>
          <a:stretch>
            <a:fillRect/>
          </a:stretch>
        </p:blipFill>
        <p:spPr bwMode="auto">
          <a:xfrm>
            <a:off x="5765800" y="533400"/>
            <a:ext cx="2311400" cy="855663"/>
          </a:xfrm>
          <a:prstGeom prst="rect">
            <a:avLst/>
          </a:prstGeom>
          <a:noFill/>
          <a:ln w="9525">
            <a:solidFill>
              <a:schemeClr val="tx1"/>
            </a:solidFill>
            <a:miter lim="800000"/>
            <a:headEnd/>
            <a:tailEnd/>
          </a:ln>
        </p:spPr>
      </p:pic>
      <p:sp>
        <p:nvSpPr>
          <p:cNvPr id="14340" name="Subtitle 2"/>
          <p:cNvSpPr>
            <a:spLocks noGrp="1"/>
          </p:cNvSpPr>
          <p:nvPr>
            <p:ph type="subTitle" idx="1"/>
          </p:nvPr>
        </p:nvSpPr>
        <p:spPr>
          <a:xfrm>
            <a:off x="609600" y="3733800"/>
            <a:ext cx="2057400" cy="1295400"/>
          </a:xfrm>
        </p:spPr>
        <p:txBody>
          <a:bodyPr wrap="none" lIns="0" tIns="0" rIns="0" bIns="0"/>
          <a:lstStyle/>
          <a:p>
            <a:pPr algn="l" defTabSz="877888" eaLnBrk="1" hangingPunct="1"/>
            <a:r>
              <a:rPr lang="en-NZ" sz="1500" b="1" smtClean="0">
                <a:solidFill>
                  <a:srgbClr val="898989"/>
                </a:solidFill>
              </a:rPr>
              <a:t>Ben Aitken</a:t>
            </a:r>
          </a:p>
          <a:p>
            <a:pPr algn="l" defTabSz="877888" eaLnBrk="1" hangingPunct="1"/>
            <a:r>
              <a:rPr lang="en-NZ" sz="1500" b="1" smtClean="0">
                <a:solidFill>
                  <a:srgbClr val="898989"/>
                </a:solidFill>
              </a:rPr>
              <a:t>Trading Standards Officer</a:t>
            </a:r>
          </a:p>
          <a:p>
            <a:pPr algn="l" defTabSz="877888" eaLnBrk="1" hangingPunct="1"/>
            <a:r>
              <a:rPr lang="en-NZ" sz="1500" b="1" smtClean="0">
                <a:solidFill>
                  <a:srgbClr val="898989"/>
                </a:solidFill>
              </a:rPr>
              <a:t>Trading Standards</a:t>
            </a:r>
          </a:p>
          <a:p>
            <a:pPr algn="l" defTabSz="877888" eaLnBrk="1" hangingPunct="1"/>
            <a:r>
              <a:rPr lang="en-NZ" sz="1500" b="1" smtClean="0">
                <a:solidFill>
                  <a:srgbClr val="898989"/>
                </a:solidFill>
              </a:rPr>
              <a:t> MBIE</a:t>
            </a:r>
          </a:p>
          <a:p>
            <a:pPr algn="l" defTabSz="877888" eaLnBrk="1" hangingPunct="1"/>
            <a:r>
              <a:rPr lang="en-NZ" sz="1500" b="1" smtClean="0">
                <a:solidFill>
                  <a:srgbClr val="898989"/>
                </a:solidFill>
              </a:rPr>
              <a:t>New Zealand</a:t>
            </a:r>
            <a:endParaRPr lang="en-NZ" sz="1500" smtClean="0">
              <a:solidFill>
                <a:srgbClr val="898989"/>
              </a:solidFill>
            </a:endParaRPr>
          </a:p>
        </p:txBody>
      </p:sp>
      <p:sp>
        <p:nvSpPr>
          <p:cNvPr id="8" name="Subtitle 2"/>
          <p:cNvSpPr txBox="1">
            <a:spLocks/>
          </p:cNvSpPr>
          <p:nvPr/>
        </p:nvSpPr>
        <p:spPr>
          <a:xfrm>
            <a:off x="2743200" y="3748088"/>
            <a:ext cx="1981200" cy="1295400"/>
          </a:xfrm>
          <a:prstGeom prst="rect">
            <a:avLst/>
          </a:prstGeom>
        </p:spPr>
        <p:txBody>
          <a:bodyPr wrap="none" lIns="0" tIns="0" rIns="0" bIns="0">
            <a:normAutofit fontScale="92500"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defTabSz="879009" fontAlgn="auto">
              <a:lnSpc>
                <a:spcPct val="110000"/>
              </a:lnSpc>
              <a:spcAft>
                <a:spcPts val="0"/>
              </a:spcAft>
              <a:defRPr/>
            </a:pPr>
            <a:r>
              <a:rPr lang="en-NZ" sz="1500" b="1" dirty="0" smtClean="0"/>
              <a:t>Kevin Gudmundsson </a:t>
            </a:r>
          </a:p>
          <a:p>
            <a:pPr algn="l" defTabSz="879009" fontAlgn="auto">
              <a:lnSpc>
                <a:spcPct val="110000"/>
              </a:lnSpc>
              <a:spcAft>
                <a:spcPts val="0"/>
              </a:spcAft>
              <a:defRPr/>
            </a:pPr>
            <a:r>
              <a:rPr lang="en-NZ" sz="1500" b="1" dirty="0" smtClean="0"/>
              <a:t>Legal Metrology Advisor</a:t>
            </a:r>
          </a:p>
          <a:p>
            <a:pPr algn="l" defTabSz="879009" fontAlgn="auto">
              <a:lnSpc>
                <a:spcPct val="110000"/>
              </a:lnSpc>
              <a:spcAft>
                <a:spcPts val="0"/>
              </a:spcAft>
              <a:defRPr/>
            </a:pPr>
            <a:r>
              <a:rPr lang="en-NZ" sz="1500" b="1" dirty="0" smtClean="0"/>
              <a:t>Trading Standards</a:t>
            </a:r>
          </a:p>
          <a:p>
            <a:pPr algn="l" defTabSz="879009" fontAlgn="auto">
              <a:lnSpc>
                <a:spcPct val="110000"/>
              </a:lnSpc>
              <a:spcAft>
                <a:spcPts val="0"/>
              </a:spcAft>
              <a:defRPr/>
            </a:pPr>
            <a:r>
              <a:rPr lang="en-NZ" sz="1500" b="1" dirty="0" smtClean="0"/>
              <a:t> MBIE</a:t>
            </a:r>
          </a:p>
          <a:p>
            <a:pPr algn="l" defTabSz="879009" fontAlgn="auto">
              <a:lnSpc>
                <a:spcPct val="110000"/>
              </a:lnSpc>
              <a:spcAft>
                <a:spcPts val="0"/>
              </a:spcAft>
              <a:defRPr/>
            </a:pPr>
            <a:r>
              <a:rPr lang="en-NZ" sz="1500" b="1" dirty="0" smtClean="0"/>
              <a:t>New Zealand</a:t>
            </a:r>
            <a:endParaRPr lang="en-NZ" sz="15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idx="4294967295"/>
          </p:nvPr>
        </p:nvSpPr>
        <p:spPr>
          <a:xfrm>
            <a:off x="457200" y="152400"/>
            <a:ext cx="8229600" cy="1143000"/>
          </a:xfrm>
        </p:spPr>
        <p:txBody>
          <a:bodyPr anchor="t"/>
          <a:lstStyle/>
          <a:p>
            <a:pPr eaLnBrk="1" hangingPunct="1"/>
            <a:r>
              <a:rPr lang="en-NZ" sz="3600" b="1" smtClean="0">
                <a:solidFill>
                  <a:schemeClr val="accent1"/>
                </a:solidFill>
              </a:rPr>
              <a:t>Equipment</a:t>
            </a:r>
          </a:p>
        </p:txBody>
      </p:sp>
      <p:sp>
        <p:nvSpPr>
          <p:cNvPr id="32770" name="Content Placeholder 2"/>
          <p:cNvSpPr>
            <a:spLocks noGrp="1"/>
          </p:cNvSpPr>
          <p:nvPr>
            <p:ph idx="4294967295"/>
          </p:nvPr>
        </p:nvSpPr>
        <p:spPr>
          <a:xfrm>
            <a:off x="250825" y="765175"/>
            <a:ext cx="8610600" cy="5595938"/>
          </a:xfrm>
        </p:spPr>
        <p:txBody>
          <a:bodyPr/>
          <a:lstStyle/>
          <a:p>
            <a:pPr eaLnBrk="1" hangingPunct="1"/>
            <a:endParaRPr lang="en-NZ" sz="1600" smtClean="0"/>
          </a:p>
          <a:p>
            <a:pPr lvl="2" eaLnBrk="1" hangingPunct="1"/>
            <a:endParaRPr lang="en-NZ" sz="1200" smtClean="0"/>
          </a:p>
          <a:p>
            <a:pPr lvl="2" eaLnBrk="1" hangingPunct="1"/>
            <a:endParaRPr lang="en-NZ" sz="1600" smtClean="0"/>
          </a:p>
          <a:p>
            <a:pPr eaLnBrk="1" hangingPunct="1"/>
            <a:endParaRPr lang="en-NZ" sz="2400" smtClean="0"/>
          </a:p>
          <a:p>
            <a:pPr eaLnBrk="1" hangingPunct="1"/>
            <a:endParaRPr lang="en-NZ" smtClean="0"/>
          </a:p>
        </p:txBody>
      </p:sp>
      <p:pic>
        <p:nvPicPr>
          <p:cNvPr id="32771" name="Picture 2"/>
          <p:cNvPicPr>
            <a:picLocks noChangeAspect="1" noChangeArrowheads="1"/>
          </p:cNvPicPr>
          <p:nvPr/>
        </p:nvPicPr>
        <p:blipFill>
          <a:blip r:embed="rId3"/>
          <a:srcRect/>
          <a:stretch>
            <a:fillRect/>
          </a:stretch>
        </p:blipFill>
        <p:spPr bwMode="auto">
          <a:xfrm>
            <a:off x="609600" y="6096000"/>
            <a:ext cx="2438400" cy="577850"/>
          </a:xfrm>
          <a:prstGeom prst="rect">
            <a:avLst/>
          </a:prstGeom>
          <a:noFill/>
          <a:ln w="9525">
            <a:noFill/>
            <a:miter lim="800000"/>
            <a:headEnd/>
            <a:tailEnd/>
          </a:ln>
        </p:spPr>
      </p:pic>
      <p:pic>
        <p:nvPicPr>
          <p:cNvPr id="32772" name="Picture 3"/>
          <p:cNvPicPr>
            <a:picLocks noChangeAspect="1" noChangeArrowheads="1"/>
          </p:cNvPicPr>
          <p:nvPr/>
        </p:nvPicPr>
        <p:blipFill>
          <a:blip r:embed="rId4"/>
          <a:srcRect/>
          <a:stretch>
            <a:fillRect/>
          </a:stretch>
        </p:blipFill>
        <p:spPr bwMode="auto">
          <a:xfrm>
            <a:off x="6553200" y="5818188"/>
            <a:ext cx="2311400" cy="855662"/>
          </a:xfrm>
          <a:prstGeom prst="rect">
            <a:avLst/>
          </a:prstGeom>
          <a:noFill/>
          <a:ln w="9525">
            <a:solidFill>
              <a:schemeClr val="tx1"/>
            </a:solidFill>
            <a:miter lim="800000"/>
            <a:headEnd/>
            <a:tailEnd/>
          </a:ln>
        </p:spPr>
      </p:pic>
      <p:sp>
        <p:nvSpPr>
          <p:cNvPr id="7" name="Content Placeholder 2"/>
          <p:cNvSpPr txBox="1">
            <a:spLocks/>
          </p:cNvSpPr>
          <p:nvPr/>
        </p:nvSpPr>
        <p:spPr bwMode="auto">
          <a:xfrm>
            <a:off x="254000" y="1143000"/>
            <a:ext cx="8610600" cy="4495800"/>
          </a:xfrm>
          <a:prstGeom prst="rect">
            <a:avLst/>
          </a:prstGeom>
          <a:noFill/>
          <a:extLst/>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2" fontAlgn="auto">
              <a:spcAft>
                <a:spcPts val="0"/>
              </a:spcAft>
              <a:defRPr/>
            </a:pPr>
            <a:endParaRPr lang="en-NZ" sz="1200" dirty="0" smtClean="0"/>
          </a:p>
          <a:p>
            <a:pPr marL="914400" lvl="2" indent="0" fontAlgn="auto">
              <a:spcAft>
                <a:spcPts val="0"/>
              </a:spcAft>
              <a:buFont typeface="Arial" pitchFamily="34" charset="0"/>
              <a:buNone/>
              <a:defRPr/>
            </a:pPr>
            <a:endParaRPr lang="en-NZ" dirty="0" smtClean="0"/>
          </a:p>
          <a:p>
            <a:pPr marL="0" indent="0" fontAlgn="auto">
              <a:spcAft>
                <a:spcPts val="0"/>
              </a:spcAft>
              <a:buFont typeface="Arial" pitchFamily="34" charset="0"/>
              <a:buNone/>
              <a:defRPr/>
            </a:pPr>
            <a:r>
              <a:rPr lang="en-NZ" dirty="0" smtClean="0"/>
              <a:t>What is a suitable weighing instrument</a:t>
            </a:r>
          </a:p>
          <a:p>
            <a:pPr fontAlgn="auto">
              <a:spcAft>
                <a:spcPts val="0"/>
              </a:spcAft>
              <a:defRPr/>
            </a:pPr>
            <a:endParaRPr lang="en-NZ" dirty="0" smtClean="0"/>
          </a:p>
        </p:txBody>
      </p:sp>
      <p:pic>
        <p:nvPicPr>
          <p:cNvPr id="32774" name="Picture 28" descr="th?id=JN"/>
          <p:cNvPicPr>
            <a:picLocks noChangeAspect="1" noChangeArrowheads="1"/>
          </p:cNvPicPr>
          <p:nvPr/>
        </p:nvPicPr>
        <p:blipFill>
          <a:blip r:embed="rId5"/>
          <a:srcRect/>
          <a:stretch>
            <a:fillRect/>
          </a:stretch>
        </p:blipFill>
        <p:spPr bwMode="auto">
          <a:xfrm>
            <a:off x="250825" y="2924175"/>
            <a:ext cx="3384550" cy="1804988"/>
          </a:xfrm>
          <a:prstGeom prst="rect">
            <a:avLst/>
          </a:prstGeom>
          <a:noFill/>
          <a:ln w="9525">
            <a:noFill/>
            <a:miter lim="800000"/>
            <a:headEnd/>
            <a:tailEnd/>
          </a:ln>
        </p:spPr>
      </p:pic>
      <p:pic>
        <p:nvPicPr>
          <p:cNvPr id="32775" name="Picture 30" descr="th?id=JN"/>
          <p:cNvPicPr>
            <a:picLocks noChangeAspect="1" noChangeArrowheads="1"/>
          </p:cNvPicPr>
          <p:nvPr/>
        </p:nvPicPr>
        <p:blipFill>
          <a:blip r:embed="rId6"/>
          <a:srcRect/>
          <a:stretch>
            <a:fillRect/>
          </a:stretch>
        </p:blipFill>
        <p:spPr bwMode="auto">
          <a:xfrm>
            <a:off x="3348038" y="4581525"/>
            <a:ext cx="2232025" cy="1785938"/>
          </a:xfrm>
          <a:prstGeom prst="rect">
            <a:avLst/>
          </a:prstGeom>
          <a:noFill/>
          <a:ln w="9525">
            <a:noFill/>
            <a:miter lim="800000"/>
            <a:headEnd/>
            <a:tailEnd/>
          </a:ln>
        </p:spPr>
      </p:pic>
      <p:pic>
        <p:nvPicPr>
          <p:cNvPr id="32776" name="Picture 32" descr="th?id=JN"/>
          <p:cNvPicPr>
            <a:picLocks noChangeAspect="1" noChangeArrowheads="1"/>
          </p:cNvPicPr>
          <p:nvPr/>
        </p:nvPicPr>
        <p:blipFill>
          <a:blip r:embed="rId7"/>
          <a:srcRect/>
          <a:stretch>
            <a:fillRect/>
          </a:stretch>
        </p:blipFill>
        <p:spPr bwMode="auto">
          <a:xfrm>
            <a:off x="3851275" y="2781300"/>
            <a:ext cx="2160588" cy="1728788"/>
          </a:xfrm>
          <a:prstGeom prst="rect">
            <a:avLst/>
          </a:prstGeom>
          <a:noFill/>
          <a:ln w="9525">
            <a:noFill/>
            <a:miter lim="800000"/>
            <a:headEnd/>
            <a:tailEnd/>
          </a:ln>
        </p:spPr>
      </p:pic>
      <p:pic>
        <p:nvPicPr>
          <p:cNvPr id="32777" name="Picture 34" descr="th?id=JN"/>
          <p:cNvPicPr>
            <a:picLocks noChangeAspect="1" noChangeArrowheads="1"/>
          </p:cNvPicPr>
          <p:nvPr/>
        </p:nvPicPr>
        <p:blipFill>
          <a:blip r:embed="rId8"/>
          <a:srcRect/>
          <a:stretch>
            <a:fillRect/>
          </a:stretch>
        </p:blipFill>
        <p:spPr bwMode="auto">
          <a:xfrm>
            <a:off x="6084888" y="2492375"/>
            <a:ext cx="3059112" cy="3059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152400"/>
            <a:ext cx="8229600" cy="1143000"/>
          </a:xfrm>
        </p:spPr>
        <p:txBody>
          <a:bodyPr anchor="t"/>
          <a:lstStyle/>
          <a:p>
            <a:pPr eaLnBrk="1" hangingPunct="1"/>
            <a:r>
              <a:rPr lang="en-NZ" sz="3600" b="1" smtClean="0">
                <a:solidFill>
                  <a:schemeClr val="accent1"/>
                </a:solidFill>
              </a:rPr>
              <a:t>Equipment</a:t>
            </a:r>
          </a:p>
        </p:txBody>
      </p:sp>
      <p:sp>
        <p:nvSpPr>
          <p:cNvPr id="34818" name="Content Placeholder 2"/>
          <p:cNvSpPr>
            <a:spLocks noGrp="1"/>
          </p:cNvSpPr>
          <p:nvPr>
            <p:ph idx="1"/>
          </p:nvPr>
        </p:nvSpPr>
        <p:spPr>
          <a:xfrm>
            <a:off x="254000" y="762000"/>
            <a:ext cx="8610600" cy="5595938"/>
          </a:xfrm>
        </p:spPr>
        <p:txBody>
          <a:bodyPr/>
          <a:lstStyle/>
          <a:p>
            <a:pPr eaLnBrk="1" hangingPunct="1"/>
            <a:endParaRPr lang="en-NZ" sz="1600" smtClean="0"/>
          </a:p>
          <a:p>
            <a:pPr lvl="2" eaLnBrk="1" hangingPunct="1"/>
            <a:endParaRPr lang="en-NZ" sz="1200" smtClean="0"/>
          </a:p>
          <a:p>
            <a:pPr lvl="2" eaLnBrk="1" hangingPunct="1"/>
            <a:endParaRPr lang="en-NZ" sz="1600" smtClean="0"/>
          </a:p>
          <a:p>
            <a:pPr eaLnBrk="1" hangingPunct="1"/>
            <a:endParaRPr lang="en-NZ" sz="2400" smtClean="0"/>
          </a:p>
          <a:p>
            <a:pPr eaLnBrk="1" hangingPunct="1"/>
            <a:endParaRPr lang="en-NZ" smtClean="0"/>
          </a:p>
        </p:txBody>
      </p:sp>
      <p:pic>
        <p:nvPicPr>
          <p:cNvPr id="34819" name="Picture 2"/>
          <p:cNvPicPr>
            <a:picLocks noChangeAspect="1" noChangeArrowheads="1"/>
          </p:cNvPicPr>
          <p:nvPr/>
        </p:nvPicPr>
        <p:blipFill>
          <a:blip r:embed="rId3"/>
          <a:srcRect/>
          <a:stretch>
            <a:fillRect/>
          </a:stretch>
        </p:blipFill>
        <p:spPr bwMode="auto">
          <a:xfrm>
            <a:off x="609600" y="6096000"/>
            <a:ext cx="2438400" cy="577850"/>
          </a:xfrm>
          <a:prstGeom prst="rect">
            <a:avLst/>
          </a:prstGeom>
          <a:noFill/>
          <a:ln w="9525">
            <a:noFill/>
            <a:miter lim="800000"/>
            <a:headEnd/>
            <a:tailEnd/>
          </a:ln>
        </p:spPr>
      </p:pic>
      <p:pic>
        <p:nvPicPr>
          <p:cNvPr id="34820" name="Picture 3"/>
          <p:cNvPicPr>
            <a:picLocks noChangeAspect="1" noChangeArrowheads="1"/>
          </p:cNvPicPr>
          <p:nvPr/>
        </p:nvPicPr>
        <p:blipFill>
          <a:blip r:embed="rId4"/>
          <a:srcRect/>
          <a:stretch>
            <a:fillRect/>
          </a:stretch>
        </p:blipFill>
        <p:spPr bwMode="auto">
          <a:xfrm>
            <a:off x="6553200" y="5818188"/>
            <a:ext cx="2311400" cy="855662"/>
          </a:xfrm>
          <a:prstGeom prst="rect">
            <a:avLst/>
          </a:prstGeom>
          <a:noFill/>
          <a:ln w="9525">
            <a:solidFill>
              <a:schemeClr val="tx1"/>
            </a:solidFill>
            <a:miter lim="800000"/>
            <a:headEnd/>
            <a:tailEnd/>
          </a:ln>
        </p:spPr>
      </p:pic>
      <p:sp>
        <p:nvSpPr>
          <p:cNvPr id="34821" name="Content Placeholder 2"/>
          <p:cNvSpPr txBox="1">
            <a:spLocks/>
          </p:cNvSpPr>
          <p:nvPr/>
        </p:nvSpPr>
        <p:spPr bwMode="auto">
          <a:xfrm>
            <a:off x="254000" y="1143000"/>
            <a:ext cx="8610600" cy="4495800"/>
          </a:xfrm>
          <a:prstGeom prst="rect">
            <a:avLst/>
          </a:prstGeom>
          <a:noFill/>
          <a:ln w="9525">
            <a:noFill/>
            <a:miter lim="800000"/>
            <a:headEnd/>
            <a:tailEnd/>
          </a:ln>
        </p:spPr>
        <p:txBody>
          <a:bodyPr/>
          <a:lstStyle/>
          <a:p>
            <a:pPr marL="1143000" lvl="2" indent="-228600">
              <a:spcBef>
                <a:spcPct val="20000"/>
              </a:spcBef>
              <a:buFont typeface="Arial" charset="0"/>
              <a:buChar char="•"/>
            </a:pPr>
            <a:endParaRPr lang="en-NZ" sz="1200" dirty="0">
              <a:latin typeface="Calibri" pitchFamily="34" charset="0"/>
            </a:endParaRPr>
          </a:p>
          <a:p>
            <a:pPr algn="ctr">
              <a:spcBef>
                <a:spcPct val="20000"/>
              </a:spcBef>
              <a:buFont typeface="Arial" charset="0"/>
              <a:buNone/>
            </a:pPr>
            <a:r>
              <a:rPr lang="en-NZ" sz="3200" dirty="0" smtClean="0">
                <a:latin typeface="Calibri" pitchFamily="34" charset="0"/>
              </a:rPr>
              <a:t>Suitable </a:t>
            </a:r>
            <a:r>
              <a:rPr lang="en-NZ" sz="3200" dirty="0">
                <a:latin typeface="Calibri" pitchFamily="34" charset="0"/>
              </a:rPr>
              <a:t>W</a:t>
            </a:r>
            <a:r>
              <a:rPr lang="en-NZ" sz="3200" dirty="0" smtClean="0">
                <a:latin typeface="Calibri" pitchFamily="34" charset="0"/>
              </a:rPr>
              <a:t>eighing Instrument</a:t>
            </a:r>
          </a:p>
          <a:p>
            <a:pPr algn="ctr">
              <a:spcBef>
                <a:spcPct val="20000"/>
              </a:spcBef>
              <a:buFont typeface="Arial" charset="0"/>
              <a:buNone/>
            </a:pPr>
            <a:r>
              <a:rPr lang="en-NZ" sz="3200" dirty="0" smtClean="0">
                <a:latin typeface="Calibri" pitchFamily="34" charset="0"/>
              </a:rPr>
              <a:t>Guidelines on scale interval size </a:t>
            </a:r>
            <a:endParaRPr lang="en-NZ" sz="3200" dirty="0">
              <a:latin typeface="Calibri" pitchFamily="34" charset="0"/>
            </a:endParaRPr>
          </a:p>
          <a:p>
            <a:pPr>
              <a:spcBef>
                <a:spcPct val="20000"/>
              </a:spcBef>
              <a:buFont typeface="Arial" charset="0"/>
              <a:buChar char="•"/>
            </a:pPr>
            <a:endParaRPr lang="en-NZ" sz="3200" dirty="0">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488258498"/>
              </p:ext>
            </p:extLst>
          </p:nvPr>
        </p:nvGraphicFramePr>
        <p:xfrm>
          <a:off x="674687" y="2852936"/>
          <a:ext cx="7961066" cy="2448270"/>
        </p:xfrm>
        <a:graphic>
          <a:graphicData uri="http://schemas.openxmlformats.org/drawingml/2006/table">
            <a:tbl>
              <a:tblPr firstRow="1" bandRow="1">
                <a:tableStyleId>{5C22544A-7EE6-4342-B048-85BDC9FD1C3A}</a:tableStyleId>
              </a:tblPr>
              <a:tblGrid>
                <a:gridCol w="3980533"/>
                <a:gridCol w="3980533"/>
              </a:tblGrid>
              <a:tr h="489654">
                <a:tc>
                  <a:txBody>
                    <a:bodyPr/>
                    <a:lstStyle/>
                    <a:p>
                      <a:pPr algn="ctr"/>
                      <a:r>
                        <a:rPr lang="en-NZ" dirty="0" smtClean="0"/>
                        <a:t>Gross Weight (g)</a:t>
                      </a:r>
                      <a:r>
                        <a:rPr lang="en-NZ" baseline="0" dirty="0" smtClean="0"/>
                        <a:t> of Pre-package</a:t>
                      </a:r>
                      <a:endParaRPr lang="en-NZ" dirty="0"/>
                    </a:p>
                  </a:txBody>
                  <a:tcPr/>
                </a:tc>
                <a:tc>
                  <a:txBody>
                    <a:bodyPr/>
                    <a:lstStyle/>
                    <a:p>
                      <a:pPr algn="ctr"/>
                      <a:r>
                        <a:rPr lang="en-NZ" dirty="0" smtClean="0"/>
                        <a:t>Scale interval (d) in g </a:t>
                      </a:r>
                      <a:endParaRPr lang="en-NZ" dirty="0"/>
                    </a:p>
                  </a:txBody>
                  <a:tcPr/>
                </a:tc>
              </a:tr>
              <a:tr h="489654">
                <a:tc>
                  <a:txBody>
                    <a:bodyPr/>
                    <a:lstStyle/>
                    <a:p>
                      <a:pPr algn="ctr"/>
                      <a:r>
                        <a:rPr lang="en-NZ" dirty="0" smtClean="0"/>
                        <a:t>&lt;25 </a:t>
                      </a:r>
                      <a:endParaRPr lang="en-NZ" dirty="0"/>
                    </a:p>
                  </a:txBody>
                  <a:tcPr/>
                </a:tc>
                <a:tc>
                  <a:txBody>
                    <a:bodyPr/>
                    <a:lstStyle/>
                    <a:p>
                      <a:pPr algn="ctr"/>
                      <a:r>
                        <a:rPr lang="en-NZ" dirty="0" smtClean="0"/>
                        <a:t>0.01 </a:t>
                      </a:r>
                      <a:endParaRPr lang="en-NZ" dirty="0"/>
                    </a:p>
                  </a:txBody>
                  <a:tcPr/>
                </a:tc>
              </a:tr>
              <a:tr h="489654">
                <a:tc>
                  <a:txBody>
                    <a:bodyPr/>
                    <a:lstStyle/>
                    <a:p>
                      <a:pPr algn="ctr"/>
                      <a:r>
                        <a:rPr lang="en-NZ" dirty="0" smtClean="0"/>
                        <a:t>≥25 to &lt;1000</a:t>
                      </a:r>
                      <a:endParaRPr lang="en-NZ" dirty="0"/>
                    </a:p>
                  </a:txBody>
                  <a:tcPr/>
                </a:tc>
                <a:tc>
                  <a:txBody>
                    <a:bodyPr/>
                    <a:lstStyle/>
                    <a:p>
                      <a:pPr algn="ctr"/>
                      <a:r>
                        <a:rPr lang="en-NZ" dirty="0" smtClean="0"/>
                        <a:t>0.1</a:t>
                      </a:r>
                      <a:endParaRPr lang="en-NZ" dirty="0"/>
                    </a:p>
                  </a:txBody>
                  <a:tcPr/>
                </a:tc>
              </a:tr>
              <a:tr h="489654">
                <a:tc>
                  <a:txBody>
                    <a:bodyPr/>
                    <a:lstStyle/>
                    <a:p>
                      <a:pPr algn="ctr"/>
                      <a:r>
                        <a:rPr lang="en-NZ" dirty="0" smtClean="0"/>
                        <a:t>≥1000 to &lt;5000</a:t>
                      </a:r>
                      <a:endParaRPr lang="en-NZ" dirty="0"/>
                    </a:p>
                  </a:txBody>
                  <a:tcPr/>
                </a:tc>
                <a:tc>
                  <a:txBody>
                    <a:bodyPr/>
                    <a:lstStyle/>
                    <a:p>
                      <a:pPr algn="ctr"/>
                      <a:r>
                        <a:rPr lang="en-NZ" dirty="0" smtClean="0"/>
                        <a:t>1.0</a:t>
                      </a:r>
                      <a:endParaRPr lang="en-NZ" dirty="0"/>
                    </a:p>
                  </a:txBody>
                  <a:tcPr/>
                </a:tc>
              </a:tr>
              <a:tr h="489654">
                <a:tc>
                  <a:txBody>
                    <a:bodyPr/>
                    <a:lstStyle/>
                    <a:p>
                      <a:pPr algn="ctr"/>
                      <a:r>
                        <a:rPr lang="en-NZ" dirty="0" smtClean="0"/>
                        <a:t>≥5000</a:t>
                      </a:r>
                      <a:endParaRPr lang="en-NZ" dirty="0"/>
                    </a:p>
                  </a:txBody>
                  <a:tcPr/>
                </a:tc>
                <a:tc>
                  <a:txBody>
                    <a:bodyPr/>
                    <a:lstStyle/>
                    <a:p>
                      <a:pPr algn="ctr"/>
                      <a:r>
                        <a:rPr lang="en-NZ" dirty="0" smtClean="0"/>
                        <a:t>2.0</a:t>
                      </a:r>
                      <a:endParaRPr lang="en-NZ" dirty="0"/>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idx="4294967295"/>
          </p:nvPr>
        </p:nvSpPr>
        <p:spPr>
          <a:xfrm>
            <a:off x="457200" y="152400"/>
            <a:ext cx="8229600" cy="1143000"/>
          </a:xfrm>
        </p:spPr>
        <p:txBody>
          <a:bodyPr anchor="t"/>
          <a:lstStyle/>
          <a:p>
            <a:pPr eaLnBrk="1" hangingPunct="1"/>
            <a:r>
              <a:rPr lang="en-NZ" sz="3600" b="1" smtClean="0">
                <a:solidFill>
                  <a:schemeClr val="accent1"/>
                </a:solidFill>
              </a:rPr>
              <a:t>Equipment</a:t>
            </a:r>
          </a:p>
        </p:txBody>
      </p:sp>
      <p:sp>
        <p:nvSpPr>
          <p:cNvPr id="36866" name="Content Placeholder 2"/>
          <p:cNvSpPr>
            <a:spLocks noGrp="1"/>
          </p:cNvSpPr>
          <p:nvPr>
            <p:ph idx="4294967295"/>
          </p:nvPr>
        </p:nvSpPr>
        <p:spPr>
          <a:xfrm>
            <a:off x="254000" y="762000"/>
            <a:ext cx="8610600" cy="5595938"/>
          </a:xfrm>
        </p:spPr>
        <p:txBody>
          <a:bodyPr/>
          <a:lstStyle/>
          <a:p>
            <a:pPr eaLnBrk="1" hangingPunct="1"/>
            <a:endParaRPr lang="en-NZ" sz="1600" smtClean="0"/>
          </a:p>
          <a:p>
            <a:pPr lvl="2" eaLnBrk="1" hangingPunct="1"/>
            <a:endParaRPr lang="en-NZ" sz="1200" smtClean="0"/>
          </a:p>
          <a:p>
            <a:pPr lvl="2" eaLnBrk="1" hangingPunct="1"/>
            <a:endParaRPr lang="en-NZ" sz="1600" smtClean="0"/>
          </a:p>
          <a:p>
            <a:pPr eaLnBrk="1" hangingPunct="1"/>
            <a:endParaRPr lang="en-NZ" sz="2400" smtClean="0"/>
          </a:p>
          <a:p>
            <a:pPr eaLnBrk="1" hangingPunct="1"/>
            <a:endParaRPr lang="en-NZ" smtClean="0"/>
          </a:p>
        </p:txBody>
      </p:sp>
      <p:pic>
        <p:nvPicPr>
          <p:cNvPr id="36867" name="Picture 2"/>
          <p:cNvPicPr>
            <a:picLocks noChangeAspect="1" noChangeArrowheads="1"/>
          </p:cNvPicPr>
          <p:nvPr/>
        </p:nvPicPr>
        <p:blipFill>
          <a:blip r:embed="rId3"/>
          <a:srcRect/>
          <a:stretch>
            <a:fillRect/>
          </a:stretch>
        </p:blipFill>
        <p:spPr bwMode="auto">
          <a:xfrm>
            <a:off x="609600" y="6096000"/>
            <a:ext cx="2438400" cy="577850"/>
          </a:xfrm>
          <a:prstGeom prst="rect">
            <a:avLst/>
          </a:prstGeom>
          <a:noFill/>
          <a:ln w="9525">
            <a:noFill/>
            <a:miter lim="800000"/>
            <a:headEnd/>
            <a:tailEnd/>
          </a:ln>
        </p:spPr>
      </p:pic>
      <p:pic>
        <p:nvPicPr>
          <p:cNvPr id="36868" name="Picture 3"/>
          <p:cNvPicPr>
            <a:picLocks noChangeAspect="1" noChangeArrowheads="1"/>
          </p:cNvPicPr>
          <p:nvPr/>
        </p:nvPicPr>
        <p:blipFill>
          <a:blip r:embed="rId4"/>
          <a:srcRect/>
          <a:stretch>
            <a:fillRect/>
          </a:stretch>
        </p:blipFill>
        <p:spPr bwMode="auto">
          <a:xfrm>
            <a:off x="6553200" y="5818188"/>
            <a:ext cx="2311400" cy="855662"/>
          </a:xfrm>
          <a:prstGeom prst="rect">
            <a:avLst/>
          </a:prstGeom>
          <a:noFill/>
          <a:ln w="9525">
            <a:solidFill>
              <a:schemeClr val="tx1"/>
            </a:solidFill>
            <a:miter lim="800000"/>
            <a:headEnd/>
            <a:tailEnd/>
          </a:ln>
        </p:spPr>
      </p:pic>
      <p:sp>
        <p:nvSpPr>
          <p:cNvPr id="36869" name="Content Placeholder 2"/>
          <p:cNvSpPr txBox="1">
            <a:spLocks/>
          </p:cNvSpPr>
          <p:nvPr/>
        </p:nvSpPr>
        <p:spPr bwMode="auto">
          <a:xfrm>
            <a:off x="254000" y="914400"/>
            <a:ext cx="8610600" cy="5029200"/>
          </a:xfrm>
          <a:prstGeom prst="rect">
            <a:avLst/>
          </a:prstGeom>
          <a:noFill/>
          <a:ln w="9525">
            <a:noFill/>
            <a:miter lim="800000"/>
            <a:headEnd/>
            <a:tailEnd/>
          </a:ln>
        </p:spPr>
        <p:txBody>
          <a:bodyPr/>
          <a:lstStyle/>
          <a:p>
            <a:pPr marL="1143000" lvl="2" indent="-228600">
              <a:lnSpc>
                <a:spcPct val="80000"/>
              </a:lnSpc>
              <a:spcBef>
                <a:spcPct val="20000"/>
              </a:spcBef>
              <a:buFont typeface="Arial" charset="0"/>
              <a:buChar char="•"/>
            </a:pPr>
            <a:endParaRPr lang="en-NZ" sz="1100">
              <a:latin typeface="Calibri" pitchFamily="34" charset="0"/>
            </a:endParaRPr>
          </a:p>
          <a:p>
            <a:pPr>
              <a:lnSpc>
                <a:spcPct val="80000"/>
              </a:lnSpc>
              <a:spcBef>
                <a:spcPct val="20000"/>
              </a:spcBef>
            </a:pPr>
            <a:r>
              <a:rPr lang="en-NZ" sz="2800" b="1">
                <a:latin typeface="Calibri" pitchFamily="34" charset="0"/>
              </a:rPr>
              <a:t>Setting up equipment on site</a:t>
            </a:r>
          </a:p>
          <a:p>
            <a:pPr>
              <a:lnSpc>
                <a:spcPct val="80000"/>
              </a:lnSpc>
              <a:spcBef>
                <a:spcPct val="20000"/>
              </a:spcBef>
            </a:pPr>
            <a:endParaRPr lang="en-NZ" sz="2800" b="1">
              <a:latin typeface="Calibri" pitchFamily="34" charset="0"/>
            </a:endParaRPr>
          </a:p>
          <a:p>
            <a:pPr>
              <a:lnSpc>
                <a:spcPct val="80000"/>
              </a:lnSpc>
              <a:spcBef>
                <a:spcPct val="20000"/>
              </a:spcBef>
            </a:pPr>
            <a:r>
              <a:rPr lang="en-NZ" sz="2800">
                <a:latin typeface="Calibri" pitchFamily="34" charset="0"/>
              </a:rPr>
              <a:t>Find a suitable location to set up your equipment</a:t>
            </a:r>
          </a:p>
          <a:p>
            <a:pPr>
              <a:lnSpc>
                <a:spcPct val="80000"/>
              </a:lnSpc>
              <a:spcBef>
                <a:spcPct val="20000"/>
              </a:spcBef>
            </a:pPr>
            <a:endParaRPr lang="en-NZ" sz="2800">
              <a:latin typeface="Calibri" pitchFamily="34" charset="0"/>
            </a:endParaRPr>
          </a:p>
          <a:p>
            <a:pPr>
              <a:lnSpc>
                <a:spcPct val="80000"/>
              </a:lnSpc>
              <a:spcBef>
                <a:spcPct val="20000"/>
              </a:spcBef>
              <a:buFontTx/>
              <a:buChar char="•"/>
            </a:pPr>
            <a:r>
              <a:rPr lang="en-NZ" sz="2800">
                <a:latin typeface="Calibri" pitchFamily="34" charset="0"/>
              </a:rPr>
              <a:t>Convenient to inspection lot / production line </a:t>
            </a:r>
          </a:p>
          <a:p>
            <a:pPr>
              <a:lnSpc>
                <a:spcPct val="80000"/>
              </a:lnSpc>
              <a:spcBef>
                <a:spcPct val="20000"/>
              </a:spcBef>
              <a:buFontTx/>
              <a:buChar char="•"/>
            </a:pPr>
            <a:r>
              <a:rPr lang="en-NZ" sz="2800">
                <a:latin typeface="Calibri" pitchFamily="34" charset="0"/>
              </a:rPr>
              <a:t>Safe, away from moving vehicles etc</a:t>
            </a:r>
          </a:p>
          <a:p>
            <a:pPr>
              <a:lnSpc>
                <a:spcPct val="80000"/>
              </a:lnSpc>
              <a:spcBef>
                <a:spcPct val="20000"/>
              </a:spcBef>
              <a:buFontTx/>
              <a:buChar char="•"/>
            </a:pPr>
            <a:r>
              <a:rPr lang="en-NZ" sz="2800">
                <a:latin typeface="Calibri" pitchFamily="34" charset="0"/>
              </a:rPr>
              <a:t>A good working height</a:t>
            </a:r>
          </a:p>
          <a:p>
            <a:pPr>
              <a:lnSpc>
                <a:spcPct val="80000"/>
              </a:lnSpc>
              <a:spcBef>
                <a:spcPct val="20000"/>
              </a:spcBef>
              <a:buFontTx/>
              <a:buChar char="•"/>
            </a:pPr>
            <a:r>
              <a:rPr lang="en-NZ" sz="2800">
                <a:latin typeface="Calibri" pitchFamily="34" charset="0"/>
              </a:rPr>
              <a:t>On a stable, level surface</a:t>
            </a:r>
          </a:p>
          <a:p>
            <a:pPr>
              <a:lnSpc>
                <a:spcPct val="80000"/>
              </a:lnSpc>
              <a:spcBef>
                <a:spcPct val="20000"/>
              </a:spcBef>
              <a:buFontTx/>
              <a:buChar char="•"/>
            </a:pPr>
            <a:r>
              <a:rPr lang="en-NZ" sz="2800">
                <a:latin typeface="Calibri" pitchFamily="34" charset="0"/>
              </a:rPr>
              <a:t>Plenty of room for stacking packages</a:t>
            </a:r>
          </a:p>
          <a:p>
            <a:pPr>
              <a:lnSpc>
                <a:spcPct val="80000"/>
              </a:lnSpc>
              <a:spcBef>
                <a:spcPct val="20000"/>
              </a:spcBef>
              <a:buFontTx/>
              <a:buChar char="•"/>
            </a:pPr>
            <a:r>
              <a:rPr lang="en-NZ" sz="2800">
                <a:latin typeface="Calibri" pitchFamily="34" charset="0"/>
              </a:rPr>
              <a:t>Dry, with minimal environmental disturbances</a:t>
            </a:r>
          </a:p>
          <a:p>
            <a:pPr>
              <a:lnSpc>
                <a:spcPct val="80000"/>
              </a:lnSpc>
              <a:spcBef>
                <a:spcPct val="20000"/>
              </a:spcBef>
            </a:pPr>
            <a:endParaRPr lang="en-NZ" sz="3000">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idx="4294967295"/>
          </p:nvPr>
        </p:nvSpPr>
        <p:spPr>
          <a:xfrm>
            <a:off x="457200" y="152400"/>
            <a:ext cx="8229600" cy="1143000"/>
          </a:xfrm>
        </p:spPr>
        <p:txBody>
          <a:bodyPr anchor="t"/>
          <a:lstStyle/>
          <a:p>
            <a:pPr eaLnBrk="1" hangingPunct="1"/>
            <a:r>
              <a:rPr lang="en-NZ" sz="3600" b="1" smtClean="0">
                <a:solidFill>
                  <a:schemeClr val="accent1"/>
                </a:solidFill>
              </a:rPr>
              <a:t>Equipment</a:t>
            </a:r>
          </a:p>
        </p:txBody>
      </p:sp>
      <p:sp>
        <p:nvSpPr>
          <p:cNvPr id="38914" name="Content Placeholder 2"/>
          <p:cNvSpPr>
            <a:spLocks noGrp="1"/>
          </p:cNvSpPr>
          <p:nvPr>
            <p:ph idx="4294967295"/>
          </p:nvPr>
        </p:nvSpPr>
        <p:spPr>
          <a:xfrm>
            <a:off x="250825" y="765175"/>
            <a:ext cx="8610600" cy="5595938"/>
          </a:xfrm>
        </p:spPr>
        <p:txBody>
          <a:bodyPr/>
          <a:lstStyle/>
          <a:p>
            <a:pPr eaLnBrk="1" hangingPunct="1"/>
            <a:endParaRPr lang="en-NZ" sz="1600" smtClean="0"/>
          </a:p>
          <a:p>
            <a:pPr lvl="2" eaLnBrk="1" hangingPunct="1"/>
            <a:endParaRPr lang="en-NZ" sz="1200" smtClean="0"/>
          </a:p>
          <a:p>
            <a:pPr lvl="2" eaLnBrk="1" hangingPunct="1"/>
            <a:endParaRPr lang="en-NZ" sz="1600" smtClean="0"/>
          </a:p>
          <a:p>
            <a:pPr eaLnBrk="1" hangingPunct="1"/>
            <a:endParaRPr lang="en-NZ" sz="2400" smtClean="0"/>
          </a:p>
          <a:p>
            <a:pPr eaLnBrk="1" hangingPunct="1"/>
            <a:endParaRPr lang="en-NZ" smtClean="0"/>
          </a:p>
        </p:txBody>
      </p:sp>
      <p:pic>
        <p:nvPicPr>
          <p:cNvPr id="38915" name="Picture 2"/>
          <p:cNvPicPr>
            <a:picLocks noChangeAspect="1" noChangeArrowheads="1"/>
          </p:cNvPicPr>
          <p:nvPr/>
        </p:nvPicPr>
        <p:blipFill>
          <a:blip r:embed="rId3"/>
          <a:srcRect/>
          <a:stretch>
            <a:fillRect/>
          </a:stretch>
        </p:blipFill>
        <p:spPr bwMode="auto">
          <a:xfrm>
            <a:off x="609600" y="6096000"/>
            <a:ext cx="2438400" cy="577850"/>
          </a:xfrm>
          <a:prstGeom prst="rect">
            <a:avLst/>
          </a:prstGeom>
          <a:noFill/>
          <a:ln w="9525">
            <a:noFill/>
            <a:miter lim="800000"/>
            <a:headEnd/>
            <a:tailEnd/>
          </a:ln>
        </p:spPr>
      </p:pic>
      <p:pic>
        <p:nvPicPr>
          <p:cNvPr id="38916" name="Picture 3"/>
          <p:cNvPicPr>
            <a:picLocks noChangeAspect="1" noChangeArrowheads="1"/>
          </p:cNvPicPr>
          <p:nvPr/>
        </p:nvPicPr>
        <p:blipFill>
          <a:blip r:embed="rId4"/>
          <a:srcRect/>
          <a:stretch>
            <a:fillRect/>
          </a:stretch>
        </p:blipFill>
        <p:spPr bwMode="auto">
          <a:xfrm>
            <a:off x="6553200" y="5818188"/>
            <a:ext cx="2311400" cy="855662"/>
          </a:xfrm>
          <a:prstGeom prst="rect">
            <a:avLst/>
          </a:prstGeom>
          <a:noFill/>
          <a:ln w="9525">
            <a:solidFill>
              <a:schemeClr val="tx1"/>
            </a:solidFill>
            <a:miter lim="800000"/>
            <a:headEnd/>
            <a:tailEnd/>
          </a:ln>
        </p:spPr>
      </p:pic>
      <p:sp>
        <p:nvSpPr>
          <p:cNvPr id="38917" name="Content Placeholder 2"/>
          <p:cNvSpPr txBox="1">
            <a:spLocks/>
          </p:cNvSpPr>
          <p:nvPr/>
        </p:nvSpPr>
        <p:spPr bwMode="auto">
          <a:xfrm>
            <a:off x="254000" y="914400"/>
            <a:ext cx="8610600" cy="5029200"/>
          </a:xfrm>
          <a:prstGeom prst="rect">
            <a:avLst/>
          </a:prstGeom>
          <a:noFill/>
          <a:ln w="9525">
            <a:noFill/>
            <a:miter lim="800000"/>
            <a:headEnd/>
            <a:tailEnd/>
          </a:ln>
        </p:spPr>
        <p:txBody>
          <a:bodyPr/>
          <a:lstStyle/>
          <a:p>
            <a:pPr marL="1143000" lvl="2" indent="-228600">
              <a:lnSpc>
                <a:spcPct val="80000"/>
              </a:lnSpc>
              <a:spcBef>
                <a:spcPct val="20000"/>
              </a:spcBef>
              <a:buFont typeface="Arial" charset="0"/>
              <a:buChar char="•"/>
            </a:pPr>
            <a:endParaRPr lang="en-NZ" sz="1100">
              <a:latin typeface="Calibri" pitchFamily="34" charset="0"/>
            </a:endParaRPr>
          </a:p>
          <a:p>
            <a:pPr>
              <a:lnSpc>
                <a:spcPct val="80000"/>
              </a:lnSpc>
              <a:spcBef>
                <a:spcPct val="20000"/>
              </a:spcBef>
            </a:pPr>
            <a:r>
              <a:rPr lang="en-NZ" sz="2800" b="1">
                <a:latin typeface="Calibri" pitchFamily="34" charset="0"/>
              </a:rPr>
              <a:t>Setting up equipment on site</a:t>
            </a:r>
          </a:p>
          <a:p>
            <a:pPr>
              <a:lnSpc>
                <a:spcPct val="80000"/>
              </a:lnSpc>
              <a:spcBef>
                <a:spcPct val="20000"/>
              </a:spcBef>
            </a:pPr>
            <a:endParaRPr lang="en-NZ" sz="2800">
              <a:latin typeface="Calibri" pitchFamily="34" charset="0"/>
            </a:endParaRPr>
          </a:p>
          <a:p>
            <a:pPr>
              <a:lnSpc>
                <a:spcPct val="80000"/>
              </a:lnSpc>
              <a:spcBef>
                <a:spcPct val="20000"/>
              </a:spcBef>
            </a:pPr>
            <a:endParaRPr lang="en-NZ" sz="2800">
              <a:latin typeface="Calibri" pitchFamily="34" charset="0"/>
            </a:endParaRPr>
          </a:p>
          <a:p>
            <a:pPr>
              <a:lnSpc>
                <a:spcPct val="80000"/>
              </a:lnSpc>
              <a:spcBef>
                <a:spcPct val="20000"/>
              </a:spcBef>
              <a:buFontTx/>
              <a:buChar char="•"/>
            </a:pPr>
            <a:r>
              <a:rPr lang="en-NZ" sz="2800">
                <a:latin typeface="Calibri" pitchFamily="34" charset="0"/>
              </a:rPr>
              <a:t>Test your weighing equipment on site prior to   undertaking any weighing to determine its suitability.</a:t>
            </a:r>
          </a:p>
          <a:p>
            <a:pPr>
              <a:lnSpc>
                <a:spcPct val="80000"/>
              </a:lnSpc>
              <a:spcBef>
                <a:spcPct val="20000"/>
              </a:spcBef>
              <a:buFontTx/>
              <a:buChar char="•"/>
            </a:pPr>
            <a:endParaRPr lang="en-NZ" sz="2800">
              <a:latin typeface="Calibri" pitchFamily="34" charset="0"/>
            </a:endParaRPr>
          </a:p>
          <a:p>
            <a:pPr>
              <a:lnSpc>
                <a:spcPct val="80000"/>
              </a:lnSpc>
              <a:spcBef>
                <a:spcPct val="20000"/>
              </a:spcBef>
              <a:buFontTx/>
              <a:buChar char="•"/>
            </a:pPr>
            <a:endParaRPr lang="en-NZ" sz="2800">
              <a:latin typeface="Calibri" pitchFamily="34" charset="0"/>
            </a:endParaRPr>
          </a:p>
          <a:p>
            <a:pPr>
              <a:lnSpc>
                <a:spcPct val="80000"/>
              </a:lnSpc>
              <a:spcBef>
                <a:spcPct val="20000"/>
              </a:spcBef>
              <a:buFontTx/>
              <a:buChar char="•"/>
            </a:pPr>
            <a:r>
              <a:rPr lang="en-NZ" sz="2800">
                <a:latin typeface="Calibri" pitchFamily="34" charset="0"/>
              </a:rPr>
              <a:t>If errors are found in your weighing equipment, note the errors  and determine if the equipment is till suitable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152400"/>
            <a:ext cx="8229600" cy="1143000"/>
          </a:xfrm>
        </p:spPr>
        <p:txBody>
          <a:bodyPr anchor="t"/>
          <a:lstStyle/>
          <a:p>
            <a:pPr eaLnBrk="1" hangingPunct="1"/>
            <a:r>
              <a:rPr lang="en-NZ" sz="3600" b="1" smtClean="0">
                <a:solidFill>
                  <a:schemeClr val="accent1"/>
                </a:solidFill>
              </a:rPr>
              <a:t>Equipment</a:t>
            </a:r>
          </a:p>
        </p:txBody>
      </p:sp>
      <p:sp>
        <p:nvSpPr>
          <p:cNvPr id="40962" name="Content Placeholder 2"/>
          <p:cNvSpPr>
            <a:spLocks noGrp="1"/>
          </p:cNvSpPr>
          <p:nvPr>
            <p:ph idx="1"/>
          </p:nvPr>
        </p:nvSpPr>
        <p:spPr>
          <a:xfrm>
            <a:off x="254000" y="762000"/>
            <a:ext cx="8610600" cy="5595938"/>
          </a:xfrm>
        </p:spPr>
        <p:txBody>
          <a:bodyPr/>
          <a:lstStyle/>
          <a:p>
            <a:pPr eaLnBrk="1" hangingPunct="1"/>
            <a:endParaRPr lang="en-NZ" sz="1600" smtClean="0"/>
          </a:p>
          <a:p>
            <a:pPr lvl="2" eaLnBrk="1" hangingPunct="1"/>
            <a:endParaRPr lang="en-NZ" sz="1200" smtClean="0"/>
          </a:p>
          <a:p>
            <a:pPr lvl="2" eaLnBrk="1" hangingPunct="1"/>
            <a:endParaRPr lang="en-NZ" sz="1600" smtClean="0"/>
          </a:p>
          <a:p>
            <a:pPr eaLnBrk="1" hangingPunct="1"/>
            <a:endParaRPr lang="en-NZ" sz="2400" smtClean="0"/>
          </a:p>
          <a:p>
            <a:pPr eaLnBrk="1" hangingPunct="1"/>
            <a:endParaRPr lang="en-NZ" smtClean="0"/>
          </a:p>
        </p:txBody>
      </p:sp>
      <p:sp>
        <p:nvSpPr>
          <p:cNvPr id="7" name="Content Placeholder 2"/>
          <p:cNvSpPr txBox="1">
            <a:spLocks/>
          </p:cNvSpPr>
          <p:nvPr/>
        </p:nvSpPr>
        <p:spPr bwMode="auto">
          <a:xfrm>
            <a:off x="254000" y="914400"/>
            <a:ext cx="8610600" cy="5029200"/>
          </a:xfrm>
          <a:prstGeom prst="rect">
            <a:avLst/>
          </a:prstGeom>
          <a:noFill/>
          <a:extLst/>
        </p:spPr>
        <p:txBody>
          <a:bodyPr>
            <a:normAutofit/>
          </a:bodyPr>
          <a:lstStyle/>
          <a:p>
            <a:pPr marL="1143000" lvl="2" indent="-228600">
              <a:lnSpc>
                <a:spcPct val="80000"/>
              </a:lnSpc>
              <a:spcBef>
                <a:spcPct val="20000"/>
              </a:spcBef>
              <a:buFont typeface="Arial" charset="0"/>
              <a:buChar char="•"/>
            </a:pPr>
            <a:endParaRPr lang="en-NZ" sz="1100" dirty="0">
              <a:latin typeface="Calibri" pitchFamily="34" charset="0"/>
            </a:endParaRPr>
          </a:p>
          <a:p>
            <a:pPr>
              <a:lnSpc>
                <a:spcPct val="80000"/>
              </a:lnSpc>
              <a:spcBef>
                <a:spcPct val="20000"/>
              </a:spcBef>
            </a:pPr>
            <a:r>
              <a:rPr lang="en-NZ" sz="2800" b="1" dirty="0">
                <a:latin typeface="Calibri" pitchFamily="34" charset="0"/>
              </a:rPr>
              <a:t>Weighing Instrument</a:t>
            </a:r>
          </a:p>
          <a:p>
            <a:pPr>
              <a:lnSpc>
                <a:spcPct val="80000"/>
              </a:lnSpc>
              <a:spcBef>
                <a:spcPct val="20000"/>
              </a:spcBef>
            </a:pPr>
            <a:endParaRPr lang="en-NZ" sz="2800" dirty="0">
              <a:latin typeface="Calibri" pitchFamily="34" charset="0"/>
            </a:endParaRPr>
          </a:p>
          <a:p>
            <a:pPr>
              <a:lnSpc>
                <a:spcPct val="80000"/>
              </a:lnSpc>
              <a:spcBef>
                <a:spcPct val="20000"/>
              </a:spcBef>
            </a:pPr>
            <a:r>
              <a:rPr lang="en-NZ" sz="2400" dirty="0">
                <a:latin typeface="Calibri" pitchFamily="34" charset="0"/>
              </a:rPr>
              <a:t>In general a weighing instrument is considered appropriate if it is verified and the maximum permissible error in service is no more than 0.2 </a:t>
            </a:r>
            <a:r>
              <a:rPr lang="en-NZ" sz="2400" i="1" dirty="0">
                <a:latin typeface="Calibri" pitchFamily="34" charset="0"/>
              </a:rPr>
              <a:t>T</a:t>
            </a:r>
            <a:r>
              <a:rPr lang="en-NZ" sz="2400" dirty="0">
                <a:latin typeface="Calibri" pitchFamily="34" charset="0"/>
              </a:rPr>
              <a:t> of the pre-package to be </a:t>
            </a:r>
            <a:r>
              <a:rPr lang="en-NZ" sz="2400" dirty="0" smtClean="0">
                <a:latin typeface="Calibri" pitchFamily="34" charset="0"/>
              </a:rPr>
              <a:t>tested.</a:t>
            </a:r>
          </a:p>
          <a:p>
            <a:pPr>
              <a:lnSpc>
                <a:spcPct val="80000"/>
              </a:lnSpc>
              <a:spcBef>
                <a:spcPct val="20000"/>
              </a:spcBef>
            </a:pPr>
            <a:r>
              <a:rPr lang="en-NZ" sz="2800" dirty="0">
                <a:latin typeface="Calibri" pitchFamily="34" charset="0"/>
              </a:rPr>
              <a:t>	</a:t>
            </a:r>
            <a:r>
              <a:rPr lang="en-NZ" sz="2000" u="sng" dirty="0" smtClean="0">
                <a:latin typeface="Calibri" pitchFamily="34" charset="0"/>
              </a:rPr>
              <a:t>Table </a:t>
            </a:r>
            <a:r>
              <a:rPr lang="en-NZ" sz="2000" u="sng" dirty="0">
                <a:latin typeface="Calibri" pitchFamily="34" charset="0"/>
              </a:rPr>
              <a:t>2 (R87)</a:t>
            </a:r>
            <a:r>
              <a:rPr lang="en-NZ" sz="2000" dirty="0">
                <a:latin typeface="Calibri" pitchFamily="34" charset="0"/>
              </a:rPr>
              <a:t> - determine the amount of error allowed (</a:t>
            </a:r>
            <a:r>
              <a:rPr lang="en-NZ" sz="2000" i="1" dirty="0">
                <a:latin typeface="Calibri" pitchFamily="34" charset="0"/>
              </a:rPr>
              <a:t>T</a:t>
            </a:r>
            <a:r>
              <a:rPr lang="en-NZ" sz="2000" dirty="0">
                <a:latin typeface="Calibri" pitchFamily="34" charset="0"/>
              </a:rPr>
              <a:t>)</a:t>
            </a:r>
          </a:p>
          <a:p>
            <a:pPr marL="1143000" lvl="2" indent="-228600">
              <a:lnSpc>
                <a:spcPct val="80000"/>
              </a:lnSpc>
              <a:spcBef>
                <a:spcPct val="20000"/>
              </a:spcBef>
              <a:buFont typeface="Arial" charset="0"/>
              <a:buNone/>
            </a:pPr>
            <a:endParaRPr lang="en-NZ" sz="2200" dirty="0">
              <a:latin typeface="Calibri" pitchFamily="34" charset="0"/>
            </a:endParaRPr>
          </a:p>
          <a:p>
            <a:pPr>
              <a:lnSpc>
                <a:spcPct val="80000"/>
              </a:lnSpc>
              <a:spcBef>
                <a:spcPct val="20000"/>
              </a:spcBef>
              <a:buFont typeface="Arial" charset="0"/>
              <a:buChar char="•"/>
            </a:pPr>
            <a:endParaRPr lang="en-NZ" sz="3000" dirty="0">
              <a:latin typeface="Calibri"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663" y="3377194"/>
            <a:ext cx="6235649" cy="3242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1190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57200" y="152400"/>
            <a:ext cx="8229600" cy="1143000"/>
          </a:xfrm>
        </p:spPr>
        <p:txBody>
          <a:bodyPr anchor="t"/>
          <a:lstStyle/>
          <a:p>
            <a:pPr eaLnBrk="1" hangingPunct="1"/>
            <a:r>
              <a:rPr lang="en-NZ" sz="3600" b="1" smtClean="0">
                <a:solidFill>
                  <a:schemeClr val="accent1"/>
                </a:solidFill>
              </a:rPr>
              <a:t>Equipment</a:t>
            </a:r>
          </a:p>
        </p:txBody>
      </p:sp>
      <p:sp>
        <p:nvSpPr>
          <p:cNvPr id="40962" name="Content Placeholder 2"/>
          <p:cNvSpPr>
            <a:spLocks noGrp="1"/>
          </p:cNvSpPr>
          <p:nvPr>
            <p:ph idx="1"/>
          </p:nvPr>
        </p:nvSpPr>
        <p:spPr>
          <a:xfrm>
            <a:off x="254000" y="762000"/>
            <a:ext cx="8610600" cy="5595938"/>
          </a:xfrm>
        </p:spPr>
        <p:txBody>
          <a:bodyPr/>
          <a:lstStyle/>
          <a:p>
            <a:pPr eaLnBrk="1" hangingPunct="1"/>
            <a:endParaRPr lang="en-NZ" sz="1600" smtClean="0"/>
          </a:p>
          <a:p>
            <a:pPr lvl="2" eaLnBrk="1" hangingPunct="1"/>
            <a:endParaRPr lang="en-NZ" sz="1200" smtClean="0"/>
          </a:p>
          <a:p>
            <a:pPr lvl="2" eaLnBrk="1" hangingPunct="1"/>
            <a:endParaRPr lang="en-NZ" sz="1600" smtClean="0"/>
          </a:p>
          <a:p>
            <a:pPr eaLnBrk="1" hangingPunct="1"/>
            <a:endParaRPr lang="en-NZ" sz="2400" smtClean="0"/>
          </a:p>
          <a:p>
            <a:pPr eaLnBrk="1" hangingPunct="1"/>
            <a:endParaRPr lang="en-NZ" smtClean="0"/>
          </a:p>
        </p:txBody>
      </p:sp>
      <p:pic>
        <p:nvPicPr>
          <p:cNvPr id="40963" name="Picture 2"/>
          <p:cNvPicPr>
            <a:picLocks noChangeAspect="1" noChangeArrowheads="1"/>
          </p:cNvPicPr>
          <p:nvPr/>
        </p:nvPicPr>
        <p:blipFill>
          <a:blip r:embed="rId3"/>
          <a:srcRect/>
          <a:stretch>
            <a:fillRect/>
          </a:stretch>
        </p:blipFill>
        <p:spPr bwMode="auto">
          <a:xfrm>
            <a:off x="609600" y="6096000"/>
            <a:ext cx="2438400" cy="577850"/>
          </a:xfrm>
          <a:prstGeom prst="rect">
            <a:avLst/>
          </a:prstGeom>
          <a:noFill/>
          <a:ln w="9525">
            <a:noFill/>
            <a:miter lim="800000"/>
            <a:headEnd/>
            <a:tailEnd/>
          </a:ln>
        </p:spPr>
      </p:pic>
      <p:sp>
        <p:nvSpPr>
          <p:cNvPr id="7" name="Content Placeholder 2"/>
          <p:cNvSpPr txBox="1">
            <a:spLocks/>
          </p:cNvSpPr>
          <p:nvPr/>
        </p:nvSpPr>
        <p:spPr bwMode="auto">
          <a:xfrm>
            <a:off x="254000" y="692697"/>
            <a:ext cx="8610600" cy="5692228"/>
          </a:xfrm>
          <a:prstGeom prst="rect">
            <a:avLst/>
          </a:prstGeom>
          <a:noFill/>
          <a:extLst/>
        </p:spPr>
        <p:txBody>
          <a:bodyPr>
            <a:normAutofit lnSpcReduction="10000"/>
          </a:bodyPr>
          <a:lstStyle/>
          <a:p>
            <a:pPr marL="1143000" lvl="2" indent="-228600">
              <a:lnSpc>
                <a:spcPct val="80000"/>
              </a:lnSpc>
              <a:spcBef>
                <a:spcPct val="20000"/>
              </a:spcBef>
              <a:buFont typeface="Arial" charset="0"/>
              <a:buChar char="•"/>
            </a:pPr>
            <a:endParaRPr lang="en-NZ" sz="1100" dirty="0">
              <a:latin typeface="Calibri" pitchFamily="34" charset="0"/>
            </a:endParaRPr>
          </a:p>
          <a:p>
            <a:pPr>
              <a:lnSpc>
                <a:spcPct val="80000"/>
              </a:lnSpc>
              <a:spcBef>
                <a:spcPct val="20000"/>
              </a:spcBef>
            </a:pPr>
            <a:r>
              <a:rPr lang="en-NZ" sz="2800" b="1" dirty="0">
                <a:latin typeface="Calibri" pitchFamily="34" charset="0"/>
              </a:rPr>
              <a:t>Weighing Instrument</a:t>
            </a:r>
          </a:p>
          <a:p>
            <a:pPr>
              <a:lnSpc>
                <a:spcPct val="80000"/>
              </a:lnSpc>
              <a:spcBef>
                <a:spcPct val="20000"/>
              </a:spcBef>
            </a:pPr>
            <a:endParaRPr lang="en-NZ" sz="2800" dirty="0">
              <a:latin typeface="Calibri" pitchFamily="34" charset="0"/>
            </a:endParaRPr>
          </a:p>
          <a:p>
            <a:pPr marL="1001713" lvl="1" indent="-457200">
              <a:lnSpc>
                <a:spcPct val="80000"/>
              </a:lnSpc>
              <a:spcBef>
                <a:spcPct val="20000"/>
              </a:spcBef>
              <a:buFont typeface="Wingdings" pitchFamily="2" charset="2"/>
              <a:buChar char="§"/>
            </a:pPr>
            <a:endParaRPr lang="en-NZ" sz="2800" dirty="0" smtClean="0">
              <a:latin typeface="Calibri" pitchFamily="34" charset="0"/>
            </a:endParaRPr>
          </a:p>
          <a:p>
            <a:pPr marL="1001713" lvl="1" indent="-457200">
              <a:lnSpc>
                <a:spcPct val="80000"/>
              </a:lnSpc>
              <a:spcBef>
                <a:spcPct val="20000"/>
              </a:spcBef>
              <a:buFont typeface="Wingdings" pitchFamily="2" charset="2"/>
              <a:buChar char="§"/>
            </a:pPr>
            <a:endParaRPr lang="en-NZ" sz="2800" dirty="0">
              <a:latin typeface="Calibri" pitchFamily="34" charset="0"/>
            </a:endParaRPr>
          </a:p>
          <a:p>
            <a:pPr marL="1001713" lvl="1" indent="-457200">
              <a:lnSpc>
                <a:spcPct val="80000"/>
              </a:lnSpc>
              <a:spcBef>
                <a:spcPct val="20000"/>
              </a:spcBef>
              <a:buFont typeface="Wingdings" pitchFamily="2" charset="2"/>
              <a:buChar char="§"/>
            </a:pPr>
            <a:endParaRPr lang="en-NZ" sz="2800" dirty="0" smtClean="0">
              <a:latin typeface="Calibri" pitchFamily="34" charset="0"/>
            </a:endParaRPr>
          </a:p>
          <a:p>
            <a:pPr marL="1001713" lvl="1" indent="-457200">
              <a:lnSpc>
                <a:spcPct val="80000"/>
              </a:lnSpc>
              <a:spcBef>
                <a:spcPct val="20000"/>
              </a:spcBef>
              <a:buFont typeface="Wingdings" pitchFamily="2" charset="2"/>
              <a:buChar char="§"/>
            </a:pPr>
            <a:endParaRPr lang="en-NZ" sz="2800" dirty="0">
              <a:latin typeface="Calibri" pitchFamily="34" charset="0"/>
            </a:endParaRPr>
          </a:p>
          <a:p>
            <a:pPr marL="1001713" lvl="1" indent="-457200">
              <a:lnSpc>
                <a:spcPct val="80000"/>
              </a:lnSpc>
              <a:spcBef>
                <a:spcPct val="20000"/>
              </a:spcBef>
              <a:buFont typeface="Wingdings" pitchFamily="2" charset="2"/>
              <a:buChar char="§"/>
            </a:pPr>
            <a:endParaRPr lang="en-NZ" sz="2800" dirty="0" smtClean="0">
              <a:latin typeface="Calibri" pitchFamily="34" charset="0"/>
            </a:endParaRPr>
          </a:p>
          <a:p>
            <a:pPr marL="1001713" lvl="1" indent="-457200">
              <a:lnSpc>
                <a:spcPct val="80000"/>
              </a:lnSpc>
              <a:spcBef>
                <a:spcPct val="20000"/>
              </a:spcBef>
              <a:buFont typeface="Wingdings" pitchFamily="2" charset="2"/>
              <a:buChar char="§"/>
            </a:pPr>
            <a:endParaRPr lang="en-NZ" sz="2800" dirty="0" smtClean="0">
              <a:latin typeface="Calibri" pitchFamily="34" charset="0"/>
            </a:endParaRPr>
          </a:p>
          <a:p>
            <a:pPr marL="1001713" lvl="1" indent="-457200">
              <a:lnSpc>
                <a:spcPct val="80000"/>
              </a:lnSpc>
              <a:spcBef>
                <a:spcPct val="20000"/>
              </a:spcBef>
              <a:buFont typeface="Wingdings" pitchFamily="2" charset="2"/>
              <a:buChar char="§"/>
            </a:pPr>
            <a:endParaRPr lang="en-NZ" sz="2800" dirty="0">
              <a:latin typeface="Calibri" pitchFamily="34" charset="0"/>
            </a:endParaRPr>
          </a:p>
          <a:p>
            <a:pPr marL="1001713" lvl="1" indent="-457200">
              <a:lnSpc>
                <a:spcPct val="80000"/>
              </a:lnSpc>
              <a:spcBef>
                <a:spcPct val="20000"/>
              </a:spcBef>
              <a:buFont typeface="Wingdings" pitchFamily="2" charset="2"/>
              <a:buChar char="§"/>
            </a:pPr>
            <a:r>
              <a:rPr lang="en-NZ" sz="2800" dirty="0" smtClean="0">
                <a:latin typeface="Calibri" pitchFamily="34" charset="0"/>
              </a:rPr>
              <a:t>e.g</a:t>
            </a:r>
            <a:r>
              <a:rPr lang="en-NZ" sz="2800" dirty="0">
                <a:latin typeface="Calibri" pitchFamily="34" charset="0"/>
              </a:rPr>
              <a:t>. nominal content of the pre-package: = 500 g</a:t>
            </a:r>
          </a:p>
          <a:p>
            <a:pPr marL="1001713" lvl="1" indent="-457200">
              <a:lnSpc>
                <a:spcPct val="80000"/>
              </a:lnSpc>
              <a:spcBef>
                <a:spcPct val="20000"/>
              </a:spcBef>
              <a:buFont typeface="Wingdings" pitchFamily="2" charset="2"/>
              <a:buChar char="§"/>
            </a:pPr>
            <a:r>
              <a:rPr lang="en-NZ" sz="2800" i="1" dirty="0">
                <a:latin typeface="Calibri" pitchFamily="34" charset="0"/>
              </a:rPr>
              <a:t>T</a:t>
            </a:r>
            <a:r>
              <a:rPr lang="en-NZ" sz="2800" dirty="0">
                <a:latin typeface="Calibri" pitchFamily="34" charset="0"/>
              </a:rPr>
              <a:t> = 15 g</a:t>
            </a:r>
          </a:p>
          <a:p>
            <a:pPr marL="1001713" lvl="1" indent="-457200">
              <a:lnSpc>
                <a:spcPct val="80000"/>
              </a:lnSpc>
              <a:spcBef>
                <a:spcPct val="20000"/>
              </a:spcBef>
            </a:pPr>
            <a:r>
              <a:rPr lang="en-NZ" sz="2800" dirty="0">
                <a:latin typeface="Calibri" pitchFamily="34" charset="0"/>
              </a:rPr>
              <a:t>   The instrument shall have an error no greater than 15 g x 0.2</a:t>
            </a:r>
          </a:p>
          <a:p>
            <a:pPr algn="ctr">
              <a:lnSpc>
                <a:spcPct val="80000"/>
              </a:lnSpc>
              <a:spcBef>
                <a:spcPct val="20000"/>
              </a:spcBef>
            </a:pPr>
            <a:r>
              <a:rPr lang="en-NZ" sz="2800" dirty="0" smtClean="0">
                <a:latin typeface="Calibri" pitchFamily="34" charset="0"/>
              </a:rPr>
              <a:t>15 </a:t>
            </a:r>
            <a:r>
              <a:rPr lang="en-NZ" sz="2800" dirty="0" smtClean="0">
                <a:latin typeface="Calibri" pitchFamily="34" charset="0"/>
              </a:rPr>
              <a:t>g </a:t>
            </a:r>
            <a:r>
              <a:rPr lang="en-NZ" sz="2800" dirty="0">
                <a:latin typeface="Calibri" pitchFamily="34" charset="0"/>
              </a:rPr>
              <a:t>x 0.2 = 3 g</a:t>
            </a:r>
          </a:p>
          <a:p>
            <a:pPr marL="1143000" lvl="2" indent="-228600">
              <a:lnSpc>
                <a:spcPct val="80000"/>
              </a:lnSpc>
              <a:spcBef>
                <a:spcPct val="20000"/>
              </a:spcBef>
              <a:buFont typeface="Arial" charset="0"/>
              <a:buNone/>
            </a:pPr>
            <a:endParaRPr lang="en-NZ" sz="2200" dirty="0">
              <a:latin typeface="Calibri" pitchFamily="34" charset="0"/>
            </a:endParaRPr>
          </a:p>
          <a:p>
            <a:pPr>
              <a:lnSpc>
                <a:spcPct val="80000"/>
              </a:lnSpc>
              <a:spcBef>
                <a:spcPct val="20000"/>
              </a:spcBef>
              <a:buFont typeface="Arial" charset="0"/>
              <a:buChar char="•"/>
            </a:pPr>
            <a:endParaRPr lang="en-NZ" sz="3000"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664" y="1268760"/>
            <a:ext cx="5404718" cy="2810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1654287" y="2780927"/>
            <a:ext cx="5191472" cy="250229"/>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idx="4294967295"/>
          </p:nvPr>
        </p:nvSpPr>
        <p:spPr>
          <a:xfrm>
            <a:off x="457200" y="152400"/>
            <a:ext cx="8229600" cy="1143000"/>
          </a:xfrm>
        </p:spPr>
        <p:txBody>
          <a:bodyPr anchor="t"/>
          <a:lstStyle/>
          <a:p>
            <a:pPr eaLnBrk="1" hangingPunct="1"/>
            <a:r>
              <a:rPr lang="en-NZ" sz="3600" b="1" smtClean="0">
                <a:solidFill>
                  <a:schemeClr val="accent1"/>
                </a:solidFill>
              </a:rPr>
              <a:t>Equipment</a:t>
            </a:r>
          </a:p>
        </p:txBody>
      </p:sp>
      <p:sp>
        <p:nvSpPr>
          <p:cNvPr id="43010" name="Content Placeholder 2"/>
          <p:cNvSpPr>
            <a:spLocks noGrp="1"/>
          </p:cNvSpPr>
          <p:nvPr>
            <p:ph idx="4294967295"/>
          </p:nvPr>
        </p:nvSpPr>
        <p:spPr>
          <a:xfrm>
            <a:off x="250825" y="765175"/>
            <a:ext cx="8610600" cy="5595938"/>
          </a:xfrm>
        </p:spPr>
        <p:txBody>
          <a:bodyPr/>
          <a:lstStyle/>
          <a:p>
            <a:pPr eaLnBrk="1" hangingPunct="1"/>
            <a:endParaRPr lang="en-NZ" sz="1600" smtClean="0"/>
          </a:p>
          <a:p>
            <a:pPr lvl="2" eaLnBrk="1" hangingPunct="1"/>
            <a:endParaRPr lang="en-NZ" sz="1200" smtClean="0"/>
          </a:p>
          <a:p>
            <a:pPr lvl="2" eaLnBrk="1" hangingPunct="1"/>
            <a:endParaRPr lang="en-NZ" sz="1600" smtClean="0"/>
          </a:p>
          <a:p>
            <a:pPr eaLnBrk="1" hangingPunct="1"/>
            <a:endParaRPr lang="en-NZ" sz="2400" smtClean="0"/>
          </a:p>
          <a:p>
            <a:pPr eaLnBrk="1" hangingPunct="1"/>
            <a:endParaRPr lang="en-NZ" smtClean="0"/>
          </a:p>
        </p:txBody>
      </p:sp>
      <p:pic>
        <p:nvPicPr>
          <p:cNvPr id="43011" name="Picture 2"/>
          <p:cNvPicPr>
            <a:picLocks noChangeAspect="1" noChangeArrowheads="1"/>
          </p:cNvPicPr>
          <p:nvPr/>
        </p:nvPicPr>
        <p:blipFill>
          <a:blip r:embed="rId3"/>
          <a:srcRect/>
          <a:stretch>
            <a:fillRect/>
          </a:stretch>
        </p:blipFill>
        <p:spPr bwMode="auto">
          <a:xfrm>
            <a:off x="609600" y="6096000"/>
            <a:ext cx="2438400" cy="577850"/>
          </a:xfrm>
          <a:prstGeom prst="rect">
            <a:avLst/>
          </a:prstGeom>
          <a:noFill/>
          <a:ln w="9525">
            <a:noFill/>
            <a:miter lim="800000"/>
            <a:headEnd/>
            <a:tailEnd/>
          </a:ln>
        </p:spPr>
      </p:pic>
      <p:pic>
        <p:nvPicPr>
          <p:cNvPr id="43012" name="Picture 3"/>
          <p:cNvPicPr>
            <a:picLocks noChangeAspect="1" noChangeArrowheads="1"/>
          </p:cNvPicPr>
          <p:nvPr/>
        </p:nvPicPr>
        <p:blipFill>
          <a:blip r:embed="rId4"/>
          <a:srcRect/>
          <a:stretch>
            <a:fillRect/>
          </a:stretch>
        </p:blipFill>
        <p:spPr bwMode="auto">
          <a:xfrm>
            <a:off x="6553200" y="5818188"/>
            <a:ext cx="2311400" cy="855662"/>
          </a:xfrm>
          <a:prstGeom prst="rect">
            <a:avLst/>
          </a:prstGeom>
          <a:noFill/>
          <a:ln w="9525">
            <a:solidFill>
              <a:schemeClr val="tx1"/>
            </a:solidFill>
            <a:miter lim="800000"/>
            <a:headEnd/>
            <a:tailEnd/>
          </a:ln>
        </p:spPr>
      </p:pic>
      <p:sp>
        <p:nvSpPr>
          <p:cNvPr id="43013" name="Content Placeholder 2"/>
          <p:cNvSpPr txBox="1">
            <a:spLocks/>
          </p:cNvSpPr>
          <p:nvPr/>
        </p:nvSpPr>
        <p:spPr bwMode="auto">
          <a:xfrm>
            <a:off x="-541338" y="914400"/>
            <a:ext cx="8610601" cy="5181600"/>
          </a:xfrm>
          <a:prstGeom prst="rect">
            <a:avLst/>
          </a:prstGeom>
          <a:noFill/>
          <a:ln w="9525">
            <a:noFill/>
            <a:miter lim="800000"/>
            <a:headEnd/>
            <a:tailEnd/>
          </a:ln>
        </p:spPr>
        <p:txBody>
          <a:bodyPr/>
          <a:lstStyle/>
          <a:p>
            <a:pPr lvl="2">
              <a:lnSpc>
                <a:spcPct val="80000"/>
              </a:lnSpc>
              <a:spcBef>
                <a:spcPct val="20000"/>
              </a:spcBef>
            </a:pPr>
            <a:r>
              <a:rPr lang="en-NZ" sz="2800" b="1">
                <a:latin typeface="Calibri" pitchFamily="34" charset="0"/>
              </a:rPr>
              <a:t>Uncertainty Budget</a:t>
            </a:r>
          </a:p>
          <a:p>
            <a:pPr lvl="2">
              <a:lnSpc>
                <a:spcPct val="80000"/>
              </a:lnSpc>
              <a:spcBef>
                <a:spcPct val="20000"/>
              </a:spcBef>
            </a:pPr>
            <a:endParaRPr lang="en-NZ" sz="2800">
              <a:latin typeface="Calibri" pitchFamily="34" charset="0"/>
            </a:endParaRPr>
          </a:p>
          <a:p>
            <a:pPr lvl="2">
              <a:lnSpc>
                <a:spcPct val="80000"/>
              </a:lnSpc>
              <a:spcBef>
                <a:spcPct val="20000"/>
              </a:spcBef>
            </a:pPr>
            <a:r>
              <a:rPr lang="en-NZ" sz="2800">
                <a:latin typeface="Calibri" pitchFamily="34" charset="0"/>
              </a:rPr>
              <a:t>The expanded uncertainty (at the k= 2 level of confidence) associated with measuring instruments and test methods shall not exceed 0.2xT</a:t>
            </a:r>
          </a:p>
          <a:p>
            <a:pPr lvl="2">
              <a:lnSpc>
                <a:spcPct val="80000"/>
              </a:lnSpc>
              <a:spcBef>
                <a:spcPct val="20000"/>
              </a:spcBef>
            </a:pPr>
            <a:endParaRPr lang="en-NZ" sz="2800">
              <a:latin typeface="Calibri" pitchFamily="34" charset="0"/>
            </a:endParaRPr>
          </a:p>
          <a:p>
            <a:pPr lvl="2">
              <a:lnSpc>
                <a:spcPct val="80000"/>
              </a:lnSpc>
              <a:spcBef>
                <a:spcPct val="20000"/>
              </a:spcBef>
            </a:pPr>
            <a:r>
              <a:rPr lang="en-NZ" sz="2800">
                <a:latin typeface="Calibri" pitchFamily="34" charset="0"/>
              </a:rPr>
              <a:t>LM officials may permit deviations in the quantity of product (i.e. hygroscopic products –attract and hold water molecules from the environment –fertilizers, soap flakes, yeast) caused by ordinary and customary exposure to environmental conditions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idx="4294967295"/>
          </p:nvPr>
        </p:nvSpPr>
        <p:spPr>
          <a:xfrm>
            <a:off x="457200" y="152400"/>
            <a:ext cx="8229600" cy="1143000"/>
          </a:xfrm>
        </p:spPr>
        <p:txBody>
          <a:bodyPr anchor="t"/>
          <a:lstStyle/>
          <a:p>
            <a:pPr eaLnBrk="1" hangingPunct="1"/>
            <a:r>
              <a:rPr lang="en-NZ" sz="3600" b="1" smtClean="0">
                <a:solidFill>
                  <a:schemeClr val="accent1"/>
                </a:solidFill>
              </a:rPr>
              <a:t>Equipment</a:t>
            </a:r>
          </a:p>
        </p:txBody>
      </p:sp>
      <p:sp>
        <p:nvSpPr>
          <p:cNvPr id="45058" name="Content Placeholder 2"/>
          <p:cNvSpPr>
            <a:spLocks noGrp="1"/>
          </p:cNvSpPr>
          <p:nvPr>
            <p:ph idx="4294967295"/>
          </p:nvPr>
        </p:nvSpPr>
        <p:spPr>
          <a:xfrm>
            <a:off x="250825" y="765175"/>
            <a:ext cx="8610600" cy="5595938"/>
          </a:xfrm>
        </p:spPr>
        <p:txBody>
          <a:bodyPr/>
          <a:lstStyle/>
          <a:p>
            <a:pPr eaLnBrk="1" hangingPunct="1"/>
            <a:endParaRPr lang="en-NZ" sz="1600" smtClean="0"/>
          </a:p>
          <a:p>
            <a:pPr lvl="2" eaLnBrk="1" hangingPunct="1"/>
            <a:endParaRPr lang="en-NZ" sz="1200" smtClean="0"/>
          </a:p>
          <a:p>
            <a:pPr lvl="2" eaLnBrk="1" hangingPunct="1"/>
            <a:endParaRPr lang="en-NZ" sz="1600" smtClean="0"/>
          </a:p>
          <a:p>
            <a:pPr eaLnBrk="1" hangingPunct="1"/>
            <a:endParaRPr lang="en-NZ" sz="2400" smtClean="0"/>
          </a:p>
          <a:p>
            <a:pPr eaLnBrk="1" hangingPunct="1"/>
            <a:endParaRPr lang="en-NZ" smtClean="0"/>
          </a:p>
        </p:txBody>
      </p:sp>
      <p:pic>
        <p:nvPicPr>
          <p:cNvPr id="45059" name="Picture 2"/>
          <p:cNvPicPr>
            <a:picLocks noChangeAspect="1" noChangeArrowheads="1"/>
          </p:cNvPicPr>
          <p:nvPr/>
        </p:nvPicPr>
        <p:blipFill>
          <a:blip r:embed="rId3"/>
          <a:srcRect/>
          <a:stretch>
            <a:fillRect/>
          </a:stretch>
        </p:blipFill>
        <p:spPr bwMode="auto">
          <a:xfrm>
            <a:off x="609600" y="6096000"/>
            <a:ext cx="2438400" cy="577850"/>
          </a:xfrm>
          <a:prstGeom prst="rect">
            <a:avLst/>
          </a:prstGeom>
          <a:noFill/>
          <a:ln w="9525">
            <a:noFill/>
            <a:miter lim="800000"/>
            <a:headEnd/>
            <a:tailEnd/>
          </a:ln>
        </p:spPr>
      </p:pic>
      <p:pic>
        <p:nvPicPr>
          <p:cNvPr id="45060" name="Picture 3"/>
          <p:cNvPicPr>
            <a:picLocks noChangeAspect="1" noChangeArrowheads="1"/>
          </p:cNvPicPr>
          <p:nvPr/>
        </p:nvPicPr>
        <p:blipFill>
          <a:blip r:embed="rId4"/>
          <a:srcRect/>
          <a:stretch>
            <a:fillRect/>
          </a:stretch>
        </p:blipFill>
        <p:spPr bwMode="auto">
          <a:xfrm>
            <a:off x="6553200" y="5818188"/>
            <a:ext cx="2311400" cy="855662"/>
          </a:xfrm>
          <a:prstGeom prst="rect">
            <a:avLst/>
          </a:prstGeom>
          <a:noFill/>
          <a:ln w="9525">
            <a:solidFill>
              <a:schemeClr val="tx1"/>
            </a:solidFill>
            <a:miter lim="800000"/>
            <a:headEnd/>
            <a:tailEnd/>
          </a:ln>
        </p:spPr>
      </p:pic>
      <p:sp>
        <p:nvSpPr>
          <p:cNvPr id="45061" name="Content Placeholder 2"/>
          <p:cNvSpPr txBox="1">
            <a:spLocks/>
          </p:cNvSpPr>
          <p:nvPr/>
        </p:nvSpPr>
        <p:spPr bwMode="auto">
          <a:xfrm>
            <a:off x="254000" y="914400"/>
            <a:ext cx="8610600" cy="5029200"/>
          </a:xfrm>
          <a:prstGeom prst="rect">
            <a:avLst/>
          </a:prstGeom>
          <a:noFill/>
          <a:ln w="9525">
            <a:noFill/>
            <a:miter lim="800000"/>
            <a:headEnd/>
            <a:tailEnd/>
          </a:ln>
        </p:spPr>
        <p:txBody>
          <a:bodyPr/>
          <a:lstStyle/>
          <a:p>
            <a:pPr marL="1143000" lvl="2" indent="-228600">
              <a:lnSpc>
                <a:spcPct val="80000"/>
              </a:lnSpc>
              <a:spcBef>
                <a:spcPct val="20000"/>
              </a:spcBef>
              <a:buFont typeface="Arial" charset="0"/>
              <a:buChar char="•"/>
            </a:pPr>
            <a:endParaRPr lang="en-NZ" sz="1100">
              <a:latin typeface="Calibri" pitchFamily="34" charset="0"/>
            </a:endParaRPr>
          </a:p>
          <a:p>
            <a:pPr>
              <a:lnSpc>
                <a:spcPct val="80000"/>
              </a:lnSpc>
              <a:spcBef>
                <a:spcPct val="20000"/>
              </a:spcBef>
            </a:pPr>
            <a:r>
              <a:rPr lang="en-NZ" sz="2800" b="1">
                <a:latin typeface="Calibri" pitchFamily="34" charset="0"/>
              </a:rPr>
              <a:t>Suitable Weighing Equipment</a:t>
            </a:r>
          </a:p>
          <a:p>
            <a:pPr>
              <a:lnSpc>
                <a:spcPct val="80000"/>
              </a:lnSpc>
              <a:spcBef>
                <a:spcPct val="20000"/>
              </a:spcBef>
            </a:pPr>
            <a:endParaRPr lang="en-NZ" sz="3000">
              <a:latin typeface="Calibri" pitchFamily="34" charset="0"/>
            </a:endParaRPr>
          </a:p>
        </p:txBody>
      </p:sp>
      <p:pic>
        <p:nvPicPr>
          <p:cNvPr id="45062" name="Picture 4"/>
          <p:cNvPicPr>
            <a:picLocks noChangeAspect="1" noChangeArrowheads="1"/>
          </p:cNvPicPr>
          <p:nvPr/>
        </p:nvPicPr>
        <p:blipFill>
          <a:blip r:embed="rId5"/>
          <a:srcRect/>
          <a:stretch>
            <a:fillRect/>
          </a:stretch>
        </p:blipFill>
        <p:spPr bwMode="auto">
          <a:xfrm>
            <a:off x="254000" y="1576388"/>
            <a:ext cx="8610600" cy="525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457200" y="152400"/>
            <a:ext cx="8229600" cy="1143000"/>
          </a:xfrm>
        </p:spPr>
        <p:txBody>
          <a:bodyPr anchor="t"/>
          <a:lstStyle/>
          <a:p>
            <a:pPr eaLnBrk="1" hangingPunct="1"/>
            <a:r>
              <a:rPr lang="en-NZ" sz="3600" b="1" smtClean="0">
                <a:solidFill>
                  <a:schemeClr val="accent1"/>
                </a:solidFill>
              </a:rPr>
              <a:t>Equipment</a:t>
            </a:r>
          </a:p>
        </p:txBody>
      </p:sp>
      <p:sp>
        <p:nvSpPr>
          <p:cNvPr id="47106" name="Content Placeholder 2"/>
          <p:cNvSpPr>
            <a:spLocks noGrp="1"/>
          </p:cNvSpPr>
          <p:nvPr>
            <p:ph idx="1"/>
          </p:nvPr>
        </p:nvSpPr>
        <p:spPr>
          <a:xfrm>
            <a:off x="250825" y="765175"/>
            <a:ext cx="8610600" cy="5595938"/>
          </a:xfrm>
        </p:spPr>
        <p:txBody>
          <a:bodyPr/>
          <a:lstStyle/>
          <a:p>
            <a:pPr eaLnBrk="1" hangingPunct="1"/>
            <a:endParaRPr lang="en-NZ" sz="1600" smtClean="0"/>
          </a:p>
          <a:p>
            <a:pPr lvl="2" eaLnBrk="1" hangingPunct="1"/>
            <a:endParaRPr lang="en-NZ" sz="1200" smtClean="0"/>
          </a:p>
          <a:p>
            <a:pPr lvl="2" eaLnBrk="1" hangingPunct="1"/>
            <a:endParaRPr lang="en-NZ" sz="1600" smtClean="0"/>
          </a:p>
          <a:p>
            <a:pPr eaLnBrk="1" hangingPunct="1"/>
            <a:endParaRPr lang="en-NZ" sz="2400" smtClean="0"/>
          </a:p>
          <a:p>
            <a:pPr eaLnBrk="1" hangingPunct="1"/>
            <a:endParaRPr lang="en-NZ" smtClean="0"/>
          </a:p>
        </p:txBody>
      </p:sp>
      <p:pic>
        <p:nvPicPr>
          <p:cNvPr id="47107" name="Picture 2"/>
          <p:cNvPicPr>
            <a:picLocks noChangeAspect="1" noChangeArrowheads="1"/>
          </p:cNvPicPr>
          <p:nvPr/>
        </p:nvPicPr>
        <p:blipFill>
          <a:blip r:embed="rId3"/>
          <a:srcRect/>
          <a:stretch>
            <a:fillRect/>
          </a:stretch>
        </p:blipFill>
        <p:spPr bwMode="auto">
          <a:xfrm>
            <a:off x="609600" y="6096000"/>
            <a:ext cx="2438400" cy="577850"/>
          </a:xfrm>
          <a:prstGeom prst="rect">
            <a:avLst/>
          </a:prstGeom>
          <a:noFill/>
          <a:ln w="9525">
            <a:noFill/>
            <a:miter lim="800000"/>
            <a:headEnd/>
            <a:tailEnd/>
          </a:ln>
        </p:spPr>
      </p:pic>
      <p:pic>
        <p:nvPicPr>
          <p:cNvPr id="47108" name="Picture 3"/>
          <p:cNvPicPr>
            <a:picLocks noChangeAspect="1" noChangeArrowheads="1"/>
          </p:cNvPicPr>
          <p:nvPr/>
        </p:nvPicPr>
        <p:blipFill>
          <a:blip r:embed="rId4"/>
          <a:srcRect/>
          <a:stretch>
            <a:fillRect/>
          </a:stretch>
        </p:blipFill>
        <p:spPr bwMode="auto">
          <a:xfrm>
            <a:off x="6553200" y="5818188"/>
            <a:ext cx="2311400" cy="855662"/>
          </a:xfrm>
          <a:prstGeom prst="rect">
            <a:avLst/>
          </a:prstGeom>
          <a:noFill/>
          <a:ln w="9525">
            <a:solidFill>
              <a:schemeClr val="tx1"/>
            </a:solidFill>
            <a:miter lim="800000"/>
            <a:headEnd/>
            <a:tailEnd/>
          </a:ln>
        </p:spPr>
      </p:pic>
      <p:sp>
        <p:nvSpPr>
          <p:cNvPr id="7" name="Content Placeholder 2"/>
          <p:cNvSpPr txBox="1">
            <a:spLocks/>
          </p:cNvSpPr>
          <p:nvPr/>
        </p:nvSpPr>
        <p:spPr bwMode="auto">
          <a:xfrm>
            <a:off x="609600" y="1143000"/>
            <a:ext cx="3962400" cy="4953000"/>
          </a:xfrm>
          <a:prstGeom prst="rect">
            <a:avLst/>
          </a:prstGeom>
          <a:noFill/>
          <a:extLst/>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auto">
              <a:spcAft>
                <a:spcPts val="0"/>
              </a:spcAft>
              <a:buFont typeface="Arial" pitchFamily="34" charset="0"/>
              <a:buNone/>
              <a:defRPr/>
            </a:pPr>
            <a:r>
              <a:rPr lang="en-NZ" sz="2800" b="1" dirty="0" smtClean="0"/>
              <a:t>Masses</a:t>
            </a:r>
            <a:r>
              <a:rPr lang="en-NZ" dirty="0" smtClean="0"/>
              <a:t> </a:t>
            </a:r>
          </a:p>
          <a:p>
            <a:pPr fontAlgn="auto">
              <a:spcAft>
                <a:spcPts val="0"/>
              </a:spcAft>
              <a:defRPr/>
            </a:pPr>
            <a:r>
              <a:rPr lang="en-NZ" sz="2800" dirty="0" smtClean="0"/>
              <a:t>To verify the accuracy of the weighing instrument</a:t>
            </a:r>
          </a:p>
          <a:p>
            <a:pPr fontAlgn="auto">
              <a:spcAft>
                <a:spcPts val="0"/>
              </a:spcAft>
              <a:defRPr/>
            </a:pPr>
            <a:r>
              <a:rPr lang="en-NZ" sz="2800" dirty="0" smtClean="0"/>
              <a:t>Appropriate class (M1 or better) </a:t>
            </a:r>
            <a:endParaRPr lang="en-NZ" sz="2800" dirty="0"/>
          </a:p>
          <a:p>
            <a:pPr fontAlgn="auto">
              <a:spcAft>
                <a:spcPts val="0"/>
              </a:spcAft>
              <a:defRPr/>
            </a:pPr>
            <a:r>
              <a:rPr lang="en-NZ" sz="2800" dirty="0" smtClean="0"/>
              <a:t>Suitably accurate</a:t>
            </a:r>
          </a:p>
          <a:p>
            <a:pPr fontAlgn="auto">
              <a:spcAft>
                <a:spcPts val="0"/>
              </a:spcAft>
              <a:defRPr/>
            </a:pPr>
            <a:r>
              <a:rPr lang="en-NZ" sz="2800" u="sng" dirty="0" smtClean="0"/>
              <a:t>Traceable</a:t>
            </a:r>
          </a:p>
        </p:txBody>
      </p:sp>
      <p:pic>
        <p:nvPicPr>
          <p:cNvPr id="47110" name="Picture 2"/>
          <p:cNvPicPr>
            <a:picLocks noChangeAspect="1" noChangeArrowheads="1"/>
          </p:cNvPicPr>
          <p:nvPr/>
        </p:nvPicPr>
        <p:blipFill>
          <a:blip r:embed="rId5"/>
          <a:srcRect/>
          <a:stretch>
            <a:fillRect/>
          </a:stretch>
        </p:blipFill>
        <p:spPr bwMode="auto">
          <a:xfrm>
            <a:off x="4572000" y="1752600"/>
            <a:ext cx="3962400" cy="2971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idx="4294967295"/>
          </p:nvPr>
        </p:nvSpPr>
        <p:spPr>
          <a:xfrm>
            <a:off x="468313" y="0"/>
            <a:ext cx="8229600" cy="1143000"/>
          </a:xfrm>
        </p:spPr>
        <p:txBody>
          <a:bodyPr anchor="t"/>
          <a:lstStyle/>
          <a:p>
            <a:pPr eaLnBrk="1" hangingPunct="1"/>
            <a:r>
              <a:rPr lang="en-NZ" sz="3600" b="1" smtClean="0">
                <a:solidFill>
                  <a:schemeClr val="accent1"/>
                </a:solidFill>
              </a:rPr>
              <a:t>Equipment</a:t>
            </a:r>
          </a:p>
        </p:txBody>
      </p:sp>
      <p:sp>
        <p:nvSpPr>
          <p:cNvPr id="49154" name="Content Placeholder 2"/>
          <p:cNvSpPr>
            <a:spLocks noGrp="1"/>
          </p:cNvSpPr>
          <p:nvPr>
            <p:ph idx="4294967295"/>
          </p:nvPr>
        </p:nvSpPr>
        <p:spPr>
          <a:xfrm>
            <a:off x="3132138" y="4652963"/>
            <a:ext cx="5729287" cy="1708150"/>
          </a:xfrm>
        </p:spPr>
        <p:txBody>
          <a:bodyPr/>
          <a:lstStyle/>
          <a:p>
            <a:pPr eaLnBrk="1" hangingPunct="1"/>
            <a:endParaRPr lang="en-NZ" sz="1600" smtClean="0"/>
          </a:p>
          <a:p>
            <a:pPr lvl="2" eaLnBrk="1" hangingPunct="1"/>
            <a:endParaRPr lang="en-NZ" sz="1200" smtClean="0"/>
          </a:p>
          <a:p>
            <a:pPr lvl="2" eaLnBrk="1" hangingPunct="1"/>
            <a:endParaRPr lang="en-NZ" sz="1600" smtClean="0"/>
          </a:p>
          <a:p>
            <a:pPr eaLnBrk="1" hangingPunct="1"/>
            <a:endParaRPr lang="en-NZ" sz="2400" smtClean="0"/>
          </a:p>
          <a:p>
            <a:pPr eaLnBrk="1" hangingPunct="1"/>
            <a:endParaRPr lang="en-NZ" smtClean="0"/>
          </a:p>
        </p:txBody>
      </p:sp>
      <p:pic>
        <p:nvPicPr>
          <p:cNvPr id="49155" name="Picture 2"/>
          <p:cNvPicPr>
            <a:picLocks noChangeAspect="1" noChangeArrowheads="1"/>
          </p:cNvPicPr>
          <p:nvPr/>
        </p:nvPicPr>
        <p:blipFill>
          <a:blip r:embed="rId3"/>
          <a:srcRect/>
          <a:stretch>
            <a:fillRect/>
          </a:stretch>
        </p:blipFill>
        <p:spPr bwMode="auto">
          <a:xfrm>
            <a:off x="609600" y="6096000"/>
            <a:ext cx="2438400" cy="577850"/>
          </a:xfrm>
          <a:prstGeom prst="rect">
            <a:avLst/>
          </a:prstGeom>
          <a:noFill/>
          <a:ln w="9525">
            <a:noFill/>
            <a:miter lim="800000"/>
            <a:headEnd/>
            <a:tailEnd/>
          </a:ln>
        </p:spPr>
      </p:pic>
      <p:pic>
        <p:nvPicPr>
          <p:cNvPr id="49156" name="Picture 3"/>
          <p:cNvPicPr>
            <a:picLocks noChangeAspect="1" noChangeArrowheads="1"/>
          </p:cNvPicPr>
          <p:nvPr/>
        </p:nvPicPr>
        <p:blipFill>
          <a:blip r:embed="rId4"/>
          <a:srcRect/>
          <a:stretch>
            <a:fillRect/>
          </a:stretch>
        </p:blipFill>
        <p:spPr bwMode="auto">
          <a:xfrm>
            <a:off x="6553200" y="5818188"/>
            <a:ext cx="2311400" cy="855662"/>
          </a:xfrm>
          <a:prstGeom prst="rect">
            <a:avLst/>
          </a:prstGeom>
          <a:noFill/>
          <a:ln w="9525">
            <a:solidFill>
              <a:schemeClr val="tx1"/>
            </a:solidFill>
            <a:miter lim="800000"/>
            <a:headEnd/>
            <a:tailEnd/>
          </a:ln>
        </p:spPr>
      </p:pic>
      <p:sp>
        <p:nvSpPr>
          <p:cNvPr id="49157" name="Content Placeholder 2"/>
          <p:cNvSpPr txBox="1">
            <a:spLocks/>
          </p:cNvSpPr>
          <p:nvPr/>
        </p:nvSpPr>
        <p:spPr bwMode="auto">
          <a:xfrm>
            <a:off x="254000" y="914400"/>
            <a:ext cx="4318000" cy="4386263"/>
          </a:xfrm>
          <a:prstGeom prst="rect">
            <a:avLst/>
          </a:prstGeom>
          <a:noFill/>
          <a:ln w="9525">
            <a:noFill/>
            <a:miter lim="800000"/>
            <a:headEnd/>
            <a:tailEnd/>
          </a:ln>
        </p:spPr>
        <p:txBody>
          <a:bodyPr/>
          <a:lstStyle/>
          <a:p>
            <a:pPr marL="1143000" lvl="2" indent="-228600">
              <a:lnSpc>
                <a:spcPct val="80000"/>
              </a:lnSpc>
              <a:spcBef>
                <a:spcPct val="20000"/>
              </a:spcBef>
              <a:buFont typeface="Arial" charset="0"/>
              <a:buChar char="•"/>
            </a:pPr>
            <a:endParaRPr lang="en-NZ" sz="1100">
              <a:latin typeface="Calibri" pitchFamily="34" charset="0"/>
            </a:endParaRPr>
          </a:p>
          <a:p>
            <a:pPr>
              <a:lnSpc>
                <a:spcPct val="80000"/>
              </a:lnSpc>
              <a:spcBef>
                <a:spcPct val="20000"/>
              </a:spcBef>
            </a:pPr>
            <a:r>
              <a:rPr lang="en-NZ" sz="2800" b="1">
                <a:latin typeface="Calibri" pitchFamily="34" charset="0"/>
              </a:rPr>
              <a:t>Equipment</a:t>
            </a:r>
          </a:p>
          <a:p>
            <a:pPr>
              <a:lnSpc>
                <a:spcPct val="80000"/>
              </a:lnSpc>
              <a:spcBef>
                <a:spcPct val="20000"/>
              </a:spcBef>
            </a:pPr>
            <a:endParaRPr lang="en-NZ" sz="2800">
              <a:latin typeface="Calibri" pitchFamily="34" charset="0"/>
            </a:endParaRPr>
          </a:p>
          <a:p>
            <a:pPr>
              <a:lnSpc>
                <a:spcPct val="80000"/>
              </a:lnSpc>
              <a:spcBef>
                <a:spcPct val="20000"/>
              </a:spcBef>
            </a:pPr>
            <a:endParaRPr lang="en-NZ" sz="2800">
              <a:latin typeface="Calibri" pitchFamily="34" charset="0"/>
            </a:endParaRPr>
          </a:p>
          <a:p>
            <a:pPr>
              <a:lnSpc>
                <a:spcPct val="80000"/>
              </a:lnSpc>
              <a:spcBef>
                <a:spcPct val="20000"/>
              </a:spcBef>
            </a:pPr>
            <a:r>
              <a:rPr lang="en-NZ" sz="2800">
                <a:latin typeface="Calibri" pitchFamily="34" charset="0"/>
              </a:rPr>
              <a:t>Length measures</a:t>
            </a:r>
          </a:p>
          <a:p>
            <a:pPr>
              <a:lnSpc>
                <a:spcPct val="80000"/>
              </a:lnSpc>
              <a:spcBef>
                <a:spcPct val="20000"/>
              </a:spcBef>
            </a:pPr>
            <a:endParaRPr lang="en-NZ" sz="2800">
              <a:latin typeface="Calibri" pitchFamily="34" charset="0"/>
            </a:endParaRPr>
          </a:p>
          <a:p>
            <a:pPr>
              <a:lnSpc>
                <a:spcPct val="80000"/>
              </a:lnSpc>
              <a:spcBef>
                <a:spcPct val="20000"/>
              </a:spcBef>
            </a:pPr>
            <a:r>
              <a:rPr lang="en-NZ" sz="2800">
                <a:latin typeface="Calibri" pitchFamily="34" charset="0"/>
              </a:rPr>
              <a:t>Tape Measure</a:t>
            </a:r>
          </a:p>
          <a:p>
            <a:pPr>
              <a:lnSpc>
                <a:spcPct val="80000"/>
              </a:lnSpc>
              <a:spcBef>
                <a:spcPct val="20000"/>
              </a:spcBef>
            </a:pPr>
            <a:endParaRPr lang="en-NZ" sz="2800">
              <a:latin typeface="Calibri" pitchFamily="34" charset="0"/>
            </a:endParaRPr>
          </a:p>
          <a:p>
            <a:pPr>
              <a:lnSpc>
                <a:spcPct val="80000"/>
              </a:lnSpc>
              <a:spcBef>
                <a:spcPct val="20000"/>
              </a:spcBef>
            </a:pPr>
            <a:r>
              <a:rPr lang="en-NZ" sz="2800">
                <a:latin typeface="Calibri" pitchFamily="34" charset="0"/>
              </a:rPr>
              <a:t>Rigid length measure</a:t>
            </a:r>
          </a:p>
          <a:p>
            <a:pPr>
              <a:lnSpc>
                <a:spcPct val="80000"/>
              </a:lnSpc>
              <a:spcBef>
                <a:spcPct val="20000"/>
              </a:spcBef>
            </a:pPr>
            <a:endParaRPr lang="en-NZ" sz="2800">
              <a:latin typeface="Calibri" pitchFamily="34" charset="0"/>
            </a:endParaRPr>
          </a:p>
          <a:p>
            <a:pPr>
              <a:lnSpc>
                <a:spcPct val="80000"/>
              </a:lnSpc>
              <a:spcBef>
                <a:spcPct val="20000"/>
              </a:spcBef>
            </a:pPr>
            <a:endParaRPr lang="en-NZ" sz="2800">
              <a:latin typeface="Calibri" pitchFamily="34" charset="0"/>
            </a:endParaRPr>
          </a:p>
          <a:p>
            <a:pPr marL="1143000" lvl="2" indent="-228600">
              <a:lnSpc>
                <a:spcPct val="80000"/>
              </a:lnSpc>
              <a:spcBef>
                <a:spcPct val="20000"/>
              </a:spcBef>
              <a:buFont typeface="Arial" charset="0"/>
              <a:buNone/>
            </a:pPr>
            <a:endParaRPr lang="en-NZ" sz="2200">
              <a:latin typeface="Calibri" pitchFamily="34" charset="0"/>
            </a:endParaRPr>
          </a:p>
          <a:p>
            <a:pPr>
              <a:lnSpc>
                <a:spcPct val="80000"/>
              </a:lnSpc>
              <a:spcBef>
                <a:spcPct val="20000"/>
              </a:spcBef>
              <a:buFont typeface="Arial" charset="0"/>
              <a:buChar char="•"/>
            </a:pPr>
            <a:endParaRPr lang="en-NZ" sz="3000">
              <a:latin typeface="Calibri" pitchFamily="34" charset="0"/>
            </a:endParaRPr>
          </a:p>
        </p:txBody>
      </p:sp>
      <p:pic>
        <p:nvPicPr>
          <p:cNvPr id="49158" name="Picture 9" descr="th?id=JN"/>
          <p:cNvPicPr>
            <a:picLocks noChangeAspect="1" noChangeArrowheads="1"/>
          </p:cNvPicPr>
          <p:nvPr/>
        </p:nvPicPr>
        <p:blipFill>
          <a:blip r:embed="rId5"/>
          <a:srcRect/>
          <a:stretch>
            <a:fillRect/>
          </a:stretch>
        </p:blipFill>
        <p:spPr bwMode="auto">
          <a:xfrm>
            <a:off x="4427538" y="981075"/>
            <a:ext cx="3816350" cy="2035175"/>
          </a:xfrm>
          <a:prstGeom prst="rect">
            <a:avLst/>
          </a:prstGeom>
          <a:noFill/>
          <a:ln w="9525">
            <a:noFill/>
            <a:miter lim="800000"/>
            <a:headEnd/>
            <a:tailEnd/>
          </a:ln>
        </p:spPr>
      </p:pic>
      <p:pic>
        <p:nvPicPr>
          <p:cNvPr id="49159" name="Picture 11" descr="10021"/>
          <p:cNvPicPr>
            <a:picLocks noChangeAspect="1" noChangeArrowheads="1"/>
          </p:cNvPicPr>
          <p:nvPr/>
        </p:nvPicPr>
        <p:blipFill>
          <a:blip r:embed="rId6"/>
          <a:srcRect/>
          <a:stretch>
            <a:fillRect/>
          </a:stretch>
        </p:blipFill>
        <p:spPr bwMode="auto">
          <a:xfrm>
            <a:off x="4787900" y="2997200"/>
            <a:ext cx="3563938" cy="3563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idx="4294967295"/>
          </p:nvPr>
        </p:nvSpPr>
        <p:spPr>
          <a:xfrm>
            <a:off x="457200" y="152400"/>
            <a:ext cx="8229600" cy="1143000"/>
          </a:xfrm>
        </p:spPr>
        <p:txBody>
          <a:bodyPr anchor="t"/>
          <a:lstStyle/>
          <a:p>
            <a:pPr eaLnBrk="1" hangingPunct="1"/>
            <a:r>
              <a:rPr lang="en-NZ" sz="3600" b="1" smtClean="0">
                <a:solidFill>
                  <a:schemeClr val="accent1"/>
                </a:solidFill>
              </a:rPr>
              <a:t>Equipment</a:t>
            </a:r>
          </a:p>
        </p:txBody>
      </p:sp>
      <p:sp>
        <p:nvSpPr>
          <p:cNvPr id="16386" name="Content Placeholder 2"/>
          <p:cNvSpPr>
            <a:spLocks noGrp="1"/>
          </p:cNvSpPr>
          <p:nvPr>
            <p:ph idx="4294967295"/>
          </p:nvPr>
        </p:nvSpPr>
        <p:spPr>
          <a:xfrm>
            <a:off x="250825" y="765175"/>
            <a:ext cx="8610600" cy="5595938"/>
          </a:xfrm>
        </p:spPr>
        <p:txBody>
          <a:bodyPr/>
          <a:lstStyle/>
          <a:p>
            <a:pPr eaLnBrk="1" hangingPunct="1"/>
            <a:endParaRPr lang="en-NZ" sz="1600" dirty="0" smtClean="0"/>
          </a:p>
          <a:p>
            <a:pPr lvl="2" eaLnBrk="1" hangingPunct="1"/>
            <a:endParaRPr lang="en-NZ" sz="1200" dirty="0" smtClean="0"/>
          </a:p>
          <a:p>
            <a:pPr lvl="2" eaLnBrk="1" hangingPunct="1"/>
            <a:endParaRPr lang="en-NZ" sz="1600" dirty="0" smtClean="0"/>
          </a:p>
          <a:p>
            <a:pPr eaLnBrk="1" hangingPunct="1"/>
            <a:r>
              <a:rPr lang="en-NZ" sz="2800" dirty="0" smtClean="0"/>
              <a:t>Average Quantity System inspections may require a variety of often specialised equipment to carry out efficiently and effectively</a:t>
            </a:r>
          </a:p>
          <a:p>
            <a:pPr eaLnBrk="1" hangingPunct="1"/>
            <a:endParaRPr lang="en-NZ" sz="2800" dirty="0" smtClean="0"/>
          </a:p>
          <a:p>
            <a:pPr eaLnBrk="1" hangingPunct="1"/>
            <a:r>
              <a:rPr lang="en-NZ" sz="2800" dirty="0" smtClean="0"/>
              <a:t>Remember the 5 P’s</a:t>
            </a:r>
          </a:p>
          <a:p>
            <a:pPr lvl="1" eaLnBrk="1" hangingPunct="1"/>
            <a:r>
              <a:rPr lang="en-NZ" dirty="0" smtClean="0"/>
              <a:t>Prior Planning Prevents Poor Performance</a:t>
            </a:r>
          </a:p>
          <a:p>
            <a:pPr eaLnBrk="1" hangingPunct="1">
              <a:buFont typeface="Arial" charset="0"/>
              <a:buNone/>
            </a:pPr>
            <a:r>
              <a:rPr lang="en-NZ" sz="2800" dirty="0" smtClean="0"/>
              <a:t>  </a:t>
            </a:r>
          </a:p>
        </p:txBody>
      </p:sp>
      <p:pic>
        <p:nvPicPr>
          <p:cNvPr id="16387" name="Picture 2"/>
          <p:cNvPicPr>
            <a:picLocks noChangeAspect="1" noChangeArrowheads="1"/>
          </p:cNvPicPr>
          <p:nvPr/>
        </p:nvPicPr>
        <p:blipFill>
          <a:blip r:embed="rId3"/>
          <a:srcRect/>
          <a:stretch>
            <a:fillRect/>
          </a:stretch>
        </p:blipFill>
        <p:spPr bwMode="auto">
          <a:xfrm>
            <a:off x="609600" y="6096000"/>
            <a:ext cx="2438400" cy="577850"/>
          </a:xfrm>
          <a:prstGeom prst="rect">
            <a:avLst/>
          </a:prstGeom>
          <a:noFill/>
          <a:ln w="9525">
            <a:noFill/>
            <a:miter lim="800000"/>
            <a:headEnd/>
            <a:tailEnd/>
          </a:ln>
        </p:spPr>
      </p:pic>
      <p:pic>
        <p:nvPicPr>
          <p:cNvPr id="16388" name="Picture 3"/>
          <p:cNvPicPr>
            <a:picLocks noChangeAspect="1" noChangeArrowheads="1"/>
          </p:cNvPicPr>
          <p:nvPr/>
        </p:nvPicPr>
        <p:blipFill>
          <a:blip r:embed="rId4"/>
          <a:srcRect/>
          <a:stretch>
            <a:fillRect/>
          </a:stretch>
        </p:blipFill>
        <p:spPr bwMode="auto">
          <a:xfrm>
            <a:off x="6553200" y="5818188"/>
            <a:ext cx="2311400" cy="85566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idx="4294967295"/>
          </p:nvPr>
        </p:nvSpPr>
        <p:spPr>
          <a:xfrm>
            <a:off x="468313" y="0"/>
            <a:ext cx="8229600" cy="1143000"/>
          </a:xfrm>
        </p:spPr>
        <p:txBody>
          <a:bodyPr anchor="t"/>
          <a:lstStyle/>
          <a:p>
            <a:pPr eaLnBrk="1" hangingPunct="1"/>
            <a:r>
              <a:rPr lang="en-NZ" sz="3600" b="1" smtClean="0">
                <a:solidFill>
                  <a:schemeClr val="accent1"/>
                </a:solidFill>
              </a:rPr>
              <a:t>Equipment</a:t>
            </a:r>
          </a:p>
        </p:txBody>
      </p:sp>
      <p:sp>
        <p:nvSpPr>
          <p:cNvPr id="51202" name="Content Placeholder 2"/>
          <p:cNvSpPr>
            <a:spLocks noGrp="1"/>
          </p:cNvSpPr>
          <p:nvPr>
            <p:ph idx="4294967295"/>
          </p:nvPr>
        </p:nvSpPr>
        <p:spPr>
          <a:xfrm>
            <a:off x="250825" y="765175"/>
            <a:ext cx="8610600" cy="5595938"/>
          </a:xfrm>
        </p:spPr>
        <p:txBody>
          <a:bodyPr/>
          <a:lstStyle/>
          <a:p>
            <a:pPr eaLnBrk="1" hangingPunct="1"/>
            <a:endParaRPr lang="en-NZ" sz="1600" smtClean="0"/>
          </a:p>
          <a:p>
            <a:pPr lvl="2" eaLnBrk="1" hangingPunct="1"/>
            <a:endParaRPr lang="en-NZ" sz="1200" smtClean="0"/>
          </a:p>
          <a:p>
            <a:pPr lvl="2" eaLnBrk="1" hangingPunct="1"/>
            <a:endParaRPr lang="en-NZ" sz="1600" smtClean="0"/>
          </a:p>
          <a:p>
            <a:pPr eaLnBrk="1" hangingPunct="1"/>
            <a:endParaRPr lang="en-NZ" sz="2400" smtClean="0"/>
          </a:p>
          <a:p>
            <a:pPr eaLnBrk="1" hangingPunct="1"/>
            <a:endParaRPr lang="en-NZ" smtClean="0"/>
          </a:p>
        </p:txBody>
      </p:sp>
      <p:pic>
        <p:nvPicPr>
          <p:cNvPr id="51203" name="Picture 2"/>
          <p:cNvPicPr>
            <a:picLocks noChangeAspect="1" noChangeArrowheads="1"/>
          </p:cNvPicPr>
          <p:nvPr/>
        </p:nvPicPr>
        <p:blipFill>
          <a:blip r:embed="rId3"/>
          <a:srcRect/>
          <a:stretch>
            <a:fillRect/>
          </a:stretch>
        </p:blipFill>
        <p:spPr bwMode="auto">
          <a:xfrm>
            <a:off x="609600" y="6096000"/>
            <a:ext cx="2438400" cy="577850"/>
          </a:xfrm>
          <a:prstGeom prst="rect">
            <a:avLst/>
          </a:prstGeom>
          <a:noFill/>
          <a:ln w="9525">
            <a:noFill/>
            <a:miter lim="800000"/>
            <a:headEnd/>
            <a:tailEnd/>
          </a:ln>
        </p:spPr>
      </p:pic>
      <p:pic>
        <p:nvPicPr>
          <p:cNvPr id="51204" name="Picture 3"/>
          <p:cNvPicPr>
            <a:picLocks noChangeAspect="1" noChangeArrowheads="1"/>
          </p:cNvPicPr>
          <p:nvPr/>
        </p:nvPicPr>
        <p:blipFill>
          <a:blip r:embed="rId4"/>
          <a:srcRect/>
          <a:stretch>
            <a:fillRect/>
          </a:stretch>
        </p:blipFill>
        <p:spPr bwMode="auto">
          <a:xfrm>
            <a:off x="6553200" y="5818188"/>
            <a:ext cx="2311400" cy="855662"/>
          </a:xfrm>
          <a:prstGeom prst="rect">
            <a:avLst/>
          </a:prstGeom>
          <a:noFill/>
          <a:ln w="9525">
            <a:solidFill>
              <a:schemeClr val="tx1"/>
            </a:solidFill>
            <a:miter lim="800000"/>
            <a:headEnd/>
            <a:tailEnd/>
          </a:ln>
        </p:spPr>
      </p:pic>
      <p:sp>
        <p:nvSpPr>
          <p:cNvPr id="51205" name="Content Placeholder 2"/>
          <p:cNvSpPr txBox="1">
            <a:spLocks/>
          </p:cNvSpPr>
          <p:nvPr/>
        </p:nvSpPr>
        <p:spPr bwMode="auto">
          <a:xfrm>
            <a:off x="254000" y="914400"/>
            <a:ext cx="4318000" cy="4386263"/>
          </a:xfrm>
          <a:prstGeom prst="rect">
            <a:avLst/>
          </a:prstGeom>
          <a:noFill/>
          <a:ln w="9525">
            <a:noFill/>
            <a:miter lim="800000"/>
            <a:headEnd/>
            <a:tailEnd/>
          </a:ln>
        </p:spPr>
        <p:txBody>
          <a:bodyPr/>
          <a:lstStyle/>
          <a:p>
            <a:pPr marL="1143000" lvl="2" indent="-228600">
              <a:lnSpc>
                <a:spcPct val="80000"/>
              </a:lnSpc>
              <a:spcBef>
                <a:spcPct val="20000"/>
              </a:spcBef>
              <a:buFont typeface="Arial" charset="0"/>
              <a:buChar char="•"/>
            </a:pPr>
            <a:endParaRPr lang="en-NZ" sz="1100">
              <a:latin typeface="Calibri" pitchFamily="34" charset="0"/>
            </a:endParaRPr>
          </a:p>
          <a:p>
            <a:pPr>
              <a:lnSpc>
                <a:spcPct val="80000"/>
              </a:lnSpc>
              <a:spcBef>
                <a:spcPct val="20000"/>
              </a:spcBef>
            </a:pPr>
            <a:r>
              <a:rPr lang="en-NZ" sz="2800" b="1">
                <a:latin typeface="Calibri" pitchFamily="34" charset="0"/>
              </a:rPr>
              <a:t>Equipment</a:t>
            </a:r>
          </a:p>
          <a:p>
            <a:pPr>
              <a:lnSpc>
                <a:spcPct val="80000"/>
              </a:lnSpc>
              <a:spcBef>
                <a:spcPct val="20000"/>
              </a:spcBef>
            </a:pPr>
            <a:endParaRPr lang="en-NZ" sz="2800">
              <a:latin typeface="Calibri" pitchFamily="34" charset="0"/>
            </a:endParaRPr>
          </a:p>
          <a:p>
            <a:pPr>
              <a:lnSpc>
                <a:spcPct val="80000"/>
              </a:lnSpc>
              <a:spcBef>
                <a:spcPct val="20000"/>
              </a:spcBef>
            </a:pPr>
            <a:r>
              <a:rPr lang="en-NZ" sz="2800">
                <a:latin typeface="Calibri" pitchFamily="34" charset="0"/>
              </a:rPr>
              <a:t>Thermometer</a:t>
            </a:r>
          </a:p>
          <a:p>
            <a:pPr>
              <a:lnSpc>
                <a:spcPct val="80000"/>
              </a:lnSpc>
              <a:spcBef>
                <a:spcPct val="20000"/>
              </a:spcBef>
            </a:pPr>
            <a:endParaRPr lang="en-NZ" sz="2800">
              <a:latin typeface="Calibri" pitchFamily="34" charset="0"/>
            </a:endParaRPr>
          </a:p>
          <a:p>
            <a:pPr>
              <a:lnSpc>
                <a:spcPct val="80000"/>
              </a:lnSpc>
              <a:spcBef>
                <a:spcPct val="20000"/>
              </a:spcBef>
            </a:pPr>
            <a:r>
              <a:rPr lang="en-NZ" sz="2800">
                <a:latin typeface="Calibri" pitchFamily="34" charset="0"/>
              </a:rPr>
              <a:t>Measuring temperature of</a:t>
            </a:r>
          </a:p>
          <a:p>
            <a:pPr>
              <a:lnSpc>
                <a:spcPct val="80000"/>
              </a:lnSpc>
              <a:spcBef>
                <a:spcPct val="20000"/>
              </a:spcBef>
            </a:pPr>
            <a:r>
              <a:rPr lang="en-NZ" sz="2800">
                <a:latin typeface="Calibri" pitchFamily="34" charset="0"/>
              </a:rPr>
              <a:t>air or liquid </a:t>
            </a:r>
          </a:p>
          <a:p>
            <a:pPr>
              <a:lnSpc>
                <a:spcPct val="80000"/>
              </a:lnSpc>
              <a:spcBef>
                <a:spcPct val="20000"/>
              </a:spcBef>
            </a:pPr>
            <a:endParaRPr lang="en-NZ" sz="2800">
              <a:latin typeface="Calibri" pitchFamily="34" charset="0"/>
            </a:endParaRPr>
          </a:p>
          <a:p>
            <a:pPr>
              <a:lnSpc>
                <a:spcPct val="80000"/>
              </a:lnSpc>
              <a:spcBef>
                <a:spcPct val="20000"/>
              </a:spcBef>
            </a:pPr>
            <a:r>
              <a:rPr lang="en-NZ" sz="2800">
                <a:latin typeface="Calibri" pitchFamily="34" charset="0"/>
              </a:rPr>
              <a:t>Ideally resolution of 0.1 C</a:t>
            </a:r>
          </a:p>
          <a:p>
            <a:pPr>
              <a:lnSpc>
                <a:spcPct val="80000"/>
              </a:lnSpc>
              <a:spcBef>
                <a:spcPct val="20000"/>
              </a:spcBef>
            </a:pPr>
            <a:r>
              <a:rPr lang="en-NZ" sz="2800">
                <a:latin typeface="Calibri" pitchFamily="34" charset="0"/>
              </a:rPr>
              <a:t>and traceable </a:t>
            </a:r>
          </a:p>
          <a:p>
            <a:pPr>
              <a:lnSpc>
                <a:spcPct val="80000"/>
              </a:lnSpc>
              <a:spcBef>
                <a:spcPct val="20000"/>
              </a:spcBef>
            </a:pPr>
            <a:endParaRPr lang="en-NZ" sz="2800">
              <a:latin typeface="Calibri" pitchFamily="34" charset="0"/>
            </a:endParaRPr>
          </a:p>
          <a:p>
            <a:pPr>
              <a:lnSpc>
                <a:spcPct val="80000"/>
              </a:lnSpc>
              <a:spcBef>
                <a:spcPct val="20000"/>
              </a:spcBef>
            </a:pPr>
            <a:endParaRPr lang="en-NZ" sz="2800">
              <a:latin typeface="Calibri" pitchFamily="34" charset="0"/>
            </a:endParaRPr>
          </a:p>
          <a:p>
            <a:pPr marL="1143000" lvl="2" indent="-228600">
              <a:lnSpc>
                <a:spcPct val="80000"/>
              </a:lnSpc>
              <a:spcBef>
                <a:spcPct val="20000"/>
              </a:spcBef>
              <a:buFont typeface="Arial" charset="0"/>
              <a:buNone/>
            </a:pPr>
            <a:endParaRPr lang="en-NZ" sz="2200">
              <a:latin typeface="Calibri" pitchFamily="34" charset="0"/>
            </a:endParaRPr>
          </a:p>
          <a:p>
            <a:pPr>
              <a:lnSpc>
                <a:spcPct val="80000"/>
              </a:lnSpc>
              <a:spcBef>
                <a:spcPct val="20000"/>
              </a:spcBef>
              <a:buFont typeface="Arial" charset="0"/>
              <a:buChar char="•"/>
            </a:pPr>
            <a:endParaRPr lang="en-NZ" sz="3000">
              <a:latin typeface="Calibri" pitchFamily="34" charset="0"/>
            </a:endParaRPr>
          </a:p>
        </p:txBody>
      </p:sp>
      <p:pic>
        <p:nvPicPr>
          <p:cNvPr id="51206" name="Picture 10" descr="tes-1321a-digital-thermometer"/>
          <p:cNvPicPr>
            <a:picLocks noChangeAspect="1" noChangeArrowheads="1"/>
          </p:cNvPicPr>
          <p:nvPr/>
        </p:nvPicPr>
        <p:blipFill>
          <a:blip r:embed="rId5"/>
          <a:srcRect/>
          <a:stretch>
            <a:fillRect/>
          </a:stretch>
        </p:blipFill>
        <p:spPr bwMode="auto">
          <a:xfrm>
            <a:off x="5076825" y="1844675"/>
            <a:ext cx="3482975" cy="348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468313" y="260350"/>
            <a:ext cx="8229600" cy="1143000"/>
          </a:xfrm>
        </p:spPr>
        <p:txBody>
          <a:bodyPr anchor="t"/>
          <a:lstStyle/>
          <a:p>
            <a:pPr eaLnBrk="1" hangingPunct="1"/>
            <a:r>
              <a:rPr lang="en-NZ" sz="3600" b="1" smtClean="0">
                <a:solidFill>
                  <a:schemeClr val="accent1"/>
                </a:solidFill>
              </a:rPr>
              <a:t>Equipment</a:t>
            </a:r>
          </a:p>
        </p:txBody>
      </p:sp>
      <p:sp>
        <p:nvSpPr>
          <p:cNvPr id="55298" name="Content Placeholder 2"/>
          <p:cNvSpPr>
            <a:spLocks noGrp="1"/>
          </p:cNvSpPr>
          <p:nvPr>
            <p:ph type="body" sz="half" idx="1"/>
          </p:nvPr>
        </p:nvSpPr>
        <p:spPr/>
        <p:txBody>
          <a:bodyPr/>
          <a:lstStyle/>
          <a:p>
            <a:pPr eaLnBrk="1" hangingPunct="1"/>
            <a:endParaRPr lang="en-NZ" sz="1400" smtClean="0"/>
          </a:p>
          <a:p>
            <a:pPr lvl="2" eaLnBrk="1" hangingPunct="1"/>
            <a:endParaRPr lang="en-NZ" sz="1000" smtClean="0"/>
          </a:p>
          <a:p>
            <a:pPr lvl="2" eaLnBrk="1" hangingPunct="1"/>
            <a:endParaRPr lang="en-NZ" sz="1400" smtClean="0"/>
          </a:p>
          <a:p>
            <a:pPr eaLnBrk="1" hangingPunct="1"/>
            <a:endParaRPr lang="en-NZ" sz="2000" smtClean="0"/>
          </a:p>
          <a:p>
            <a:pPr eaLnBrk="1" hangingPunct="1"/>
            <a:endParaRPr lang="en-NZ" smtClean="0"/>
          </a:p>
        </p:txBody>
      </p:sp>
      <p:pic>
        <p:nvPicPr>
          <p:cNvPr id="55299" name="Picture 2"/>
          <p:cNvPicPr>
            <a:picLocks noChangeAspect="1" noChangeArrowheads="1"/>
          </p:cNvPicPr>
          <p:nvPr/>
        </p:nvPicPr>
        <p:blipFill>
          <a:blip r:embed="rId3"/>
          <a:srcRect/>
          <a:stretch>
            <a:fillRect/>
          </a:stretch>
        </p:blipFill>
        <p:spPr bwMode="auto">
          <a:xfrm>
            <a:off x="609600" y="6096000"/>
            <a:ext cx="2438400" cy="577850"/>
          </a:xfrm>
          <a:prstGeom prst="rect">
            <a:avLst/>
          </a:prstGeom>
          <a:noFill/>
          <a:ln w="9525">
            <a:noFill/>
            <a:miter lim="800000"/>
            <a:headEnd/>
            <a:tailEnd/>
          </a:ln>
        </p:spPr>
      </p:pic>
      <p:pic>
        <p:nvPicPr>
          <p:cNvPr id="55300" name="Picture 3"/>
          <p:cNvPicPr>
            <a:picLocks noChangeAspect="1" noChangeArrowheads="1"/>
          </p:cNvPicPr>
          <p:nvPr/>
        </p:nvPicPr>
        <p:blipFill>
          <a:blip r:embed="rId4"/>
          <a:srcRect/>
          <a:stretch>
            <a:fillRect/>
          </a:stretch>
        </p:blipFill>
        <p:spPr bwMode="auto">
          <a:xfrm>
            <a:off x="6553200" y="5818188"/>
            <a:ext cx="2311400" cy="855662"/>
          </a:xfrm>
          <a:prstGeom prst="rect">
            <a:avLst/>
          </a:prstGeom>
          <a:noFill/>
          <a:ln w="9525">
            <a:solidFill>
              <a:schemeClr val="tx1"/>
            </a:solidFill>
            <a:miter lim="800000"/>
            <a:headEnd/>
            <a:tailEnd/>
          </a:ln>
        </p:spPr>
      </p:pic>
      <p:sp>
        <p:nvSpPr>
          <p:cNvPr id="55301" name="Content Placeholder 2"/>
          <p:cNvSpPr txBox="1">
            <a:spLocks/>
          </p:cNvSpPr>
          <p:nvPr/>
        </p:nvSpPr>
        <p:spPr bwMode="auto">
          <a:xfrm>
            <a:off x="254000" y="914400"/>
            <a:ext cx="8610600" cy="5029200"/>
          </a:xfrm>
          <a:prstGeom prst="rect">
            <a:avLst/>
          </a:prstGeom>
          <a:noFill/>
          <a:ln w="9525">
            <a:noFill/>
            <a:miter lim="800000"/>
            <a:headEnd/>
            <a:tailEnd/>
          </a:ln>
        </p:spPr>
        <p:txBody>
          <a:bodyPr/>
          <a:lstStyle/>
          <a:p>
            <a:pPr marL="1143000" lvl="2" indent="-228600">
              <a:lnSpc>
                <a:spcPct val="80000"/>
              </a:lnSpc>
              <a:spcBef>
                <a:spcPct val="20000"/>
              </a:spcBef>
              <a:buFont typeface="Arial" charset="0"/>
              <a:buChar char="•"/>
            </a:pPr>
            <a:endParaRPr lang="en-NZ" sz="1100">
              <a:latin typeface="Calibri" pitchFamily="34" charset="0"/>
            </a:endParaRPr>
          </a:p>
          <a:p>
            <a:pPr>
              <a:lnSpc>
                <a:spcPct val="80000"/>
              </a:lnSpc>
              <a:spcBef>
                <a:spcPct val="20000"/>
              </a:spcBef>
            </a:pPr>
            <a:r>
              <a:rPr lang="en-NZ" sz="2800" b="1">
                <a:latin typeface="Calibri" pitchFamily="34" charset="0"/>
              </a:rPr>
              <a:t>Equipment</a:t>
            </a:r>
          </a:p>
          <a:p>
            <a:pPr>
              <a:lnSpc>
                <a:spcPct val="80000"/>
              </a:lnSpc>
              <a:spcBef>
                <a:spcPct val="20000"/>
              </a:spcBef>
            </a:pPr>
            <a:endParaRPr lang="en-NZ" sz="2800">
              <a:latin typeface="Calibri" pitchFamily="34" charset="0"/>
            </a:endParaRPr>
          </a:p>
          <a:p>
            <a:pPr>
              <a:lnSpc>
                <a:spcPct val="80000"/>
              </a:lnSpc>
              <a:spcBef>
                <a:spcPct val="20000"/>
              </a:spcBef>
            </a:pPr>
            <a:r>
              <a:rPr lang="en-NZ" sz="2800">
                <a:latin typeface="Calibri" pitchFamily="34" charset="0"/>
              </a:rPr>
              <a:t>Graduated cylinder</a:t>
            </a:r>
          </a:p>
          <a:p>
            <a:pPr>
              <a:lnSpc>
                <a:spcPct val="80000"/>
              </a:lnSpc>
              <a:spcBef>
                <a:spcPct val="20000"/>
              </a:spcBef>
            </a:pPr>
            <a:endParaRPr lang="en-NZ" sz="2800">
              <a:latin typeface="Calibri" pitchFamily="34" charset="0"/>
            </a:endParaRPr>
          </a:p>
          <a:p>
            <a:pPr>
              <a:lnSpc>
                <a:spcPct val="80000"/>
              </a:lnSpc>
              <a:spcBef>
                <a:spcPct val="20000"/>
              </a:spcBef>
            </a:pPr>
            <a:endParaRPr lang="en-NZ" sz="2800">
              <a:latin typeface="Calibri" pitchFamily="34" charset="0"/>
            </a:endParaRPr>
          </a:p>
          <a:p>
            <a:pPr marL="1143000" lvl="2" indent="-228600">
              <a:lnSpc>
                <a:spcPct val="80000"/>
              </a:lnSpc>
              <a:spcBef>
                <a:spcPct val="20000"/>
              </a:spcBef>
              <a:buFont typeface="Arial" charset="0"/>
              <a:buNone/>
            </a:pPr>
            <a:endParaRPr lang="en-NZ" sz="2200">
              <a:latin typeface="Calibri" pitchFamily="34" charset="0"/>
            </a:endParaRPr>
          </a:p>
          <a:p>
            <a:pPr>
              <a:lnSpc>
                <a:spcPct val="80000"/>
              </a:lnSpc>
              <a:spcBef>
                <a:spcPct val="20000"/>
              </a:spcBef>
              <a:buFont typeface="Arial" charset="0"/>
              <a:buChar char="•"/>
            </a:pPr>
            <a:endParaRPr lang="en-NZ" sz="3000">
              <a:latin typeface="Calibri" pitchFamily="34" charset="0"/>
            </a:endParaRPr>
          </a:p>
        </p:txBody>
      </p:sp>
      <p:sp>
        <p:nvSpPr>
          <p:cNvPr id="55302" name="AutoShape 9" descr="Image result for reading a GRADUATED CYLINDER"/>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pic>
        <p:nvPicPr>
          <p:cNvPr id="55303" name="Picture 11" descr="20graphicaa">
            <a:hlinkClick r:id="rId5"/>
          </p:cNvPr>
          <p:cNvPicPr>
            <a:picLocks noChangeAspect="1" noChangeArrowheads="1"/>
          </p:cNvPicPr>
          <p:nvPr/>
        </p:nvPicPr>
        <p:blipFill>
          <a:blip r:embed="rId6"/>
          <a:srcRect/>
          <a:stretch>
            <a:fillRect/>
          </a:stretch>
        </p:blipFill>
        <p:spPr bwMode="auto">
          <a:xfrm>
            <a:off x="1116013" y="2565400"/>
            <a:ext cx="2447925" cy="3114675"/>
          </a:xfrm>
          <a:prstGeom prst="rect">
            <a:avLst/>
          </a:prstGeom>
          <a:noFill/>
          <a:ln w="9525">
            <a:noFill/>
            <a:miter lim="800000"/>
            <a:headEnd/>
            <a:tailEnd/>
          </a:ln>
        </p:spPr>
      </p:pic>
      <p:pic>
        <p:nvPicPr>
          <p:cNvPr id="55304" name="Picture 13" descr="image002">
            <a:hlinkClick r:id="rId7"/>
          </p:cNvPr>
          <p:cNvPicPr>
            <a:picLocks noChangeAspect="1" noChangeArrowheads="1"/>
          </p:cNvPicPr>
          <p:nvPr/>
        </p:nvPicPr>
        <p:blipFill>
          <a:blip r:embed="rId8"/>
          <a:srcRect/>
          <a:stretch>
            <a:fillRect/>
          </a:stretch>
        </p:blipFill>
        <p:spPr bwMode="auto">
          <a:xfrm>
            <a:off x="3851275" y="1628775"/>
            <a:ext cx="4895850" cy="365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idx="4294967295"/>
          </p:nvPr>
        </p:nvSpPr>
        <p:spPr>
          <a:xfrm>
            <a:off x="468313" y="0"/>
            <a:ext cx="8229600" cy="1143000"/>
          </a:xfrm>
        </p:spPr>
        <p:txBody>
          <a:bodyPr anchor="t"/>
          <a:lstStyle/>
          <a:p>
            <a:pPr eaLnBrk="1" hangingPunct="1"/>
            <a:r>
              <a:rPr lang="en-NZ" sz="3600" b="1" smtClean="0">
                <a:solidFill>
                  <a:schemeClr val="accent1"/>
                </a:solidFill>
              </a:rPr>
              <a:t>Equipment</a:t>
            </a:r>
          </a:p>
        </p:txBody>
      </p:sp>
      <p:sp>
        <p:nvSpPr>
          <p:cNvPr id="53250" name="Content Placeholder 2"/>
          <p:cNvSpPr>
            <a:spLocks noGrp="1"/>
          </p:cNvSpPr>
          <p:nvPr>
            <p:ph idx="4294967295"/>
          </p:nvPr>
        </p:nvSpPr>
        <p:spPr>
          <a:xfrm>
            <a:off x="250825" y="765175"/>
            <a:ext cx="8610600" cy="5595938"/>
          </a:xfrm>
        </p:spPr>
        <p:txBody>
          <a:bodyPr/>
          <a:lstStyle/>
          <a:p>
            <a:pPr eaLnBrk="1" hangingPunct="1"/>
            <a:endParaRPr lang="en-NZ" sz="1600" smtClean="0"/>
          </a:p>
          <a:p>
            <a:pPr lvl="2" eaLnBrk="1" hangingPunct="1"/>
            <a:endParaRPr lang="en-NZ" sz="1200" smtClean="0"/>
          </a:p>
          <a:p>
            <a:pPr lvl="2" eaLnBrk="1" hangingPunct="1"/>
            <a:endParaRPr lang="en-NZ" sz="1600" smtClean="0"/>
          </a:p>
          <a:p>
            <a:pPr eaLnBrk="1" hangingPunct="1"/>
            <a:endParaRPr lang="en-NZ" sz="2400" smtClean="0"/>
          </a:p>
          <a:p>
            <a:pPr eaLnBrk="1" hangingPunct="1"/>
            <a:endParaRPr lang="en-NZ" smtClean="0"/>
          </a:p>
        </p:txBody>
      </p:sp>
      <p:pic>
        <p:nvPicPr>
          <p:cNvPr id="53251" name="Picture 2"/>
          <p:cNvPicPr>
            <a:picLocks noChangeAspect="1" noChangeArrowheads="1"/>
          </p:cNvPicPr>
          <p:nvPr/>
        </p:nvPicPr>
        <p:blipFill>
          <a:blip r:embed="rId3"/>
          <a:srcRect/>
          <a:stretch>
            <a:fillRect/>
          </a:stretch>
        </p:blipFill>
        <p:spPr bwMode="auto">
          <a:xfrm>
            <a:off x="609600" y="6096000"/>
            <a:ext cx="2438400" cy="577850"/>
          </a:xfrm>
          <a:prstGeom prst="rect">
            <a:avLst/>
          </a:prstGeom>
          <a:noFill/>
          <a:ln w="9525">
            <a:noFill/>
            <a:miter lim="800000"/>
            <a:headEnd/>
            <a:tailEnd/>
          </a:ln>
        </p:spPr>
      </p:pic>
      <p:pic>
        <p:nvPicPr>
          <p:cNvPr id="53252" name="Picture 3"/>
          <p:cNvPicPr>
            <a:picLocks noChangeAspect="1" noChangeArrowheads="1"/>
          </p:cNvPicPr>
          <p:nvPr/>
        </p:nvPicPr>
        <p:blipFill>
          <a:blip r:embed="rId4"/>
          <a:srcRect/>
          <a:stretch>
            <a:fillRect/>
          </a:stretch>
        </p:blipFill>
        <p:spPr bwMode="auto">
          <a:xfrm>
            <a:off x="6553200" y="5818188"/>
            <a:ext cx="2311400" cy="855662"/>
          </a:xfrm>
          <a:prstGeom prst="rect">
            <a:avLst/>
          </a:prstGeom>
          <a:noFill/>
          <a:ln w="9525">
            <a:solidFill>
              <a:schemeClr val="tx1"/>
            </a:solidFill>
            <a:miter lim="800000"/>
            <a:headEnd/>
            <a:tailEnd/>
          </a:ln>
        </p:spPr>
      </p:pic>
      <p:sp>
        <p:nvSpPr>
          <p:cNvPr id="53253" name="Content Placeholder 2"/>
          <p:cNvSpPr txBox="1">
            <a:spLocks/>
          </p:cNvSpPr>
          <p:nvPr/>
        </p:nvSpPr>
        <p:spPr bwMode="auto">
          <a:xfrm>
            <a:off x="254000" y="914400"/>
            <a:ext cx="4389438" cy="5029200"/>
          </a:xfrm>
          <a:prstGeom prst="rect">
            <a:avLst/>
          </a:prstGeom>
          <a:noFill/>
          <a:ln w="9525">
            <a:noFill/>
            <a:miter lim="800000"/>
            <a:headEnd/>
            <a:tailEnd/>
          </a:ln>
        </p:spPr>
        <p:txBody>
          <a:bodyPr/>
          <a:lstStyle/>
          <a:p>
            <a:pPr marL="1143000" lvl="2" indent="-228600">
              <a:lnSpc>
                <a:spcPct val="80000"/>
              </a:lnSpc>
              <a:spcBef>
                <a:spcPct val="20000"/>
              </a:spcBef>
              <a:buFont typeface="Arial" charset="0"/>
              <a:buChar char="•"/>
            </a:pPr>
            <a:endParaRPr lang="en-NZ" sz="1100">
              <a:latin typeface="Calibri" pitchFamily="34" charset="0"/>
            </a:endParaRPr>
          </a:p>
          <a:p>
            <a:pPr>
              <a:lnSpc>
                <a:spcPct val="80000"/>
              </a:lnSpc>
              <a:spcBef>
                <a:spcPct val="20000"/>
              </a:spcBef>
            </a:pPr>
            <a:r>
              <a:rPr lang="en-NZ" sz="2800" b="1">
                <a:latin typeface="Calibri" pitchFamily="34" charset="0"/>
              </a:rPr>
              <a:t>Equipment</a:t>
            </a:r>
          </a:p>
          <a:p>
            <a:pPr>
              <a:lnSpc>
                <a:spcPct val="80000"/>
              </a:lnSpc>
              <a:spcBef>
                <a:spcPct val="20000"/>
              </a:spcBef>
            </a:pPr>
            <a:endParaRPr lang="en-NZ" sz="2800">
              <a:latin typeface="Calibri" pitchFamily="34" charset="0"/>
            </a:endParaRPr>
          </a:p>
          <a:p>
            <a:pPr>
              <a:lnSpc>
                <a:spcPct val="80000"/>
              </a:lnSpc>
              <a:spcBef>
                <a:spcPct val="20000"/>
              </a:spcBef>
            </a:pPr>
            <a:r>
              <a:rPr lang="en-NZ" sz="2800">
                <a:latin typeface="Calibri" pitchFamily="34" charset="0"/>
              </a:rPr>
              <a:t>Reading a meniscus</a:t>
            </a:r>
          </a:p>
          <a:p>
            <a:pPr>
              <a:lnSpc>
                <a:spcPct val="80000"/>
              </a:lnSpc>
              <a:spcBef>
                <a:spcPct val="20000"/>
              </a:spcBef>
            </a:pPr>
            <a:endParaRPr lang="en-NZ" sz="2800">
              <a:latin typeface="Calibri" pitchFamily="34" charset="0"/>
            </a:endParaRPr>
          </a:p>
          <a:p>
            <a:pPr>
              <a:lnSpc>
                <a:spcPct val="80000"/>
              </a:lnSpc>
              <a:spcBef>
                <a:spcPct val="20000"/>
              </a:spcBef>
            </a:pPr>
            <a:r>
              <a:rPr lang="en-GB" sz="2800">
                <a:latin typeface="Calibri" pitchFamily="34" charset="0"/>
              </a:rPr>
              <a:t>A meniscus is the curved surface at the top of a column of liquid.</a:t>
            </a:r>
          </a:p>
          <a:p>
            <a:pPr>
              <a:lnSpc>
                <a:spcPct val="80000"/>
              </a:lnSpc>
              <a:spcBef>
                <a:spcPct val="20000"/>
              </a:spcBef>
            </a:pPr>
            <a:endParaRPr lang="en-GB" sz="2800">
              <a:latin typeface="Calibri" pitchFamily="34" charset="0"/>
            </a:endParaRPr>
          </a:p>
          <a:p>
            <a:pPr>
              <a:lnSpc>
                <a:spcPct val="80000"/>
              </a:lnSpc>
              <a:spcBef>
                <a:spcPct val="20000"/>
              </a:spcBef>
            </a:pPr>
            <a:r>
              <a:rPr lang="en-GB" sz="2800">
                <a:latin typeface="Calibri" pitchFamily="34" charset="0"/>
              </a:rPr>
              <a:t>The volume should be read from the bottom of the meniscus.</a:t>
            </a:r>
            <a:br>
              <a:rPr lang="en-GB" sz="2800">
                <a:latin typeface="Calibri" pitchFamily="34" charset="0"/>
              </a:rPr>
            </a:br>
            <a:endParaRPr lang="en-NZ" sz="2800">
              <a:latin typeface="Calibri" pitchFamily="34" charset="0"/>
            </a:endParaRPr>
          </a:p>
          <a:p>
            <a:pPr>
              <a:lnSpc>
                <a:spcPct val="80000"/>
              </a:lnSpc>
              <a:spcBef>
                <a:spcPct val="20000"/>
              </a:spcBef>
            </a:pPr>
            <a:endParaRPr lang="en-NZ" sz="2800">
              <a:latin typeface="Calibri" pitchFamily="34" charset="0"/>
            </a:endParaRPr>
          </a:p>
          <a:p>
            <a:pPr marL="1143000" lvl="2" indent="-228600">
              <a:lnSpc>
                <a:spcPct val="80000"/>
              </a:lnSpc>
              <a:spcBef>
                <a:spcPct val="20000"/>
              </a:spcBef>
              <a:buFont typeface="Arial" charset="0"/>
              <a:buNone/>
            </a:pPr>
            <a:endParaRPr lang="en-NZ" sz="2200">
              <a:latin typeface="Calibri" pitchFamily="34" charset="0"/>
            </a:endParaRPr>
          </a:p>
          <a:p>
            <a:pPr>
              <a:lnSpc>
                <a:spcPct val="80000"/>
              </a:lnSpc>
              <a:spcBef>
                <a:spcPct val="20000"/>
              </a:spcBef>
              <a:buFont typeface="Arial" charset="0"/>
              <a:buChar char="•"/>
            </a:pPr>
            <a:endParaRPr lang="en-NZ" sz="3000">
              <a:latin typeface="Calibri" pitchFamily="34" charset="0"/>
            </a:endParaRPr>
          </a:p>
        </p:txBody>
      </p:sp>
      <p:pic>
        <p:nvPicPr>
          <p:cNvPr id="53254" name="Picture 8" descr="Image result for meniscus surface tension"/>
          <p:cNvPicPr>
            <a:picLocks noChangeAspect="1" noChangeArrowheads="1"/>
          </p:cNvPicPr>
          <p:nvPr/>
        </p:nvPicPr>
        <p:blipFill>
          <a:blip r:embed="rId5"/>
          <a:srcRect/>
          <a:stretch>
            <a:fillRect/>
          </a:stretch>
        </p:blipFill>
        <p:spPr bwMode="auto">
          <a:xfrm>
            <a:off x="4859338" y="1628775"/>
            <a:ext cx="3475037" cy="3816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468313" y="260350"/>
            <a:ext cx="8229600" cy="1143000"/>
          </a:xfrm>
        </p:spPr>
        <p:txBody>
          <a:bodyPr anchor="t"/>
          <a:lstStyle/>
          <a:p>
            <a:pPr eaLnBrk="1" hangingPunct="1"/>
            <a:r>
              <a:rPr lang="en-NZ" sz="3600" b="1" smtClean="0">
                <a:solidFill>
                  <a:schemeClr val="accent1"/>
                </a:solidFill>
              </a:rPr>
              <a:t>Equipment</a:t>
            </a:r>
          </a:p>
        </p:txBody>
      </p:sp>
      <p:sp>
        <p:nvSpPr>
          <p:cNvPr id="57346" name="Content Placeholder 2"/>
          <p:cNvSpPr>
            <a:spLocks noGrp="1"/>
          </p:cNvSpPr>
          <p:nvPr>
            <p:ph type="body" sz="half" idx="1"/>
          </p:nvPr>
        </p:nvSpPr>
        <p:spPr/>
        <p:txBody>
          <a:bodyPr/>
          <a:lstStyle/>
          <a:p>
            <a:pPr eaLnBrk="1" hangingPunct="1"/>
            <a:endParaRPr lang="en-NZ" sz="1400" smtClean="0"/>
          </a:p>
          <a:p>
            <a:pPr lvl="2" eaLnBrk="1" hangingPunct="1"/>
            <a:endParaRPr lang="en-NZ" sz="1000" smtClean="0"/>
          </a:p>
          <a:p>
            <a:pPr lvl="2" eaLnBrk="1" hangingPunct="1"/>
            <a:endParaRPr lang="en-NZ" sz="1400" smtClean="0"/>
          </a:p>
          <a:p>
            <a:pPr eaLnBrk="1" hangingPunct="1"/>
            <a:endParaRPr lang="en-NZ" sz="2000" smtClean="0"/>
          </a:p>
          <a:p>
            <a:pPr eaLnBrk="1" hangingPunct="1"/>
            <a:endParaRPr lang="en-NZ" smtClean="0"/>
          </a:p>
        </p:txBody>
      </p:sp>
      <p:pic>
        <p:nvPicPr>
          <p:cNvPr id="57347" name="Picture 2"/>
          <p:cNvPicPr>
            <a:picLocks noChangeAspect="1" noChangeArrowheads="1"/>
          </p:cNvPicPr>
          <p:nvPr/>
        </p:nvPicPr>
        <p:blipFill>
          <a:blip r:embed="rId3"/>
          <a:srcRect/>
          <a:stretch>
            <a:fillRect/>
          </a:stretch>
        </p:blipFill>
        <p:spPr bwMode="auto">
          <a:xfrm>
            <a:off x="609600" y="6096000"/>
            <a:ext cx="2438400" cy="577850"/>
          </a:xfrm>
          <a:prstGeom prst="rect">
            <a:avLst/>
          </a:prstGeom>
          <a:noFill/>
          <a:ln w="9525">
            <a:noFill/>
            <a:miter lim="800000"/>
            <a:headEnd/>
            <a:tailEnd/>
          </a:ln>
        </p:spPr>
      </p:pic>
      <p:pic>
        <p:nvPicPr>
          <p:cNvPr id="57348" name="Picture 3"/>
          <p:cNvPicPr>
            <a:picLocks noChangeAspect="1" noChangeArrowheads="1"/>
          </p:cNvPicPr>
          <p:nvPr/>
        </p:nvPicPr>
        <p:blipFill>
          <a:blip r:embed="rId4"/>
          <a:srcRect/>
          <a:stretch>
            <a:fillRect/>
          </a:stretch>
        </p:blipFill>
        <p:spPr bwMode="auto">
          <a:xfrm>
            <a:off x="6553200" y="5818188"/>
            <a:ext cx="2311400" cy="855662"/>
          </a:xfrm>
          <a:prstGeom prst="rect">
            <a:avLst/>
          </a:prstGeom>
          <a:noFill/>
          <a:ln w="9525">
            <a:solidFill>
              <a:schemeClr val="tx1"/>
            </a:solidFill>
            <a:miter lim="800000"/>
            <a:headEnd/>
            <a:tailEnd/>
          </a:ln>
        </p:spPr>
      </p:pic>
      <p:sp>
        <p:nvSpPr>
          <p:cNvPr id="57349" name="Content Placeholder 2"/>
          <p:cNvSpPr txBox="1">
            <a:spLocks/>
          </p:cNvSpPr>
          <p:nvPr/>
        </p:nvSpPr>
        <p:spPr bwMode="auto">
          <a:xfrm>
            <a:off x="254000" y="914400"/>
            <a:ext cx="8610600" cy="5029200"/>
          </a:xfrm>
          <a:prstGeom prst="rect">
            <a:avLst/>
          </a:prstGeom>
          <a:noFill/>
          <a:ln w="9525">
            <a:noFill/>
            <a:miter lim="800000"/>
            <a:headEnd/>
            <a:tailEnd/>
          </a:ln>
        </p:spPr>
        <p:txBody>
          <a:bodyPr/>
          <a:lstStyle/>
          <a:p>
            <a:pPr marL="1143000" lvl="2" indent="-228600">
              <a:lnSpc>
                <a:spcPct val="80000"/>
              </a:lnSpc>
              <a:spcBef>
                <a:spcPct val="20000"/>
              </a:spcBef>
              <a:buFont typeface="Arial" charset="0"/>
              <a:buChar char="•"/>
            </a:pPr>
            <a:endParaRPr lang="en-NZ" sz="1100">
              <a:latin typeface="Calibri" pitchFamily="34" charset="0"/>
            </a:endParaRPr>
          </a:p>
          <a:p>
            <a:pPr>
              <a:lnSpc>
                <a:spcPct val="80000"/>
              </a:lnSpc>
              <a:spcBef>
                <a:spcPct val="20000"/>
              </a:spcBef>
            </a:pPr>
            <a:r>
              <a:rPr lang="en-NZ" sz="2800" b="1">
                <a:latin typeface="Calibri" pitchFamily="34" charset="0"/>
              </a:rPr>
              <a:t>Equipment</a:t>
            </a:r>
          </a:p>
          <a:p>
            <a:pPr>
              <a:lnSpc>
                <a:spcPct val="80000"/>
              </a:lnSpc>
              <a:spcBef>
                <a:spcPct val="20000"/>
              </a:spcBef>
            </a:pPr>
            <a:endParaRPr lang="en-NZ" sz="2800" b="1">
              <a:latin typeface="Calibri" pitchFamily="34" charset="0"/>
            </a:endParaRPr>
          </a:p>
          <a:p>
            <a:pPr>
              <a:lnSpc>
                <a:spcPct val="80000"/>
              </a:lnSpc>
              <a:spcBef>
                <a:spcPct val="20000"/>
              </a:spcBef>
            </a:pPr>
            <a:r>
              <a:rPr lang="en-NZ" sz="2800" b="1">
                <a:latin typeface="Calibri" pitchFamily="34" charset="0"/>
              </a:rPr>
              <a:t>Hydrometer</a:t>
            </a:r>
          </a:p>
          <a:p>
            <a:pPr>
              <a:lnSpc>
                <a:spcPct val="80000"/>
              </a:lnSpc>
              <a:spcBef>
                <a:spcPct val="20000"/>
              </a:spcBef>
            </a:pPr>
            <a:endParaRPr lang="en-NZ" sz="2800" b="1">
              <a:latin typeface="Calibri" pitchFamily="34" charset="0"/>
            </a:endParaRPr>
          </a:p>
          <a:p>
            <a:pPr>
              <a:lnSpc>
                <a:spcPct val="80000"/>
              </a:lnSpc>
              <a:spcBef>
                <a:spcPct val="20000"/>
              </a:spcBef>
            </a:pPr>
            <a:r>
              <a:rPr lang="en-US" sz="2800"/>
              <a:t>The function of the hydrometer is based on Archimedes principle that a body suspended in a liquid will be buoyed up by a force equal to the weight of the liquid displaced. Thus, the lower the density of the substance, the lower the hydrometer will sink.</a:t>
            </a:r>
            <a:endParaRPr lang="en-NZ" sz="2800"/>
          </a:p>
          <a:p>
            <a:pPr>
              <a:lnSpc>
                <a:spcPct val="80000"/>
              </a:lnSpc>
              <a:spcBef>
                <a:spcPct val="20000"/>
              </a:spcBef>
            </a:pPr>
            <a:endParaRPr lang="en-NZ" sz="2800" b="1">
              <a:latin typeface="Calibri" pitchFamily="34" charset="0"/>
            </a:endParaRPr>
          </a:p>
          <a:p>
            <a:pPr>
              <a:lnSpc>
                <a:spcPct val="80000"/>
              </a:lnSpc>
              <a:spcBef>
                <a:spcPct val="20000"/>
              </a:spcBef>
            </a:pPr>
            <a:endParaRPr lang="en-NZ" sz="2800">
              <a:latin typeface="Calibri" pitchFamily="34" charset="0"/>
            </a:endParaRPr>
          </a:p>
        </p:txBody>
      </p:sp>
      <p:sp>
        <p:nvSpPr>
          <p:cNvPr id="57350" name="AutoShape 9" descr="Image result for reading a GRADUATED CYLINDER"/>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468313" y="260350"/>
            <a:ext cx="8229600" cy="1143000"/>
          </a:xfrm>
        </p:spPr>
        <p:txBody>
          <a:bodyPr anchor="t"/>
          <a:lstStyle/>
          <a:p>
            <a:pPr eaLnBrk="1" hangingPunct="1"/>
            <a:r>
              <a:rPr lang="en-NZ" sz="3600" b="1" smtClean="0">
                <a:solidFill>
                  <a:schemeClr val="accent1"/>
                </a:solidFill>
              </a:rPr>
              <a:t>Equipment</a:t>
            </a:r>
          </a:p>
        </p:txBody>
      </p:sp>
      <p:sp>
        <p:nvSpPr>
          <p:cNvPr id="59394" name="Content Placeholder 2"/>
          <p:cNvSpPr>
            <a:spLocks noGrp="1"/>
          </p:cNvSpPr>
          <p:nvPr>
            <p:ph type="body" sz="half" idx="1"/>
          </p:nvPr>
        </p:nvSpPr>
        <p:spPr/>
        <p:txBody>
          <a:bodyPr/>
          <a:lstStyle/>
          <a:p>
            <a:pPr eaLnBrk="1" hangingPunct="1"/>
            <a:endParaRPr lang="en-NZ" sz="1400" smtClean="0"/>
          </a:p>
          <a:p>
            <a:pPr lvl="2" eaLnBrk="1" hangingPunct="1"/>
            <a:endParaRPr lang="en-NZ" sz="1000" smtClean="0"/>
          </a:p>
          <a:p>
            <a:pPr lvl="2" eaLnBrk="1" hangingPunct="1"/>
            <a:endParaRPr lang="en-NZ" sz="1400" smtClean="0"/>
          </a:p>
          <a:p>
            <a:pPr eaLnBrk="1" hangingPunct="1"/>
            <a:endParaRPr lang="en-NZ" sz="2000" smtClean="0"/>
          </a:p>
          <a:p>
            <a:pPr eaLnBrk="1" hangingPunct="1"/>
            <a:endParaRPr lang="en-NZ" smtClean="0"/>
          </a:p>
        </p:txBody>
      </p:sp>
      <p:sp>
        <p:nvSpPr>
          <p:cNvPr id="59395" name="Rectangle 7"/>
          <p:cNvSpPr>
            <a:spLocks noGrp="1"/>
          </p:cNvSpPr>
          <p:nvPr>
            <p:ph type="body" sz="half" idx="2"/>
          </p:nvPr>
        </p:nvSpPr>
        <p:spPr/>
        <p:txBody>
          <a:bodyPr/>
          <a:lstStyle/>
          <a:p>
            <a:r>
              <a:rPr lang="en-NZ" smtClean="0"/>
              <a:t>Used by filling a cylinder with enough product to allow the hydrometer to float. </a:t>
            </a:r>
          </a:p>
          <a:p>
            <a:r>
              <a:rPr lang="en-NZ" smtClean="0"/>
              <a:t>Carefully lower the hydrometer into the cylinder and gently spin while releasing  </a:t>
            </a:r>
            <a:endParaRPr lang="en-GB" smtClean="0"/>
          </a:p>
        </p:txBody>
      </p:sp>
      <p:pic>
        <p:nvPicPr>
          <p:cNvPr id="59396" name="Picture 2"/>
          <p:cNvPicPr>
            <a:picLocks noChangeAspect="1" noChangeArrowheads="1"/>
          </p:cNvPicPr>
          <p:nvPr/>
        </p:nvPicPr>
        <p:blipFill>
          <a:blip r:embed="rId3"/>
          <a:srcRect/>
          <a:stretch>
            <a:fillRect/>
          </a:stretch>
        </p:blipFill>
        <p:spPr bwMode="auto">
          <a:xfrm>
            <a:off x="609600" y="6096000"/>
            <a:ext cx="2438400" cy="577850"/>
          </a:xfrm>
          <a:prstGeom prst="rect">
            <a:avLst/>
          </a:prstGeom>
          <a:noFill/>
          <a:ln w="9525">
            <a:noFill/>
            <a:miter lim="800000"/>
            <a:headEnd/>
            <a:tailEnd/>
          </a:ln>
        </p:spPr>
      </p:pic>
      <p:pic>
        <p:nvPicPr>
          <p:cNvPr id="59397" name="Picture 3"/>
          <p:cNvPicPr>
            <a:picLocks noChangeAspect="1" noChangeArrowheads="1"/>
          </p:cNvPicPr>
          <p:nvPr/>
        </p:nvPicPr>
        <p:blipFill>
          <a:blip r:embed="rId4"/>
          <a:srcRect/>
          <a:stretch>
            <a:fillRect/>
          </a:stretch>
        </p:blipFill>
        <p:spPr bwMode="auto">
          <a:xfrm>
            <a:off x="6553200" y="5818188"/>
            <a:ext cx="2311400" cy="855662"/>
          </a:xfrm>
          <a:prstGeom prst="rect">
            <a:avLst/>
          </a:prstGeom>
          <a:noFill/>
          <a:ln w="9525">
            <a:solidFill>
              <a:schemeClr val="tx1"/>
            </a:solidFill>
            <a:miter lim="800000"/>
            <a:headEnd/>
            <a:tailEnd/>
          </a:ln>
        </p:spPr>
      </p:pic>
      <p:sp>
        <p:nvSpPr>
          <p:cNvPr id="59398" name="Content Placeholder 2"/>
          <p:cNvSpPr txBox="1">
            <a:spLocks/>
          </p:cNvSpPr>
          <p:nvPr/>
        </p:nvSpPr>
        <p:spPr bwMode="auto">
          <a:xfrm>
            <a:off x="254000" y="914400"/>
            <a:ext cx="3741738" cy="2082800"/>
          </a:xfrm>
          <a:prstGeom prst="rect">
            <a:avLst/>
          </a:prstGeom>
          <a:noFill/>
          <a:ln w="9525">
            <a:noFill/>
            <a:miter lim="800000"/>
            <a:headEnd/>
            <a:tailEnd/>
          </a:ln>
        </p:spPr>
        <p:txBody>
          <a:bodyPr/>
          <a:lstStyle/>
          <a:p>
            <a:pPr marL="1143000" lvl="2" indent="-228600">
              <a:lnSpc>
                <a:spcPct val="80000"/>
              </a:lnSpc>
              <a:spcBef>
                <a:spcPct val="20000"/>
              </a:spcBef>
              <a:buFont typeface="Arial" charset="0"/>
              <a:buChar char="•"/>
            </a:pPr>
            <a:endParaRPr lang="en-NZ" sz="1100">
              <a:latin typeface="Calibri" pitchFamily="34" charset="0"/>
            </a:endParaRPr>
          </a:p>
          <a:p>
            <a:pPr>
              <a:lnSpc>
                <a:spcPct val="80000"/>
              </a:lnSpc>
              <a:spcBef>
                <a:spcPct val="20000"/>
              </a:spcBef>
            </a:pPr>
            <a:r>
              <a:rPr lang="en-NZ" sz="2800" b="1">
                <a:latin typeface="Calibri" pitchFamily="34" charset="0"/>
              </a:rPr>
              <a:t>Equipment</a:t>
            </a:r>
          </a:p>
          <a:p>
            <a:pPr>
              <a:lnSpc>
                <a:spcPct val="80000"/>
              </a:lnSpc>
              <a:spcBef>
                <a:spcPct val="20000"/>
              </a:spcBef>
            </a:pPr>
            <a:endParaRPr lang="en-NZ" sz="2800">
              <a:latin typeface="Calibri" pitchFamily="34" charset="0"/>
            </a:endParaRPr>
          </a:p>
          <a:p>
            <a:pPr>
              <a:lnSpc>
                <a:spcPct val="80000"/>
              </a:lnSpc>
              <a:spcBef>
                <a:spcPct val="20000"/>
              </a:spcBef>
            </a:pPr>
            <a:r>
              <a:rPr lang="en-NZ" sz="2800">
                <a:latin typeface="Calibri" pitchFamily="34" charset="0"/>
              </a:rPr>
              <a:t>Hydrometer</a:t>
            </a:r>
          </a:p>
          <a:p>
            <a:pPr>
              <a:lnSpc>
                <a:spcPct val="80000"/>
              </a:lnSpc>
              <a:spcBef>
                <a:spcPct val="20000"/>
              </a:spcBef>
            </a:pPr>
            <a:endParaRPr lang="en-NZ" sz="2800">
              <a:latin typeface="Calibri" pitchFamily="34" charset="0"/>
            </a:endParaRPr>
          </a:p>
          <a:p>
            <a:pPr>
              <a:lnSpc>
                <a:spcPct val="80000"/>
              </a:lnSpc>
              <a:spcBef>
                <a:spcPct val="20000"/>
              </a:spcBef>
            </a:pPr>
            <a:endParaRPr lang="en-NZ" sz="2800">
              <a:latin typeface="Calibri" pitchFamily="34" charset="0"/>
            </a:endParaRPr>
          </a:p>
          <a:p>
            <a:pPr marL="1143000" lvl="2" indent="-228600">
              <a:lnSpc>
                <a:spcPct val="80000"/>
              </a:lnSpc>
              <a:spcBef>
                <a:spcPct val="20000"/>
              </a:spcBef>
              <a:buFont typeface="Arial" charset="0"/>
              <a:buNone/>
            </a:pPr>
            <a:endParaRPr lang="en-NZ" sz="2200">
              <a:latin typeface="Calibri" pitchFamily="34" charset="0"/>
            </a:endParaRPr>
          </a:p>
          <a:p>
            <a:pPr>
              <a:lnSpc>
                <a:spcPct val="80000"/>
              </a:lnSpc>
              <a:spcBef>
                <a:spcPct val="20000"/>
              </a:spcBef>
              <a:buFont typeface="Arial" charset="0"/>
              <a:buChar char="•"/>
            </a:pPr>
            <a:endParaRPr lang="en-NZ" sz="3000">
              <a:latin typeface="Calibri" pitchFamily="34" charset="0"/>
            </a:endParaRPr>
          </a:p>
        </p:txBody>
      </p:sp>
      <p:pic>
        <p:nvPicPr>
          <p:cNvPr id="59399" name="Picture 9" descr="HY110LG_1"/>
          <p:cNvPicPr>
            <a:picLocks noChangeAspect="1" noChangeArrowheads="1"/>
          </p:cNvPicPr>
          <p:nvPr/>
        </p:nvPicPr>
        <p:blipFill>
          <a:blip r:embed="rId5"/>
          <a:srcRect/>
          <a:stretch>
            <a:fillRect/>
          </a:stretch>
        </p:blipFill>
        <p:spPr bwMode="auto">
          <a:xfrm>
            <a:off x="827088" y="2781300"/>
            <a:ext cx="2797175" cy="299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idx="4294967295"/>
          </p:nvPr>
        </p:nvSpPr>
        <p:spPr>
          <a:xfrm>
            <a:off x="457200" y="152400"/>
            <a:ext cx="8229600" cy="1143000"/>
          </a:xfrm>
        </p:spPr>
        <p:txBody>
          <a:bodyPr anchor="t"/>
          <a:lstStyle/>
          <a:p>
            <a:pPr eaLnBrk="1" hangingPunct="1"/>
            <a:r>
              <a:rPr lang="en-NZ" sz="3600" b="1" smtClean="0">
                <a:solidFill>
                  <a:schemeClr val="accent1"/>
                </a:solidFill>
              </a:rPr>
              <a:t>Equipment</a:t>
            </a:r>
          </a:p>
        </p:txBody>
      </p:sp>
      <p:sp>
        <p:nvSpPr>
          <p:cNvPr id="61442" name="Content Placeholder 2"/>
          <p:cNvSpPr>
            <a:spLocks noGrp="1"/>
          </p:cNvSpPr>
          <p:nvPr>
            <p:ph idx="4294967295"/>
          </p:nvPr>
        </p:nvSpPr>
        <p:spPr>
          <a:xfrm>
            <a:off x="250825" y="765175"/>
            <a:ext cx="8610600" cy="5595938"/>
          </a:xfrm>
        </p:spPr>
        <p:txBody>
          <a:bodyPr/>
          <a:lstStyle/>
          <a:p>
            <a:pPr eaLnBrk="1" hangingPunct="1"/>
            <a:endParaRPr lang="en-NZ" sz="1600" smtClean="0"/>
          </a:p>
          <a:p>
            <a:pPr lvl="2" eaLnBrk="1" hangingPunct="1"/>
            <a:endParaRPr lang="en-NZ" sz="1200" smtClean="0"/>
          </a:p>
          <a:p>
            <a:pPr lvl="2" eaLnBrk="1" hangingPunct="1"/>
            <a:endParaRPr lang="en-NZ" sz="1600" smtClean="0"/>
          </a:p>
          <a:p>
            <a:pPr eaLnBrk="1" hangingPunct="1"/>
            <a:endParaRPr lang="en-NZ" sz="2400" smtClean="0"/>
          </a:p>
          <a:p>
            <a:pPr eaLnBrk="1" hangingPunct="1"/>
            <a:endParaRPr lang="en-NZ" smtClean="0"/>
          </a:p>
        </p:txBody>
      </p:sp>
      <p:pic>
        <p:nvPicPr>
          <p:cNvPr id="61443" name="Picture 2"/>
          <p:cNvPicPr>
            <a:picLocks noChangeAspect="1" noChangeArrowheads="1"/>
          </p:cNvPicPr>
          <p:nvPr/>
        </p:nvPicPr>
        <p:blipFill>
          <a:blip r:embed="rId3"/>
          <a:srcRect/>
          <a:stretch>
            <a:fillRect/>
          </a:stretch>
        </p:blipFill>
        <p:spPr bwMode="auto">
          <a:xfrm>
            <a:off x="609600" y="6096000"/>
            <a:ext cx="2438400" cy="577850"/>
          </a:xfrm>
          <a:prstGeom prst="rect">
            <a:avLst/>
          </a:prstGeom>
          <a:noFill/>
          <a:ln w="9525">
            <a:noFill/>
            <a:miter lim="800000"/>
            <a:headEnd/>
            <a:tailEnd/>
          </a:ln>
        </p:spPr>
      </p:pic>
      <p:sp>
        <p:nvSpPr>
          <p:cNvPr id="61444" name="Content Placeholder 2"/>
          <p:cNvSpPr txBox="1">
            <a:spLocks/>
          </p:cNvSpPr>
          <p:nvPr/>
        </p:nvSpPr>
        <p:spPr bwMode="auto">
          <a:xfrm>
            <a:off x="254000" y="914400"/>
            <a:ext cx="5181600" cy="4530725"/>
          </a:xfrm>
          <a:prstGeom prst="rect">
            <a:avLst/>
          </a:prstGeom>
          <a:noFill/>
          <a:ln w="9525">
            <a:noFill/>
            <a:miter lim="800000"/>
            <a:headEnd/>
            <a:tailEnd/>
          </a:ln>
        </p:spPr>
        <p:txBody>
          <a:bodyPr/>
          <a:lstStyle/>
          <a:p>
            <a:pPr marL="1143000" lvl="2" indent="-228600">
              <a:lnSpc>
                <a:spcPct val="80000"/>
              </a:lnSpc>
              <a:spcBef>
                <a:spcPct val="20000"/>
              </a:spcBef>
              <a:buFont typeface="Arial" charset="0"/>
              <a:buChar char="•"/>
            </a:pPr>
            <a:endParaRPr lang="en-NZ" sz="1100">
              <a:latin typeface="Calibri" pitchFamily="34" charset="0"/>
            </a:endParaRPr>
          </a:p>
          <a:p>
            <a:pPr>
              <a:lnSpc>
                <a:spcPct val="80000"/>
              </a:lnSpc>
              <a:spcBef>
                <a:spcPct val="20000"/>
              </a:spcBef>
            </a:pPr>
            <a:r>
              <a:rPr lang="en-NZ" sz="2800" b="1">
                <a:latin typeface="Calibri" pitchFamily="34" charset="0"/>
              </a:rPr>
              <a:t>Equipment</a:t>
            </a:r>
          </a:p>
          <a:p>
            <a:pPr>
              <a:lnSpc>
                <a:spcPct val="80000"/>
              </a:lnSpc>
              <a:spcBef>
                <a:spcPct val="20000"/>
              </a:spcBef>
            </a:pPr>
            <a:endParaRPr lang="en-NZ" sz="2800">
              <a:latin typeface="Calibri" pitchFamily="34" charset="0"/>
            </a:endParaRPr>
          </a:p>
          <a:p>
            <a:pPr>
              <a:lnSpc>
                <a:spcPct val="80000"/>
              </a:lnSpc>
              <a:spcBef>
                <a:spcPct val="20000"/>
              </a:spcBef>
            </a:pPr>
            <a:r>
              <a:rPr lang="en-NZ" sz="2800">
                <a:latin typeface="Calibri" pitchFamily="34" charset="0"/>
              </a:rPr>
              <a:t>Hydrometer</a:t>
            </a:r>
          </a:p>
          <a:p>
            <a:pPr>
              <a:lnSpc>
                <a:spcPct val="80000"/>
              </a:lnSpc>
              <a:spcBef>
                <a:spcPct val="20000"/>
              </a:spcBef>
            </a:pPr>
            <a:endParaRPr lang="en-NZ" sz="2800">
              <a:latin typeface="Calibri" pitchFamily="34" charset="0"/>
            </a:endParaRPr>
          </a:p>
          <a:p>
            <a:pPr>
              <a:lnSpc>
                <a:spcPct val="80000"/>
              </a:lnSpc>
              <a:spcBef>
                <a:spcPct val="20000"/>
              </a:spcBef>
            </a:pPr>
            <a:r>
              <a:rPr lang="en-NZ" sz="2800">
                <a:latin typeface="Calibri" pitchFamily="34" charset="0"/>
              </a:rPr>
              <a:t>When reading the density from a hydrometer always take the reading at the bottom of the meniscus </a:t>
            </a:r>
          </a:p>
          <a:p>
            <a:pPr>
              <a:lnSpc>
                <a:spcPct val="80000"/>
              </a:lnSpc>
              <a:spcBef>
                <a:spcPct val="20000"/>
              </a:spcBef>
            </a:pPr>
            <a:endParaRPr lang="en-NZ" sz="2800">
              <a:latin typeface="Calibri" pitchFamily="34" charset="0"/>
            </a:endParaRPr>
          </a:p>
          <a:p>
            <a:pPr>
              <a:lnSpc>
                <a:spcPct val="80000"/>
              </a:lnSpc>
              <a:spcBef>
                <a:spcPct val="20000"/>
              </a:spcBef>
            </a:pPr>
            <a:endParaRPr lang="en-NZ" sz="2800">
              <a:latin typeface="Calibri" pitchFamily="34" charset="0"/>
            </a:endParaRPr>
          </a:p>
          <a:p>
            <a:pPr>
              <a:lnSpc>
                <a:spcPct val="80000"/>
              </a:lnSpc>
              <a:spcBef>
                <a:spcPct val="20000"/>
              </a:spcBef>
            </a:pPr>
            <a:endParaRPr lang="en-NZ" sz="2800">
              <a:latin typeface="Calibri" pitchFamily="34" charset="0"/>
            </a:endParaRPr>
          </a:p>
          <a:p>
            <a:pPr>
              <a:lnSpc>
                <a:spcPct val="80000"/>
              </a:lnSpc>
              <a:spcBef>
                <a:spcPct val="20000"/>
              </a:spcBef>
            </a:pPr>
            <a:endParaRPr lang="en-NZ" sz="2800">
              <a:latin typeface="Calibri" pitchFamily="34" charset="0"/>
            </a:endParaRPr>
          </a:p>
          <a:p>
            <a:pPr marL="1143000" lvl="2" indent="-228600">
              <a:lnSpc>
                <a:spcPct val="80000"/>
              </a:lnSpc>
              <a:spcBef>
                <a:spcPct val="20000"/>
              </a:spcBef>
              <a:buFont typeface="Arial" charset="0"/>
              <a:buNone/>
            </a:pPr>
            <a:endParaRPr lang="en-NZ" sz="2200">
              <a:latin typeface="Calibri" pitchFamily="34" charset="0"/>
            </a:endParaRPr>
          </a:p>
          <a:p>
            <a:pPr>
              <a:lnSpc>
                <a:spcPct val="80000"/>
              </a:lnSpc>
              <a:spcBef>
                <a:spcPct val="20000"/>
              </a:spcBef>
              <a:buFont typeface="Arial" charset="0"/>
              <a:buChar char="•"/>
            </a:pPr>
            <a:endParaRPr lang="en-NZ" sz="3000">
              <a:latin typeface="Calibri" pitchFamily="34" charset="0"/>
            </a:endParaRPr>
          </a:p>
        </p:txBody>
      </p:sp>
      <p:pic>
        <p:nvPicPr>
          <p:cNvPr id="61445" name="Picture 8" descr="hydrometer-closeup">
            <a:hlinkClick r:id="rId4"/>
          </p:cNvPr>
          <p:cNvPicPr>
            <a:picLocks noChangeAspect="1" noChangeArrowheads="1"/>
          </p:cNvPicPr>
          <p:nvPr/>
        </p:nvPicPr>
        <p:blipFill>
          <a:blip r:embed="rId5"/>
          <a:srcRect/>
          <a:stretch>
            <a:fillRect/>
          </a:stretch>
        </p:blipFill>
        <p:spPr bwMode="auto">
          <a:xfrm>
            <a:off x="5867400" y="260350"/>
            <a:ext cx="2836863" cy="626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idx="4294967295"/>
          </p:nvPr>
        </p:nvSpPr>
        <p:spPr>
          <a:xfrm>
            <a:off x="468313" y="0"/>
            <a:ext cx="8229600" cy="1143000"/>
          </a:xfrm>
        </p:spPr>
        <p:txBody>
          <a:bodyPr anchor="t"/>
          <a:lstStyle/>
          <a:p>
            <a:pPr eaLnBrk="1" hangingPunct="1"/>
            <a:r>
              <a:rPr lang="en-NZ" sz="3600" b="1" smtClean="0">
                <a:solidFill>
                  <a:schemeClr val="accent1"/>
                </a:solidFill>
              </a:rPr>
              <a:t>Equipment</a:t>
            </a:r>
          </a:p>
        </p:txBody>
      </p:sp>
      <p:sp>
        <p:nvSpPr>
          <p:cNvPr id="63490" name="Content Placeholder 2"/>
          <p:cNvSpPr>
            <a:spLocks noGrp="1"/>
          </p:cNvSpPr>
          <p:nvPr>
            <p:ph idx="4294967295"/>
          </p:nvPr>
        </p:nvSpPr>
        <p:spPr>
          <a:xfrm>
            <a:off x="250825" y="836613"/>
            <a:ext cx="4537075" cy="5595937"/>
          </a:xfrm>
        </p:spPr>
        <p:txBody>
          <a:bodyPr/>
          <a:lstStyle/>
          <a:p>
            <a:pPr eaLnBrk="1" hangingPunct="1"/>
            <a:endParaRPr lang="en-NZ" sz="1600" smtClean="0"/>
          </a:p>
          <a:p>
            <a:pPr lvl="2" eaLnBrk="1" hangingPunct="1"/>
            <a:endParaRPr lang="en-NZ" sz="1200" smtClean="0"/>
          </a:p>
          <a:p>
            <a:pPr lvl="2" eaLnBrk="1" hangingPunct="1"/>
            <a:endParaRPr lang="en-NZ" sz="1600" smtClean="0"/>
          </a:p>
          <a:p>
            <a:pPr eaLnBrk="1" hangingPunct="1"/>
            <a:endParaRPr lang="en-NZ" sz="2400" smtClean="0"/>
          </a:p>
          <a:p>
            <a:pPr eaLnBrk="1" hangingPunct="1"/>
            <a:endParaRPr lang="en-NZ" smtClean="0"/>
          </a:p>
        </p:txBody>
      </p:sp>
      <p:pic>
        <p:nvPicPr>
          <p:cNvPr id="63491" name="Picture 2"/>
          <p:cNvPicPr>
            <a:picLocks noChangeAspect="1" noChangeArrowheads="1"/>
          </p:cNvPicPr>
          <p:nvPr/>
        </p:nvPicPr>
        <p:blipFill>
          <a:blip r:embed="rId3"/>
          <a:srcRect/>
          <a:stretch>
            <a:fillRect/>
          </a:stretch>
        </p:blipFill>
        <p:spPr bwMode="auto">
          <a:xfrm>
            <a:off x="609600" y="6096000"/>
            <a:ext cx="2438400" cy="577850"/>
          </a:xfrm>
          <a:prstGeom prst="rect">
            <a:avLst/>
          </a:prstGeom>
          <a:noFill/>
          <a:ln w="9525">
            <a:noFill/>
            <a:miter lim="800000"/>
            <a:headEnd/>
            <a:tailEnd/>
          </a:ln>
        </p:spPr>
      </p:pic>
      <p:pic>
        <p:nvPicPr>
          <p:cNvPr id="63492" name="Picture 3"/>
          <p:cNvPicPr>
            <a:picLocks noChangeAspect="1" noChangeArrowheads="1"/>
          </p:cNvPicPr>
          <p:nvPr/>
        </p:nvPicPr>
        <p:blipFill>
          <a:blip r:embed="rId4"/>
          <a:srcRect/>
          <a:stretch>
            <a:fillRect/>
          </a:stretch>
        </p:blipFill>
        <p:spPr bwMode="auto">
          <a:xfrm>
            <a:off x="6553200" y="5818188"/>
            <a:ext cx="2311400" cy="855662"/>
          </a:xfrm>
          <a:prstGeom prst="rect">
            <a:avLst/>
          </a:prstGeom>
          <a:noFill/>
          <a:ln w="9525">
            <a:solidFill>
              <a:schemeClr val="tx1"/>
            </a:solidFill>
            <a:miter lim="800000"/>
            <a:headEnd/>
            <a:tailEnd/>
          </a:ln>
        </p:spPr>
      </p:pic>
      <p:sp>
        <p:nvSpPr>
          <p:cNvPr id="63493" name="Content Placeholder 2"/>
          <p:cNvSpPr txBox="1">
            <a:spLocks/>
          </p:cNvSpPr>
          <p:nvPr/>
        </p:nvSpPr>
        <p:spPr bwMode="auto">
          <a:xfrm>
            <a:off x="254000" y="914400"/>
            <a:ext cx="4318000" cy="5029200"/>
          </a:xfrm>
          <a:prstGeom prst="rect">
            <a:avLst/>
          </a:prstGeom>
          <a:noFill/>
          <a:ln w="9525">
            <a:noFill/>
            <a:miter lim="800000"/>
            <a:headEnd/>
            <a:tailEnd/>
          </a:ln>
        </p:spPr>
        <p:txBody>
          <a:bodyPr/>
          <a:lstStyle/>
          <a:p>
            <a:pPr marL="1143000" lvl="2" indent="-228600">
              <a:lnSpc>
                <a:spcPct val="80000"/>
              </a:lnSpc>
              <a:spcBef>
                <a:spcPct val="20000"/>
              </a:spcBef>
              <a:buFont typeface="Arial" charset="0"/>
              <a:buChar char="•"/>
            </a:pPr>
            <a:endParaRPr lang="en-NZ" sz="1100">
              <a:latin typeface="Calibri" pitchFamily="34" charset="0"/>
            </a:endParaRPr>
          </a:p>
          <a:p>
            <a:pPr>
              <a:lnSpc>
                <a:spcPct val="80000"/>
              </a:lnSpc>
              <a:spcBef>
                <a:spcPct val="20000"/>
              </a:spcBef>
            </a:pPr>
            <a:r>
              <a:rPr lang="en-NZ" sz="2800" b="1">
                <a:latin typeface="Calibri" pitchFamily="34" charset="0"/>
              </a:rPr>
              <a:t>Equipment</a:t>
            </a:r>
          </a:p>
          <a:p>
            <a:pPr>
              <a:lnSpc>
                <a:spcPct val="80000"/>
              </a:lnSpc>
              <a:spcBef>
                <a:spcPct val="20000"/>
              </a:spcBef>
            </a:pPr>
            <a:endParaRPr lang="en-NZ" sz="2800">
              <a:latin typeface="Calibri" pitchFamily="34" charset="0"/>
            </a:endParaRPr>
          </a:p>
          <a:p>
            <a:pPr>
              <a:lnSpc>
                <a:spcPct val="80000"/>
              </a:lnSpc>
              <a:spcBef>
                <a:spcPct val="20000"/>
              </a:spcBef>
            </a:pPr>
            <a:r>
              <a:rPr lang="en-NZ" sz="2800">
                <a:latin typeface="Calibri" pitchFamily="34" charset="0"/>
              </a:rPr>
              <a:t>Density Cup</a:t>
            </a:r>
          </a:p>
          <a:p>
            <a:pPr>
              <a:lnSpc>
                <a:spcPct val="80000"/>
              </a:lnSpc>
              <a:spcBef>
                <a:spcPct val="20000"/>
              </a:spcBef>
            </a:pPr>
            <a:endParaRPr lang="en-NZ" sz="2800">
              <a:latin typeface="Calibri" pitchFamily="34" charset="0"/>
            </a:endParaRPr>
          </a:p>
          <a:p>
            <a:pPr>
              <a:lnSpc>
                <a:spcPct val="80000"/>
              </a:lnSpc>
              <a:spcBef>
                <a:spcPct val="20000"/>
              </a:spcBef>
            </a:pPr>
            <a:r>
              <a:rPr lang="en-NZ" sz="2800">
                <a:latin typeface="Calibri" pitchFamily="34" charset="0"/>
              </a:rPr>
              <a:t>Used for determining the density of a liquid</a:t>
            </a:r>
          </a:p>
          <a:p>
            <a:pPr>
              <a:lnSpc>
                <a:spcPct val="80000"/>
              </a:lnSpc>
              <a:spcBef>
                <a:spcPct val="20000"/>
              </a:spcBef>
            </a:pPr>
            <a:endParaRPr lang="en-NZ" sz="2800">
              <a:latin typeface="Calibri" pitchFamily="34" charset="0"/>
            </a:endParaRPr>
          </a:p>
          <a:p>
            <a:pPr>
              <a:lnSpc>
                <a:spcPct val="80000"/>
              </a:lnSpc>
              <a:spcBef>
                <a:spcPct val="20000"/>
              </a:spcBef>
            </a:pPr>
            <a:r>
              <a:rPr lang="en-NZ" sz="2800">
                <a:latin typeface="Calibri" pitchFamily="34" charset="0"/>
              </a:rPr>
              <a:t>Used with a weighing instrument and traceable masses</a:t>
            </a:r>
          </a:p>
          <a:p>
            <a:pPr>
              <a:lnSpc>
                <a:spcPct val="80000"/>
              </a:lnSpc>
              <a:spcBef>
                <a:spcPct val="20000"/>
              </a:spcBef>
            </a:pPr>
            <a:endParaRPr lang="en-NZ" sz="2800">
              <a:latin typeface="Calibri" pitchFamily="34" charset="0"/>
            </a:endParaRPr>
          </a:p>
          <a:p>
            <a:pPr>
              <a:lnSpc>
                <a:spcPct val="80000"/>
              </a:lnSpc>
              <a:spcBef>
                <a:spcPct val="20000"/>
              </a:spcBef>
            </a:pPr>
            <a:endParaRPr lang="en-NZ" sz="2800">
              <a:latin typeface="Calibri" pitchFamily="34" charset="0"/>
            </a:endParaRPr>
          </a:p>
          <a:p>
            <a:pPr marL="1143000" lvl="2" indent="-228600">
              <a:lnSpc>
                <a:spcPct val="80000"/>
              </a:lnSpc>
              <a:spcBef>
                <a:spcPct val="20000"/>
              </a:spcBef>
              <a:buFont typeface="Arial" charset="0"/>
              <a:buNone/>
            </a:pPr>
            <a:endParaRPr lang="en-NZ" sz="2200">
              <a:latin typeface="Calibri" pitchFamily="34" charset="0"/>
            </a:endParaRPr>
          </a:p>
          <a:p>
            <a:pPr>
              <a:lnSpc>
                <a:spcPct val="80000"/>
              </a:lnSpc>
              <a:spcBef>
                <a:spcPct val="20000"/>
              </a:spcBef>
              <a:buFont typeface="Arial" charset="0"/>
              <a:buChar char="•"/>
            </a:pPr>
            <a:endParaRPr lang="en-NZ" sz="3000">
              <a:latin typeface="Calibri" pitchFamily="34" charset="0"/>
            </a:endParaRPr>
          </a:p>
        </p:txBody>
      </p:sp>
      <p:pic>
        <p:nvPicPr>
          <p:cNvPr id="63494" name="Picture 8" descr="1346398372"/>
          <p:cNvPicPr>
            <a:picLocks noChangeAspect="1" noChangeArrowheads="1"/>
          </p:cNvPicPr>
          <p:nvPr/>
        </p:nvPicPr>
        <p:blipFill>
          <a:blip r:embed="rId5"/>
          <a:srcRect/>
          <a:stretch>
            <a:fillRect/>
          </a:stretch>
        </p:blipFill>
        <p:spPr bwMode="auto">
          <a:xfrm>
            <a:off x="5106988" y="188913"/>
            <a:ext cx="2921000" cy="3565525"/>
          </a:xfrm>
          <a:prstGeom prst="rect">
            <a:avLst/>
          </a:prstGeom>
          <a:noFill/>
          <a:ln w="9525">
            <a:noFill/>
            <a:miter lim="800000"/>
            <a:headEnd/>
            <a:tailEnd/>
          </a:ln>
        </p:spPr>
      </p:pic>
      <p:pic>
        <p:nvPicPr>
          <p:cNvPr id="63495" name="Picture 2"/>
          <p:cNvPicPr>
            <a:picLocks noChangeAspect="1" noChangeArrowheads="1"/>
          </p:cNvPicPr>
          <p:nvPr/>
        </p:nvPicPr>
        <p:blipFill>
          <a:blip r:embed="rId6"/>
          <a:srcRect/>
          <a:stretch>
            <a:fillRect/>
          </a:stretch>
        </p:blipFill>
        <p:spPr bwMode="auto">
          <a:xfrm>
            <a:off x="5940425" y="3429000"/>
            <a:ext cx="2751138" cy="2282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idx="4294967295"/>
          </p:nvPr>
        </p:nvSpPr>
        <p:spPr>
          <a:xfrm>
            <a:off x="468313" y="0"/>
            <a:ext cx="8229600" cy="1143000"/>
          </a:xfrm>
        </p:spPr>
        <p:txBody>
          <a:bodyPr anchor="t"/>
          <a:lstStyle/>
          <a:p>
            <a:pPr eaLnBrk="1" hangingPunct="1"/>
            <a:r>
              <a:rPr lang="en-NZ" sz="3600" b="1" smtClean="0">
                <a:solidFill>
                  <a:schemeClr val="accent1"/>
                </a:solidFill>
              </a:rPr>
              <a:t>Equipment</a:t>
            </a:r>
          </a:p>
        </p:txBody>
      </p:sp>
      <p:pic>
        <p:nvPicPr>
          <p:cNvPr id="65538" name="Picture 2"/>
          <p:cNvPicPr>
            <a:picLocks noChangeAspect="1" noChangeArrowheads="1"/>
          </p:cNvPicPr>
          <p:nvPr/>
        </p:nvPicPr>
        <p:blipFill>
          <a:blip r:embed="rId3"/>
          <a:srcRect/>
          <a:stretch>
            <a:fillRect/>
          </a:stretch>
        </p:blipFill>
        <p:spPr bwMode="auto">
          <a:xfrm>
            <a:off x="609600" y="6096000"/>
            <a:ext cx="2438400" cy="577850"/>
          </a:xfrm>
          <a:prstGeom prst="rect">
            <a:avLst/>
          </a:prstGeom>
          <a:noFill/>
          <a:ln w="9525">
            <a:noFill/>
            <a:miter lim="800000"/>
            <a:headEnd/>
            <a:tailEnd/>
          </a:ln>
        </p:spPr>
      </p:pic>
      <p:pic>
        <p:nvPicPr>
          <p:cNvPr id="65539" name="Picture 3"/>
          <p:cNvPicPr>
            <a:picLocks noChangeAspect="1" noChangeArrowheads="1"/>
          </p:cNvPicPr>
          <p:nvPr/>
        </p:nvPicPr>
        <p:blipFill>
          <a:blip r:embed="rId4"/>
          <a:srcRect/>
          <a:stretch>
            <a:fillRect/>
          </a:stretch>
        </p:blipFill>
        <p:spPr bwMode="auto">
          <a:xfrm>
            <a:off x="6553200" y="5818188"/>
            <a:ext cx="2311400" cy="855662"/>
          </a:xfrm>
          <a:prstGeom prst="rect">
            <a:avLst/>
          </a:prstGeom>
          <a:noFill/>
          <a:ln w="9525">
            <a:solidFill>
              <a:schemeClr val="tx1"/>
            </a:solidFill>
            <a:miter lim="800000"/>
            <a:headEnd/>
            <a:tailEnd/>
          </a:ln>
        </p:spPr>
      </p:pic>
      <p:sp>
        <p:nvSpPr>
          <p:cNvPr id="65540" name="Content Placeholder 2"/>
          <p:cNvSpPr txBox="1">
            <a:spLocks/>
          </p:cNvSpPr>
          <p:nvPr/>
        </p:nvSpPr>
        <p:spPr bwMode="auto">
          <a:xfrm>
            <a:off x="254000" y="914400"/>
            <a:ext cx="3813175" cy="5029200"/>
          </a:xfrm>
          <a:prstGeom prst="rect">
            <a:avLst/>
          </a:prstGeom>
          <a:noFill/>
          <a:ln w="9525">
            <a:noFill/>
            <a:miter lim="800000"/>
            <a:headEnd/>
            <a:tailEnd/>
          </a:ln>
        </p:spPr>
        <p:txBody>
          <a:bodyPr/>
          <a:lstStyle/>
          <a:p>
            <a:pPr marL="1143000" lvl="2" indent="-228600">
              <a:lnSpc>
                <a:spcPct val="80000"/>
              </a:lnSpc>
              <a:spcBef>
                <a:spcPct val="20000"/>
              </a:spcBef>
              <a:buFont typeface="Arial" charset="0"/>
              <a:buChar char="•"/>
            </a:pPr>
            <a:endParaRPr lang="en-NZ" sz="1100">
              <a:latin typeface="Calibri" pitchFamily="34" charset="0"/>
            </a:endParaRPr>
          </a:p>
          <a:p>
            <a:pPr>
              <a:lnSpc>
                <a:spcPct val="80000"/>
              </a:lnSpc>
              <a:spcBef>
                <a:spcPct val="20000"/>
              </a:spcBef>
            </a:pPr>
            <a:r>
              <a:rPr lang="en-NZ" sz="2800" b="1">
                <a:latin typeface="Calibri" pitchFamily="34" charset="0"/>
              </a:rPr>
              <a:t>Equipment</a:t>
            </a:r>
          </a:p>
          <a:p>
            <a:pPr>
              <a:lnSpc>
                <a:spcPct val="80000"/>
              </a:lnSpc>
              <a:spcBef>
                <a:spcPct val="20000"/>
              </a:spcBef>
            </a:pPr>
            <a:endParaRPr lang="en-NZ" sz="2800">
              <a:latin typeface="Calibri" pitchFamily="34" charset="0"/>
            </a:endParaRPr>
          </a:p>
          <a:p>
            <a:pPr>
              <a:lnSpc>
                <a:spcPct val="80000"/>
              </a:lnSpc>
              <a:spcBef>
                <a:spcPct val="20000"/>
              </a:spcBef>
            </a:pPr>
            <a:r>
              <a:rPr lang="en-NZ" sz="2800">
                <a:latin typeface="Calibri" pitchFamily="34" charset="0"/>
              </a:rPr>
              <a:t>Glass Pycnometer</a:t>
            </a:r>
          </a:p>
          <a:p>
            <a:pPr>
              <a:lnSpc>
                <a:spcPct val="80000"/>
              </a:lnSpc>
              <a:spcBef>
                <a:spcPct val="20000"/>
              </a:spcBef>
            </a:pPr>
            <a:endParaRPr lang="en-NZ" sz="2800">
              <a:latin typeface="Calibri" pitchFamily="34" charset="0"/>
            </a:endParaRPr>
          </a:p>
          <a:p>
            <a:pPr>
              <a:lnSpc>
                <a:spcPct val="80000"/>
              </a:lnSpc>
              <a:spcBef>
                <a:spcPct val="20000"/>
              </a:spcBef>
            </a:pPr>
            <a:r>
              <a:rPr lang="en-NZ" sz="2800">
                <a:latin typeface="Calibri" pitchFamily="34" charset="0"/>
              </a:rPr>
              <a:t>Used for determining density of a liquid</a:t>
            </a:r>
          </a:p>
          <a:p>
            <a:pPr>
              <a:lnSpc>
                <a:spcPct val="80000"/>
              </a:lnSpc>
              <a:spcBef>
                <a:spcPct val="20000"/>
              </a:spcBef>
            </a:pPr>
            <a:endParaRPr lang="en-NZ" sz="2800">
              <a:latin typeface="Calibri" pitchFamily="34" charset="0"/>
            </a:endParaRPr>
          </a:p>
          <a:p>
            <a:pPr>
              <a:lnSpc>
                <a:spcPct val="80000"/>
              </a:lnSpc>
              <a:spcBef>
                <a:spcPct val="20000"/>
              </a:spcBef>
            </a:pPr>
            <a:r>
              <a:rPr lang="en-NZ" sz="2800">
                <a:latin typeface="Calibri" pitchFamily="34" charset="0"/>
              </a:rPr>
              <a:t>Used with a weighing instrument</a:t>
            </a:r>
          </a:p>
          <a:p>
            <a:pPr>
              <a:lnSpc>
                <a:spcPct val="80000"/>
              </a:lnSpc>
              <a:spcBef>
                <a:spcPct val="20000"/>
              </a:spcBef>
            </a:pPr>
            <a:endParaRPr lang="en-NZ" sz="2800">
              <a:latin typeface="Calibri" pitchFamily="34" charset="0"/>
            </a:endParaRPr>
          </a:p>
          <a:p>
            <a:pPr>
              <a:lnSpc>
                <a:spcPct val="80000"/>
              </a:lnSpc>
              <a:spcBef>
                <a:spcPct val="20000"/>
              </a:spcBef>
            </a:pPr>
            <a:endParaRPr lang="en-NZ" sz="2800">
              <a:latin typeface="Calibri" pitchFamily="34" charset="0"/>
            </a:endParaRPr>
          </a:p>
          <a:p>
            <a:pPr marL="1143000" lvl="2" indent="-228600">
              <a:lnSpc>
                <a:spcPct val="80000"/>
              </a:lnSpc>
              <a:spcBef>
                <a:spcPct val="20000"/>
              </a:spcBef>
              <a:buFont typeface="Arial" charset="0"/>
              <a:buNone/>
            </a:pPr>
            <a:endParaRPr lang="en-NZ" sz="2200">
              <a:latin typeface="Calibri" pitchFamily="34" charset="0"/>
            </a:endParaRPr>
          </a:p>
          <a:p>
            <a:pPr>
              <a:lnSpc>
                <a:spcPct val="80000"/>
              </a:lnSpc>
              <a:spcBef>
                <a:spcPct val="20000"/>
              </a:spcBef>
              <a:buFont typeface="Arial" charset="0"/>
              <a:buChar char="•"/>
            </a:pPr>
            <a:endParaRPr lang="en-NZ" sz="3000">
              <a:latin typeface="Calibri" pitchFamily="34" charset="0"/>
            </a:endParaRPr>
          </a:p>
        </p:txBody>
      </p:sp>
      <p:pic>
        <p:nvPicPr>
          <p:cNvPr id="65541" name="Picture 8" descr="th?id=JN"/>
          <p:cNvPicPr>
            <a:picLocks noChangeAspect="1" noChangeArrowheads="1"/>
          </p:cNvPicPr>
          <p:nvPr/>
        </p:nvPicPr>
        <p:blipFill>
          <a:blip r:embed="rId5"/>
          <a:srcRect/>
          <a:stretch>
            <a:fillRect/>
          </a:stretch>
        </p:blipFill>
        <p:spPr bwMode="auto">
          <a:xfrm>
            <a:off x="3708400" y="842963"/>
            <a:ext cx="3743325" cy="2995612"/>
          </a:xfrm>
          <a:prstGeom prst="rect">
            <a:avLst/>
          </a:prstGeom>
          <a:noFill/>
          <a:ln w="9525">
            <a:noFill/>
            <a:miter lim="800000"/>
            <a:headEnd/>
            <a:tailEnd/>
          </a:ln>
        </p:spPr>
      </p:pic>
      <p:pic>
        <p:nvPicPr>
          <p:cNvPr id="65542" name="Picture 2"/>
          <p:cNvPicPr>
            <a:picLocks noChangeAspect="1" noChangeArrowheads="1"/>
          </p:cNvPicPr>
          <p:nvPr/>
        </p:nvPicPr>
        <p:blipFill>
          <a:blip r:embed="rId6"/>
          <a:srcRect/>
          <a:stretch>
            <a:fillRect/>
          </a:stretch>
        </p:blipFill>
        <p:spPr bwMode="auto">
          <a:xfrm>
            <a:off x="7270750" y="1276350"/>
            <a:ext cx="1189038" cy="4305300"/>
          </a:xfrm>
          <a:prstGeom prst="rect">
            <a:avLst/>
          </a:prstGeom>
          <a:noFill/>
          <a:ln w="9525">
            <a:noFill/>
            <a:miter lim="800000"/>
            <a:headEnd/>
            <a:tailEnd/>
          </a:ln>
        </p:spPr>
      </p:pic>
      <p:pic>
        <p:nvPicPr>
          <p:cNvPr id="65543" name="Picture 3"/>
          <p:cNvPicPr>
            <a:picLocks noChangeAspect="1" noChangeArrowheads="1"/>
          </p:cNvPicPr>
          <p:nvPr/>
        </p:nvPicPr>
        <p:blipFill>
          <a:blip r:embed="rId7"/>
          <a:srcRect/>
          <a:stretch>
            <a:fillRect/>
          </a:stretch>
        </p:blipFill>
        <p:spPr bwMode="auto">
          <a:xfrm>
            <a:off x="4572000" y="3817938"/>
            <a:ext cx="1554163" cy="234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a:xfrm>
            <a:off x="468313" y="260350"/>
            <a:ext cx="8229600" cy="1143000"/>
          </a:xfrm>
        </p:spPr>
        <p:txBody>
          <a:bodyPr anchor="t"/>
          <a:lstStyle/>
          <a:p>
            <a:pPr eaLnBrk="1" hangingPunct="1"/>
            <a:r>
              <a:rPr lang="en-NZ" sz="3600" b="1" smtClean="0">
                <a:solidFill>
                  <a:schemeClr val="accent1"/>
                </a:solidFill>
              </a:rPr>
              <a:t>Equipment</a:t>
            </a:r>
          </a:p>
        </p:txBody>
      </p:sp>
      <p:sp>
        <p:nvSpPr>
          <p:cNvPr id="67586" name="Rectangle 7"/>
          <p:cNvSpPr>
            <a:spLocks noGrp="1"/>
          </p:cNvSpPr>
          <p:nvPr>
            <p:ph type="body" sz="half" idx="2"/>
          </p:nvPr>
        </p:nvSpPr>
        <p:spPr>
          <a:xfrm>
            <a:off x="4643438" y="1628775"/>
            <a:ext cx="4038600" cy="4525963"/>
          </a:xfrm>
        </p:spPr>
        <p:txBody>
          <a:bodyPr/>
          <a:lstStyle/>
          <a:p>
            <a:r>
              <a:rPr lang="en-NZ" smtClean="0"/>
              <a:t>These instruments calculate the density and display it on the digital read out</a:t>
            </a:r>
          </a:p>
          <a:p>
            <a:r>
              <a:rPr lang="en-NZ" smtClean="0"/>
              <a:t>Easy to use</a:t>
            </a:r>
          </a:p>
          <a:p>
            <a:r>
              <a:rPr lang="en-NZ" smtClean="0"/>
              <a:t>Require only a small amount of product</a:t>
            </a:r>
          </a:p>
          <a:p>
            <a:r>
              <a:rPr lang="en-NZ" smtClean="0"/>
              <a:t>Easy to clean</a:t>
            </a:r>
            <a:endParaRPr lang="en-GB" smtClean="0"/>
          </a:p>
        </p:txBody>
      </p:sp>
      <p:pic>
        <p:nvPicPr>
          <p:cNvPr id="67587" name="Picture 2"/>
          <p:cNvPicPr>
            <a:picLocks noChangeAspect="1" noChangeArrowheads="1"/>
          </p:cNvPicPr>
          <p:nvPr/>
        </p:nvPicPr>
        <p:blipFill>
          <a:blip r:embed="rId3"/>
          <a:srcRect/>
          <a:stretch>
            <a:fillRect/>
          </a:stretch>
        </p:blipFill>
        <p:spPr bwMode="auto">
          <a:xfrm>
            <a:off x="609600" y="6096000"/>
            <a:ext cx="2438400" cy="577850"/>
          </a:xfrm>
          <a:prstGeom prst="rect">
            <a:avLst/>
          </a:prstGeom>
          <a:noFill/>
          <a:ln w="9525">
            <a:noFill/>
            <a:miter lim="800000"/>
            <a:headEnd/>
            <a:tailEnd/>
          </a:ln>
        </p:spPr>
      </p:pic>
      <p:pic>
        <p:nvPicPr>
          <p:cNvPr id="67588" name="Picture 3"/>
          <p:cNvPicPr>
            <a:picLocks noChangeAspect="1" noChangeArrowheads="1"/>
          </p:cNvPicPr>
          <p:nvPr/>
        </p:nvPicPr>
        <p:blipFill>
          <a:blip r:embed="rId4"/>
          <a:srcRect/>
          <a:stretch>
            <a:fillRect/>
          </a:stretch>
        </p:blipFill>
        <p:spPr bwMode="auto">
          <a:xfrm>
            <a:off x="6553200" y="5818188"/>
            <a:ext cx="2311400" cy="855662"/>
          </a:xfrm>
          <a:prstGeom prst="rect">
            <a:avLst/>
          </a:prstGeom>
          <a:noFill/>
          <a:ln w="9525">
            <a:solidFill>
              <a:schemeClr val="tx1"/>
            </a:solidFill>
            <a:miter lim="800000"/>
            <a:headEnd/>
            <a:tailEnd/>
          </a:ln>
        </p:spPr>
      </p:pic>
      <p:sp>
        <p:nvSpPr>
          <p:cNvPr id="67589" name="Content Placeholder 2"/>
          <p:cNvSpPr txBox="1">
            <a:spLocks/>
          </p:cNvSpPr>
          <p:nvPr/>
        </p:nvSpPr>
        <p:spPr bwMode="auto">
          <a:xfrm>
            <a:off x="323850" y="981075"/>
            <a:ext cx="4318000" cy="1873250"/>
          </a:xfrm>
          <a:prstGeom prst="rect">
            <a:avLst/>
          </a:prstGeom>
          <a:noFill/>
          <a:ln w="9525">
            <a:noFill/>
            <a:miter lim="800000"/>
            <a:headEnd/>
            <a:tailEnd/>
          </a:ln>
        </p:spPr>
        <p:txBody>
          <a:bodyPr/>
          <a:lstStyle/>
          <a:p>
            <a:pPr marL="1143000" lvl="2" indent="-228600">
              <a:lnSpc>
                <a:spcPct val="80000"/>
              </a:lnSpc>
              <a:spcBef>
                <a:spcPct val="20000"/>
              </a:spcBef>
              <a:buFont typeface="Arial" charset="0"/>
              <a:buChar char="•"/>
            </a:pPr>
            <a:endParaRPr lang="en-NZ" sz="1100">
              <a:latin typeface="Calibri" pitchFamily="34" charset="0"/>
            </a:endParaRPr>
          </a:p>
          <a:p>
            <a:pPr>
              <a:lnSpc>
                <a:spcPct val="80000"/>
              </a:lnSpc>
              <a:spcBef>
                <a:spcPct val="20000"/>
              </a:spcBef>
            </a:pPr>
            <a:r>
              <a:rPr lang="en-NZ" sz="2800" b="1">
                <a:latin typeface="Calibri" pitchFamily="34" charset="0"/>
              </a:rPr>
              <a:t>Equipment</a:t>
            </a:r>
          </a:p>
          <a:p>
            <a:pPr>
              <a:lnSpc>
                <a:spcPct val="80000"/>
              </a:lnSpc>
              <a:spcBef>
                <a:spcPct val="20000"/>
              </a:spcBef>
            </a:pPr>
            <a:endParaRPr lang="en-NZ" sz="2800">
              <a:latin typeface="Calibri" pitchFamily="34" charset="0"/>
            </a:endParaRPr>
          </a:p>
          <a:p>
            <a:pPr>
              <a:lnSpc>
                <a:spcPct val="80000"/>
              </a:lnSpc>
              <a:spcBef>
                <a:spcPct val="20000"/>
              </a:spcBef>
            </a:pPr>
            <a:r>
              <a:rPr lang="en-NZ" sz="2800">
                <a:latin typeface="Calibri" pitchFamily="34" charset="0"/>
              </a:rPr>
              <a:t>Electronic Density Meter</a:t>
            </a:r>
          </a:p>
          <a:p>
            <a:pPr>
              <a:lnSpc>
                <a:spcPct val="80000"/>
              </a:lnSpc>
              <a:spcBef>
                <a:spcPct val="20000"/>
              </a:spcBef>
            </a:pPr>
            <a:endParaRPr lang="en-NZ" sz="2800">
              <a:latin typeface="Calibri" pitchFamily="34" charset="0"/>
            </a:endParaRPr>
          </a:p>
          <a:p>
            <a:pPr>
              <a:lnSpc>
                <a:spcPct val="80000"/>
              </a:lnSpc>
              <a:spcBef>
                <a:spcPct val="20000"/>
              </a:spcBef>
            </a:pPr>
            <a:endParaRPr lang="en-NZ" sz="2800">
              <a:latin typeface="Calibri" pitchFamily="34" charset="0"/>
            </a:endParaRPr>
          </a:p>
          <a:p>
            <a:pPr marL="1143000" lvl="2" indent="-228600">
              <a:lnSpc>
                <a:spcPct val="80000"/>
              </a:lnSpc>
              <a:spcBef>
                <a:spcPct val="20000"/>
              </a:spcBef>
              <a:buFont typeface="Arial" charset="0"/>
              <a:buNone/>
            </a:pPr>
            <a:endParaRPr lang="en-NZ" sz="2200">
              <a:latin typeface="Calibri" pitchFamily="34" charset="0"/>
            </a:endParaRPr>
          </a:p>
          <a:p>
            <a:pPr>
              <a:lnSpc>
                <a:spcPct val="80000"/>
              </a:lnSpc>
              <a:spcBef>
                <a:spcPct val="20000"/>
              </a:spcBef>
              <a:buFont typeface="Arial" charset="0"/>
              <a:buChar char="•"/>
            </a:pPr>
            <a:endParaRPr lang="en-NZ" sz="3000">
              <a:latin typeface="Calibri" pitchFamily="34" charset="0"/>
            </a:endParaRPr>
          </a:p>
        </p:txBody>
      </p:sp>
      <p:sp>
        <p:nvSpPr>
          <p:cNvPr id="67590" name="AutoShape 9" descr="Image result for electronic density meter"/>
          <p:cNvSpPr>
            <a:spLocks noChangeAspect="1" noChangeArrowheads="1"/>
          </p:cNvSpPr>
          <p:nvPr/>
        </p:nvSpPr>
        <p:spPr bwMode="auto">
          <a:xfrm>
            <a:off x="0" y="0"/>
            <a:ext cx="304800" cy="304800"/>
          </a:xfrm>
          <a:prstGeom prst="rect">
            <a:avLst/>
          </a:prstGeom>
          <a:noFill/>
          <a:ln w="9525">
            <a:noFill/>
            <a:miter lim="800000"/>
            <a:headEnd/>
            <a:tailEnd/>
          </a:ln>
        </p:spPr>
        <p:txBody>
          <a:bodyPr/>
          <a:lstStyle/>
          <a:p>
            <a:endParaRPr lang="en-GB"/>
          </a:p>
        </p:txBody>
      </p:sp>
      <p:sp>
        <p:nvSpPr>
          <p:cNvPr id="67591" name="AutoShape 11" descr="Image result for electronic density meter"/>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67592" name="AutoShape 13" descr="2Q==">
            <a:hlinkClick r:id="rId5"/>
          </p:cNvPr>
          <p:cNvSpPr>
            <a:spLocks noChangeAspect="1" noChangeArrowheads="1"/>
          </p:cNvSpPr>
          <p:nvPr/>
        </p:nvSpPr>
        <p:spPr bwMode="auto">
          <a:xfrm>
            <a:off x="3090863" y="1557338"/>
            <a:ext cx="2962275" cy="3743325"/>
          </a:xfrm>
          <a:prstGeom prst="rect">
            <a:avLst/>
          </a:prstGeom>
          <a:noFill/>
          <a:ln w="9525">
            <a:noFill/>
            <a:miter lim="800000"/>
            <a:headEnd/>
            <a:tailEnd/>
          </a:ln>
        </p:spPr>
        <p:txBody>
          <a:bodyPr/>
          <a:lstStyle/>
          <a:p>
            <a:endParaRPr lang="en-US"/>
          </a:p>
        </p:txBody>
      </p:sp>
      <p:pic>
        <p:nvPicPr>
          <p:cNvPr id="67593" name="Picture 20" descr="sg-ultra-max-front">
            <a:hlinkClick r:id="rId6"/>
          </p:cNvPr>
          <p:cNvPicPr>
            <a:picLocks noChangeAspect="1" noChangeArrowheads="1"/>
          </p:cNvPicPr>
          <p:nvPr/>
        </p:nvPicPr>
        <p:blipFill>
          <a:blip r:embed="rId7"/>
          <a:srcRect/>
          <a:stretch>
            <a:fillRect/>
          </a:stretch>
        </p:blipFill>
        <p:spPr bwMode="auto">
          <a:xfrm>
            <a:off x="1042988" y="2420938"/>
            <a:ext cx="2962275" cy="374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idx="4294967295"/>
          </p:nvPr>
        </p:nvSpPr>
        <p:spPr>
          <a:xfrm>
            <a:off x="457200" y="152400"/>
            <a:ext cx="8229600" cy="1143000"/>
          </a:xfrm>
        </p:spPr>
        <p:txBody>
          <a:bodyPr anchor="t"/>
          <a:lstStyle/>
          <a:p>
            <a:pPr eaLnBrk="1" hangingPunct="1"/>
            <a:r>
              <a:rPr lang="en-NZ" sz="3600" b="1" smtClean="0">
                <a:solidFill>
                  <a:schemeClr val="accent1"/>
                </a:solidFill>
              </a:rPr>
              <a:t>Equipment</a:t>
            </a:r>
          </a:p>
        </p:txBody>
      </p:sp>
      <p:sp>
        <p:nvSpPr>
          <p:cNvPr id="69634" name="Content Placeholder 2"/>
          <p:cNvSpPr>
            <a:spLocks noGrp="1"/>
          </p:cNvSpPr>
          <p:nvPr>
            <p:ph idx="4294967295"/>
          </p:nvPr>
        </p:nvSpPr>
        <p:spPr>
          <a:xfrm>
            <a:off x="254000" y="762000"/>
            <a:ext cx="4894263" cy="5595938"/>
          </a:xfrm>
        </p:spPr>
        <p:txBody>
          <a:bodyPr/>
          <a:lstStyle/>
          <a:p>
            <a:pPr eaLnBrk="1" hangingPunct="1"/>
            <a:endParaRPr lang="en-NZ" sz="1600" smtClean="0"/>
          </a:p>
          <a:p>
            <a:pPr lvl="2" eaLnBrk="1" hangingPunct="1"/>
            <a:endParaRPr lang="en-NZ" sz="1200" smtClean="0"/>
          </a:p>
          <a:p>
            <a:pPr lvl="2" eaLnBrk="1" hangingPunct="1"/>
            <a:endParaRPr lang="en-NZ" sz="1600" smtClean="0"/>
          </a:p>
          <a:p>
            <a:pPr eaLnBrk="1" hangingPunct="1"/>
            <a:endParaRPr lang="en-NZ" sz="2400" smtClean="0"/>
          </a:p>
          <a:p>
            <a:pPr eaLnBrk="1" hangingPunct="1"/>
            <a:endParaRPr lang="en-NZ" smtClean="0"/>
          </a:p>
        </p:txBody>
      </p:sp>
      <p:pic>
        <p:nvPicPr>
          <p:cNvPr id="69635" name="Picture 2"/>
          <p:cNvPicPr>
            <a:picLocks noChangeAspect="1" noChangeArrowheads="1"/>
          </p:cNvPicPr>
          <p:nvPr/>
        </p:nvPicPr>
        <p:blipFill>
          <a:blip r:embed="rId3"/>
          <a:srcRect/>
          <a:stretch>
            <a:fillRect/>
          </a:stretch>
        </p:blipFill>
        <p:spPr bwMode="auto">
          <a:xfrm>
            <a:off x="609600" y="6096000"/>
            <a:ext cx="2438400" cy="577850"/>
          </a:xfrm>
          <a:prstGeom prst="rect">
            <a:avLst/>
          </a:prstGeom>
          <a:noFill/>
          <a:ln w="9525">
            <a:noFill/>
            <a:miter lim="800000"/>
            <a:headEnd/>
            <a:tailEnd/>
          </a:ln>
        </p:spPr>
      </p:pic>
      <p:pic>
        <p:nvPicPr>
          <p:cNvPr id="69636" name="Picture 3"/>
          <p:cNvPicPr>
            <a:picLocks noChangeAspect="1" noChangeArrowheads="1"/>
          </p:cNvPicPr>
          <p:nvPr/>
        </p:nvPicPr>
        <p:blipFill>
          <a:blip r:embed="rId4"/>
          <a:srcRect/>
          <a:stretch>
            <a:fillRect/>
          </a:stretch>
        </p:blipFill>
        <p:spPr bwMode="auto">
          <a:xfrm>
            <a:off x="6553200" y="5818188"/>
            <a:ext cx="2311400" cy="855662"/>
          </a:xfrm>
          <a:prstGeom prst="rect">
            <a:avLst/>
          </a:prstGeom>
          <a:noFill/>
          <a:ln w="9525">
            <a:solidFill>
              <a:schemeClr val="tx1"/>
            </a:solidFill>
            <a:miter lim="800000"/>
            <a:headEnd/>
            <a:tailEnd/>
          </a:ln>
        </p:spPr>
      </p:pic>
      <p:sp>
        <p:nvSpPr>
          <p:cNvPr id="65541" name="Content Placeholder 2"/>
          <p:cNvSpPr txBox="1">
            <a:spLocks/>
          </p:cNvSpPr>
          <p:nvPr/>
        </p:nvSpPr>
        <p:spPr bwMode="auto">
          <a:xfrm>
            <a:off x="250825" y="914400"/>
            <a:ext cx="4897438" cy="5029200"/>
          </a:xfrm>
          <a:prstGeom prst="rect">
            <a:avLst/>
          </a:prstGeom>
          <a:noFill/>
          <a:ln w="9525">
            <a:noFill/>
            <a:miter lim="800000"/>
            <a:headEnd/>
            <a:tailEnd/>
          </a:ln>
        </p:spPr>
        <p:txBody>
          <a:bodyPr/>
          <a:lstStyle/>
          <a:p>
            <a:pPr marL="1143000" lvl="2" indent="-228600">
              <a:lnSpc>
                <a:spcPct val="80000"/>
              </a:lnSpc>
              <a:spcBef>
                <a:spcPct val="20000"/>
              </a:spcBef>
              <a:buFont typeface="Arial" charset="0"/>
              <a:buChar char="•"/>
            </a:pPr>
            <a:endParaRPr lang="en-NZ" sz="1100">
              <a:latin typeface="Calibri" pitchFamily="34" charset="0"/>
            </a:endParaRPr>
          </a:p>
          <a:p>
            <a:pPr>
              <a:lnSpc>
                <a:spcPct val="80000"/>
              </a:lnSpc>
              <a:spcBef>
                <a:spcPct val="20000"/>
              </a:spcBef>
            </a:pPr>
            <a:r>
              <a:rPr lang="en-NZ" sz="2800" b="1">
                <a:latin typeface="Calibri" pitchFamily="34" charset="0"/>
              </a:rPr>
              <a:t>Equipment</a:t>
            </a:r>
            <a:endParaRPr lang="en-NZ" sz="2800">
              <a:latin typeface="Calibri" pitchFamily="34" charset="0"/>
            </a:endParaRPr>
          </a:p>
          <a:p>
            <a:pPr>
              <a:lnSpc>
                <a:spcPct val="80000"/>
              </a:lnSpc>
              <a:spcBef>
                <a:spcPct val="20000"/>
              </a:spcBef>
            </a:pPr>
            <a:r>
              <a:rPr lang="en-NZ" sz="2800">
                <a:latin typeface="Calibri" pitchFamily="34" charset="0"/>
              </a:rPr>
              <a:t>Displacement Sphere or Plunger</a:t>
            </a:r>
          </a:p>
          <a:p>
            <a:pPr>
              <a:lnSpc>
                <a:spcPct val="90000"/>
              </a:lnSpc>
            </a:pPr>
            <a:endParaRPr lang="en-NZ" sz="2800">
              <a:latin typeface="Calibri" pitchFamily="34" charset="0"/>
            </a:endParaRPr>
          </a:p>
          <a:p>
            <a:pPr>
              <a:lnSpc>
                <a:spcPct val="90000"/>
              </a:lnSpc>
            </a:pPr>
            <a:r>
              <a:rPr lang="en-NZ" sz="2400">
                <a:latin typeface="Calibri" pitchFamily="34" charset="0"/>
              </a:rPr>
              <a:t>This piece of test equipment comprises of a spherical ball on the end of a rod. There is an annular mark on the rod to indicate the depth of immersion.</a:t>
            </a:r>
          </a:p>
          <a:p>
            <a:pPr>
              <a:lnSpc>
                <a:spcPct val="90000"/>
              </a:lnSpc>
            </a:pPr>
            <a:endParaRPr lang="en-NZ" sz="2400">
              <a:latin typeface="Calibri" pitchFamily="34" charset="0"/>
            </a:endParaRPr>
          </a:p>
          <a:p>
            <a:pPr>
              <a:lnSpc>
                <a:spcPct val="90000"/>
              </a:lnSpc>
            </a:pPr>
            <a:r>
              <a:rPr lang="en-NZ" sz="2400">
                <a:latin typeface="Calibri" pitchFamily="34" charset="0"/>
              </a:rPr>
              <a:t>The correct volume of the plunger is known. (V)</a:t>
            </a:r>
          </a:p>
          <a:p>
            <a:pPr>
              <a:lnSpc>
                <a:spcPct val="90000"/>
              </a:lnSpc>
            </a:pPr>
            <a:r>
              <a:rPr lang="en-NZ" sz="2400">
                <a:latin typeface="Calibri" pitchFamily="34" charset="0"/>
              </a:rPr>
              <a:t>This device is used to determine the density of paints and lacquers.</a:t>
            </a:r>
          </a:p>
          <a:p>
            <a:pPr>
              <a:lnSpc>
                <a:spcPct val="80000"/>
              </a:lnSpc>
              <a:spcBef>
                <a:spcPct val="20000"/>
              </a:spcBef>
            </a:pPr>
            <a:endParaRPr lang="en-NZ" sz="2400">
              <a:latin typeface="Calibri" pitchFamily="34" charset="0"/>
            </a:endParaRPr>
          </a:p>
          <a:p>
            <a:pPr>
              <a:lnSpc>
                <a:spcPct val="80000"/>
              </a:lnSpc>
              <a:spcBef>
                <a:spcPct val="20000"/>
              </a:spcBef>
            </a:pPr>
            <a:endParaRPr lang="en-NZ" sz="2800">
              <a:latin typeface="Calibri" pitchFamily="34" charset="0"/>
            </a:endParaRPr>
          </a:p>
          <a:p>
            <a:pPr marL="1143000" lvl="2" indent="-228600">
              <a:lnSpc>
                <a:spcPct val="80000"/>
              </a:lnSpc>
              <a:spcBef>
                <a:spcPct val="20000"/>
              </a:spcBef>
              <a:buFont typeface="Arial" charset="0"/>
              <a:buNone/>
            </a:pPr>
            <a:endParaRPr lang="en-NZ" sz="2200">
              <a:latin typeface="Calibri" pitchFamily="34" charset="0"/>
            </a:endParaRPr>
          </a:p>
          <a:p>
            <a:pPr>
              <a:lnSpc>
                <a:spcPct val="80000"/>
              </a:lnSpc>
              <a:spcBef>
                <a:spcPct val="20000"/>
              </a:spcBef>
              <a:buFont typeface="Arial" charset="0"/>
              <a:buChar char="•"/>
            </a:pPr>
            <a:endParaRPr lang="en-NZ" sz="3000">
              <a:latin typeface="Calibri" pitchFamily="34" charset="0"/>
            </a:endParaRPr>
          </a:p>
        </p:txBody>
      </p:sp>
      <p:pic>
        <p:nvPicPr>
          <p:cNvPr id="69638" name="Picture 2"/>
          <p:cNvPicPr>
            <a:picLocks noChangeAspect="1" noChangeArrowheads="1"/>
          </p:cNvPicPr>
          <p:nvPr/>
        </p:nvPicPr>
        <p:blipFill>
          <a:blip r:embed="rId5"/>
          <a:srcRect/>
          <a:stretch>
            <a:fillRect/>
          </a:stretch>
        </p:blipFill>
        <p:spPr bwMode="auto">
          <a:xfrm>
            <a:off x="5292725" y="1498600"/>
            <a:ext cx="3298825" cy="388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idx="4294967295"/>
          </p:nvPr>
        </p:nvSpPr>
        <p:spPr>
          <a:xfrm>
            <a:off x="457200" y="152400"/>
            <a:ext cx="8229600" cy="1143000"/>
          </a:xfrm>
        </p:spPr>
        <p:txBody>
          <a:bodyPr anchor="t"/>
          <a:lstStyle/>
          <a:p>
            <a:pPr eaLnBrk="1" hangingPunct="1"/>
            <a:r>
              <a:rPr lang="en-NZ" sz="3600" b="1" smtClean="0">
                <a:solidFill>
                  <a:schemeClr val="accent1"/>
                </a:solidFill>
              </a:rPr>
              <a:t>Equipment</a:t>
            </a:r>
          </a:p>
        </p:txBody>
      </p:sp>
      <p:sp>
        <p:nvSpPr>
          <p:cNvPr id="18434" name="Content Placeholder 2"/>
          <p:cNvSpPr>
            <a:spLocks noGrp="1"/>
          </p:cNvSpPr>
          <p:nvPr>
            <p:ph idx="4294967295"/>
          </p:nvPr>
        </p:nvSpPr>
        <p:spPr>
          <a:xfrm>
            <a:off x="254000" y="762000"/>
            <a:ext cx="8610600" cy="5595938"/>
          </a:xfrm>
        </p:spPr>
        <p:txBody>
          <a:bodyPr/>
          <a:lstStyle/>
          <a:p>
            <a:pPr eaLnBrk="1" hangingPunct="1"/>
            <a:endParaRPr lang="en-NZ" sz="1600" smtClean="0"/>
          </a:p>
          <a:p>
            <a:pPr lvl="2" eaLnBrk="1" hangingPunct="1"/>
            <a:endParaRPr lang="en-NZ" sz="1200" smtClean="0"/>
          </a:p>
          <a:p>
            <a:pPr lvl="2" eaLnBrk="1" hangingPunct="1"/>
            <a:endParaRPr lang="en-NZ" sz="1600" smtClean="0"/>
          </a:p>
          <a:p>
            <a:pPr eaLnBrk="1" hangingPunct="1"/>
            <a:endParaRPr lang="en-NZ" sz="2400" smtClean="0"/>
          </a:p>
          <a:p>
            <a:pPr eaLnBrk="1" hangingPunct="1"/>
            <a:endParaRPr lang="en-NZ" smtClean="0"/>
          </a:p>
        </p:txBody>
      </p:sp>
      <p:pic>
        <p:nvPicPr>
          <p:cNvPr id="18435" name="Picture 2"/>
          <p:cNvPicPr>
            <a:picLocks noChangeAspect="1" noChangeArrowheads="1"/>
          </p:cNvPicPr>
          <p:nvPr/>
        </p:nvPicPr>
        <p:blipFill>
          <a:blip r:embed="rId3"/>
          <a:srcRect/>
          <a:stretch>
            <a:fillRect/>
          </a:stretch>
        </p:blipFill>
        <p:spPr bwMode="auto">
          <a:xfrm>
            <a:off x="609600" y="6096000"/>
            <a:ext cx="2438400" cy="577850"/>
          </a:xfrm>
          <a:prstGeom prst="rect">
            <a:avLst/>
          </a:prstGeom>
          <a:noFill/>
          <a:ln w="9525">
            <a:noFill/>
            <a:miter lim="800000"/>
            <a:headEnd/>
            <a:tailEnd/>
          </a:ln>
        </p:spPr>
      </p:pic>
      <p:pic>
        <p:nvPicPr>
          <p:cNvPr id="18436" name="Picture 3"/>
          <p:cNvPicPr>
            <a:picLocks noChangeAspect="1" noChangeArrowheads="1"/>
          </p:cNvPicPr>
          <p:nvPr/>
        </p:nvPicPr>
        <p:blipFill>
          <a:blip r:embed="rId4"/>
          <a:srcRect/>
          <a:stretch>
            <a:fillRect/>
          </a:stretch>
        </p:blipFill>
        <p:spPr bwMode="auto">
          <a:xfrm>
            <a:off x="6553200" y="5818188"/>
            <a:ext cx="2311400" cy="855662"/>
          </a:xfrm>
          <a:prstGeom prst="rect">
            <a:avLst/>
          </a:prstGeom>
          <a:noFill/>
          <a:ln w="9525">
            <a:solidFill>
              <a:schemeClr val="tx1"/>
            </a:solidFill>
            <a:miter lim="800000"/>
            <a:headEnd/>
            <a:tailEnd/>
          </a:ln>
        </p:spPr>
      </p:pic>
      <p:sp>
        <p:nvSpPr>
          <p:cNvPr id="18437" name="Content Placeholder 2"/>
          <p:cNvSpPr txBox="1">
            <a:spLocks/>
          </p:cNvSpPr>
          <p:nvPr/>
        </p:nvSpPr>
        <p:spPr bwMode="auto">
          <a:xfrm>
            <a:off x="254000" y="1143000"/>
            <a:ext cx="8610600" cy="4495800"/>
          </a:xfrm>
          <a:prstGeom prst="rect">
            <a:avLst/>
          </a:prstGeom>
          <a:noFill/>
          <a:ln w="9525">
            <a:noFill/>
            <a:miter lim="800000"/>
            <a:headEnd/>
            <a:tailEnd/>
          </a:ln>
        </p:spPr>
        <p:txBody>
          <a:bodyPr/>
          <a:lstStyle/>
          <a:p>
            <a:pPr marL="1143000" lvl="2" indent="-228600">
              <a:spcBef>
                <a:spcPct val="20000"/>
              </a:spcBef>
              <a:buFont typeface="Arial" charset="0"/>
              <a:buNone/>
            </a:pPr>
            <a:endParaRPr lang="en-NZ" sz="2400">
              <a:latin typeface="Calibri" pitchFamily="34" charset="0"/>
            </a:endParaRPr>
          </a:p>
          <a:p>
            <a:pPr>
              <a:spcBef>
                <a:spcPct val="20000"/>
              </a:spcBef>
              <a:buFont typeface="Arial" charset="0"/>
              <a:buNone/>
            </a:pPr>
            <a:r>
              <a:rPr lang="en-NZ" sz="2800" b="1" u="sng">
                <a:latin typeface="Calibri" pitchFamily="34" charset="0"/>
              </a:rPr>
              <a:t>Pre-inspection</a:t>
            </a:r>
            <a:r>
              <a:rPr lang="en-NZ" sz="2800">
                <a:latin typeface="Calibri" pitchFamily="34" charset="0"/>
              </a:rPr>
              <a:t> </a:t>
            </a:r>
          </a:p>
          <a:p>
            <a:pPr>
              <a:spcBef>
                <a:spcPct val="20000"/>
              </a:spcBef>
              <a:buFont typeface="Arial" charset="0"/>
              <a:buNone/>
            </a:pPr>
            <a:endParaRPr lang="en-NZ" sz="2800">
              <a:latin typeface="Calibri" pitchFamily="34" charset="0"/>
            </a:endParaRPr>
          </a:p>
          <a:p>
            <a:pPr>
              <a:spcBef>
                <a:spcPct val="20000"/>
              </a:spcBef>
              <a:buFont typeface="Arial" charset="0"/>
              <a:buNone/>
            </a:pPr>
            <a:r>
              <a:rPr lang="en-NZ" sz="2800">
                <a:latin typeface="Calibri" pitchFamily="34" charset="0"/>
              </a:rPr>
              <a:t>Contact the manufacturer / packer and advise notify them of your intentions </a:t>
            </a:r>
          </a:p>
          <a:p>
            <a:pPr>
              <a:spcBef>
                <a:spcPct val="20000"/>
              </a:spcBef>
              <a:buFont typeface="Arial" charset="0"/>
              <a:buNone/>
            </a:pPr>
            <a:endParaRPr lang="en-NZ" sz="2800">
              <a:latin typeface="Calibri" pitchFamily="34" charset="0"/>
            </a:endParaRPr>
          </a:p>
          <a:p>
            <a:pPr>
              <a:spcBef>
                <a:spcPct val="20000"/>
              </a:spcBef>
              <a:buFont typeface="Arial" charset="0"/>
              <a:buNone/>
            </a:pPr>
            <a:r>
              <a:rPr lang="en-NZ" sz="2800">
                <a:latin typeface="Calibri" pitchFamily="34" charset="0"/>
              </a:rPr>
              <a:t>Ask a few questions to determine what equipment is required</a:t>
            </a:r>
            <a:endParaRPr lang="en-NZ" sz="2800" b="1" u="sng">
              <a:latin typeface="Calibri" pitchFamily="34" charset="0"/>
            </a:endParaRPr>
          </a:p>
          <a:p>
            <a:pPr>
              <a:spcBef>
                <a:spcPct val="20000"/>
              </a:spcBef>
              <a:buFont typeface="Arial" charset="0"/>
              <a:buChar char="•"/>
            </a:pPr>
            <a:endParaRPr lang="en-NZ" sz="2800" b="1" u="sng">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idx="4294967295"/>
          </p:nvPr>
        </p:nvSpPr>
        <p:spPr>
          <a:xfrm>
            <a:off x="457200" y="152400"/>
            <a:ext cx="8229600" cy="1143000"/>
          </a:xfrm>
        </p:spPr>
        <p:txBody>
          <a:bodyPr anchor="t"/>
          <a:lstStyle/>
          <a:p>
            <a:pPr eaLnBrk="1" hangingPunct="1"/>
            <a:r>
              <a:rPr lang="en-NZ" sz="3600" b="1" smtClean="0">
                <a:solidFill>
                  <a:schemeClr val="accent1"/>
                </a:solidFill>
              </a:rPr>
              <a:t>Equipment</a:t>
            </a:r>
          </a:p>
        </p:txBody>
      </p:sp>
      <p:sp>
        <p:nvSpPr>
          <p:cNvPr id="71682" name="Content Placeholder 2"/>
          <p:cNvSpPr>
            <a:spLocks noGrp="1"/>
          </p:cNvSpPr>
          <p:nvPr>
            <p:ph idx="4294967295"/>
          </p:nvPr>
        </p:nvSpPr>
        <p:spPr>
          <a:xfrm>
            <a:off x="254000" y="762000"/>
            <a:ext cx="8610600" cy="5595938"/>
          </a:xfrm>
        </p:spPr>
        <p:txBody>
          <a:bodyPr/>
          <a:lstStyle/>
          <a:p>
            <a:pPr eaLnBrk="1" hangingPunct="1"/>
            <a:endParaRPr lang="en-NZ" sz="1600" smtClean="0"/>
          </a:p>
          <a:p>
            <a:pPr lvl="2" eaLnBrk="1" hangingPunct="1"/>
            <a:endParaRPr lang="en-NZ" sz="1200" smtClean="0"/>
          </a:p>
          <a:p>
            <a:pPr lvl="2" eaLnBrk="1" hangingPunct="1"/>
            <a:endParaRPr lang="en-NZ" sz="1600" smtClean="0"/>
          </a:p>
          <a:p>
            <a:pPr eaLnBrk="1" hangingPunct="1"/>
            <a:endParaRPr lang="en-NZ" sz="2400" smtClean="0"/>
          </a:p>
          <a:p>
            <a:pPr eaLnBrk="1" hangingPunct="1"/>
            <a:endParaRPr lang="en-NZ" smtClean="0"/>
          </a:p>
        </p:txBody>
      </p:sp>
      <p:pic>
        <p:nvPicPr>
          <p:cNvPr id="71683" name="Picture 2"/>
          <p:cNvPicPr>
            <a:picLocks noChangeAspect="1" noChangeArrowheads="1"/>
          </p:cNvPicPr>
          <p:nvPr/>
        </p:nvPicPr>
        <p:blipFill>
          <a:blip r:embed="rId3"/>
          <a:srcRect/>
          <a:stretch>
            <a:fillRect/>
          </a:stretch>
        </p:blipFill>
        <p:spPr bwMode="auto">
          <a:xfrm>
            <a:off x="609600" y="6096000"/>
            <a:ext cx="2438400" cy="577850"/>
          </a:xfrm>
          <a:prstGeom prst="rect">
            <a:avLst/>
          </a:prstGeom>
          <a:noFill/>
          <a:ln w="9525">
            <a:noFill/>
            <a:miter lim="800000"/>
            <a:headEnd/>
            <a:tailEnd/>
          </a:ln>
        </p:spPr>
      </p:pic>
      <p:pic>
        <p:nvPicPr>
          <p:cNvPr id="71684" name="Picture 3"/>
          <p:cNvPicPr>
            <a:picLocks noChangeAspect="1" noChangeArrowheads="1"/>
          </p:cNvPicPr>
          <p:nvPr/>
        </p:nvPicPr>
        <p:blipFill>
          <a:blip r:embed="rId4"/>
          <a:srcRect/>
          <a:stretch>
            <a:fillRect/>
          </a:stretch>
        </p:blipFill>
        <p:spPr bwMode="auto">
          <a:xfrm>
            <a:off x="6553200" y="5818188"/>
            <a:ext cx="2311400" cy="855662"/>
          </a:xfrm>
          <a:prstGeom prst="rect">
            <a:avLst/>
          </a:prstGeom>
          <a:noFill/>
          <a:ln w="9525">
            <a:solidFill>
              <a:schemeClr val="tx1"/>
            </a:solidFill>
            <a:miter lim="800000"/>
            <a:headEnd/>
            <a:tailEnd/>
          </a:ln>
        </p:spPr>
      </p:pic>
      <p:sp>
        <p:nvSpPr>
          <p:cNvPr id="71685" name="Content Placeholder 2"/>
          <p:cNvSpPr txBox="1">
            <a:spLocks/>
          </p:cNvSpPr>
          <p:nvPr/>
        </p:nvSpPr>
        <p:spPr bwMode="auto">
          <a:xfrm>
            <a:off x="254000" y="914400"/>
            <a:ext cx="3309938" cy="5029200"/>
          </a:xfrm>
          <a:prstGeom prst="rect">
            <a:avLst/>
          </a:prstGeom>
          <a:noFill/>
          <a:ln w="9525">
            <a:noFill/>
            <a:miter lim="800000"/>
            <a:headEnd/>
            <a:tailEnd/>
          </a:ln>
        </p:spPr>
        <p:txBody>
          <a:bodyPr/>
          <a:lstStyle/>
          <a:p>
            <a:pPr marL="1143000" lvl="2" indent="-228600">
              <a:lnSpc>
                <a:spcPct val="80000"/>
              </a:lnSpc>
              <a:spcBef>
                <a:spcPct val="20000"/>
              </a:spcBef>
              <a:buFont typeface="Arial" charset="0"/>
              <a:buChar char="•"/>
            </a:pPr>
            <a:endParaRPr lang="en-NZ" sz="1100">
              <a:latin typeface="Calibri" pitchFamily="34" charset="0"/>
            </a:endParaRPr>
          </a:p>
          <a:p>
            <a:pPr>
              <a:lnSpc>
                <a:spcPct val="80000"/>
              </a:lnSpc>
              <a:spcBef>
                <a:spcPct val="20000"/>
              </a:spcBef>
            </a:pPr>
            <a:r>
              <a:rPr lang="en-NZ" sz="2800" b="1">
                <a:latin typeface="Calibri" pitchFamily="34" charset="0"/>
              </a:rPr>
              <a:t>Equipment</a:t>
            </a:r>
          </a:p>
          <a:p>
            <a:pPr>
              <a:lnSpc>
                <a:spcPct val="80000"/>
              </a:lnSpc>
              <a:spcBef>
                <a:spcPct val="20000"/>
              </a:spcBef>
            </a:pPr>
            <a:endParaRPr lang="en-NZ" sz="2800">
              <a:latin typeface="Calibri" pitchFamily="34" charset="0"/>
            </a:endParaRPr>
          </a:p>
          <a:p>
            <a:pPr>
              <a:lnSpc>
                <a:spcPct val="80000"/>
              </a:lnSpc>
              <a:spcBef>
                <a:spcPct val="20000"/>
              </a:spcBef>
            </a:pPr>
            <a:r>
              <a:rPr lang="en-NZ" sz="2800">
                <a:latin typeface="Calibri" pitchFamily="34" charset="0"/>
              </a:rPr>
              <a:t>Sieve &amp; Drip tray</a:t>
            </a:r>
          </a:p>
          <a:p>
            <a:pPr>
              <a:lnSpc>
                <a:spcPct val="80000"/>
              </a:lnSpc>
              <a:spcBef>
                <a:spcPct val="20000"/>
              </a:spcBef>
            </a:pPr>
            <a:endParaRPr lang="en-NZ" sz="2800">
              <a:latin typeface="Calibri" pitchFamily="34" charset="0"/>
            </a:endParaRPr>
          </a:p>
          <a:p>
            <a:pPr>
              <a:lnSpc>
                <a:spcPct val="80000"/>
              </a:lnSpc>
              <a:spcBef>
                <a:spcPct val="20000"/>
              </a:spcBef>
            </a:pPr>
            <a:r>
              <a:rPr lang="en-NZ" sz="2800">
                <a:latin typeface="Calibri" pitchFamily="34" charset="0"/>
              </a:rPr>
              <a:t>For use in determining the net contents of prepackages with a drained weight, frozen or glazed goods </a:t>
            </a:r>
          </a:p>
          <a:p>
            <a:pPr marL="1143000" lvl="2" indent="-228600">
              <a:lnSpc>
                <a:spcPct val="80000"/>
              </a:lnSpc>
              <a:spcBef>
                <a:spcPct val="20000"/>
              </a:spcBef>
              <a:buFont typeface="Arial" charset="0"/>
              <a:buNone/>
            </a:pPr>
            <a:endParaRPr lang="en-NZ" sz="2200">
              <a:latin typeface="Calibri" pitchFamily="34" charset="0"/>
            </a:endParaRPr>
          </a:p>
          <a:p>
            <a:pPr>
              <a:lnSpc>
                <a:spcPct val="80000"/>
              </a:lnSpc>
              <a:spcBef>
                <a:spcPct val="20000"/>
              </a:spcBef>
              <a:buFont typeface="Arial" charset="0"/>
              <a:buChar char="•"/>
            </a:pPr>
            <a:endParaRPr lang="en-NZ" sz="3000">
              <a:latin typeface="Calibri" pitchFamily="34" charset="0"/>
            </a:endParaRPr>
          </a:p>
        </p:txBody>
      </p:sp>
      <p:pic>
        <p:nvPicPr>
          <p:cNvPr id="71686" name="Picture 2"/>
          <p:cNvPicPr>
            <a:picLocks noChangeAspect="1" noChangeArrowheads="1"/>
          </p:cNvPicPr>
          <p:nvPr/>
        </p:nvPicPr>
        <p:blipFill>
          <a:blip r:embed="rId5"/>
          <a:srcRect/>
          <a:stretch>
            <a:fillRect/>
          </a:stretch>
        </p:blipFill>
        <p:spPr bwMode="auto">
          <a:xfrm>
            <a:off x="3557588" y="1484313"/>
            <a:ext cx="5427662" cy="4073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a:xfrm>
            <a:off x="457200" y="152400"/>
            <a:ext cx="8229600" cy="1143000"/>
          </a:xfrm>
        </p:spPr>
        <p:txBody>
          <a:bodyPr anchor="t"/>
          <a:lstStyle/>
          <a:p>
            <a:pPr eaLnBrk="1" hangingPunct="1"/>
            <a:r>
              <a:rPr lang="en-NZ" sz="3600" b="1" smtClean="0">
                <a:solidFill>
                  <a:schemeClr val="accent1"/>
                </a:solidFill>
              </a:rPr>
              <a:t>Equipment</a:t>
            </a:r>
          </a:p>
        </p:txBody>
      </p:sp>
      <p:sp>
        <p:nvSpPr>
          <p:cNvPr id="73730" name="Content Placeholder 2"/>
          <p:cNvSpPr>
            <a:spLocks noGrp="1"/>
          </p:cNvSpPr>
          <p:nvPr>
            <p:ph idx="1"/>
          </p:nvPr>
        </p:nvSpPr>
        <p:spPr>
          <a:xfrm>
            <a:off x="254000" y="762000"/>
            <a:ext cx="8610600" cy="5595938"/>
          </a:xfrm>
        </p:spPr>
        <p:txBody>
          <a:bodyPr/>
          <a:lstStyle/>
          <a:p>
            <a:pPr eaLnBrk="1" hangingPunct="1"/>
            <a:endParaRPr lang="en-NZ" sz="1600" smtClean="0"/>
          </a:p>
          <a:p>
            <a:pPr lvl="2" eaLnBrk="1" hangingPunct="1"/>
            <a:endParaRPr lang="en-NZ" sz="1200" smtClean="0"/>
          </a:p>
          <a:p>
            <a:pPr lvl="2" eaLnBrk="1" hangingPunct="1"/>
            <a:endParaRPr lang="en-NZ" sz="1600" smtClean="0"/>
          </a:p>
          <a:p>
            <a:pPr eaLnBrk="1" hangingPunct="1"/>
            <a:endParaRPr lang="en-NZ" sz="2400" smtClean="0"/>
          </a:p>
          <a:p>
            <a:pPr eaLnBrk="1" hangingPunct="1"/>
            <a:endParaRPr lang="en-NZ" smtClean="0"/>
          </a:p>
        </p:txBody>
      </p:sp>
      <p:pic>
        <p:nvPicPr>
          <p:cNvPr id="73731" name="Picture 2"/>
          <p:cNvPicPr>
            <a:picLocks noChangeAspect="1" noChangeArrowheads="1"/>
          </p:cNvPicPr>
          <p:nvPr/>
        </p:nvPicPr>
        <p:blipFill>
          <a:blip r:embed="rId3"/>
          <a:srcRect/>
          <a:stretch>
            <a:fillRect/>
          </a:stretch>
        </p:blipFill>
        <p:spPr bwMode="auto">
          <a:xfrm>
            <a:off x="609600" y="6096000"/>
            <a:ext cx="2438400" cy="577850"/>
          </a:xfrm>
          <a:prstGeom prst="rect">
            <a:avLst/>
          </a:prstGeom>
          <a:noFill/>
          <a:ln w="9525">
            <a:noFill/>
            <a:miter lim="800000"/>
            <a:headEnd/>
            <a:tailEnd/>
          </a:ln>
        </p:spPr>
      </p:pic>
      <p:pic>
        <p:nvPicPr>
          <p:cNvPr id="73732" name="Picture 3"/>
          <p:cNvPicPr>
            <a:picLocks noChangeAspect="1" noChangeArrowheads="1"/>
          </p:cNvPicPr>
          <p:nvPr/>
        </p:nvPicPr>
        <p:blipFill>
          <a:blip r:embed="rId4"/>
          <a:srcRect/>
          <a:stretch>
            <a:fillRect/>
          </a:stretch>
        </p:blipFill>
        <p:spPr bwMode="auto">
          <a:xfrm>
            <a:off x="6553200" y="5818188"/>
            <a:ext cx="2311400" cy="855662"/>
          </a:xfrm>
          <a:prstGeom prst="rect">
            <a:avLst/>
          </a:prstGeom>
          <a:noFill/>
          <a:ln w="9525">
            <a:solidFill>
              <a:schemeClr val="tx1"/>
            </a:solidFill>
            <a:miter lim="800000"/>
            <a:headEnd/>
            <a:tailEnd/>
          </a:ln>
        </p:spPr>
      </p:pic>
      <p:sp>
        <p:nvSpPr>
          <p:cNvPr id="73733" name="Content Placeholder 2"/>
          <p:cNvSpPr txBox="1">
            <a:spLocks/>
          </p:cNvSpPr>
          <p:nvPr/>
        </p:nvSpPr>
        <p:spPr bwMode="auto">
          <a:xfrm>
            <a:off x="254000" y="1143000"/>
            <a:ext cx="8610600" cy="4953000"/>
          </a:xfrm>
          <a:prstGeom prst="rect">
            <a:avLst/>
          </a:prstGeom>
          <a:noFill/>
          <a:ln w="9525">
            <a:noFill/>
            <a:miter lim="800000"/>
            <a:headEnd/>
            <a:tailEnd/>
          </a:ln>
        </p:spPr>
        <p:txBody>
          <a:bodyPr/>
          <a:lstStyle/>
          <a:p>
            <a:pPr lvl="2">
              <a:spcBef>
                <a:spcPct val="20000"/>
              </a:spcBef>
              <a:buFont typeface="Arial" charset="0"/>
              <a:buNone/>
            </a:pPr>
            <a:endParaRPr lang="en-NZ" sz="1600">
              <a:latin typeface="Calibri" pitchFamily="34" charset="0"/>
            </a:endParaRPr>
          </a:p>
          <a:p>
            <a:pPr marL="342900" indent="-342900">
              <a:spcBef>
                <a:spcPct val="20000"/>
              </a:spcBef>
              <a:buFont typeface="Arial" charset="0"/>
              <a:buChar char="•"/>
            </a:pPr>
            <a:r>
              <a:rPr lang="en-NZ" sz="3200">
                <a:latin typeface="Calibri" pitchFamily="34" charset="0"/>
              </a:rPr>
              <a:t>Stopwatch</a:t>
            </a:r>
          </a:p>
          <a:p>
            <a:pPr marL="342900" indent="-342900">
              <a:spcBef>
                <a:spcPct val="20000"/>
              </a:spcBef>
              <a:buFont typeface="Arial" charset="0"/>
              <a:buChar char="•"/>
            </a:pPr>
            <a:r>
              <a:rPr lang="en-NZ" sz="3200">
                <a:latin typeface="Calibri" pitchFamily="34" charset="0"/>
              </a:rPr>
              <a:t>Calculator</a:t>
            </a:r>
          </a:p>
          <a:p>
            <a:pPr marL="342900" indent="-342900">
              <a:spcBef>
                <a:spcPct val="20000"/>
              </a:spcBef>
              <a:buFont typeface="Arial" charset="0"/>
              <a:buChar char="•"/>
            </a:pPr>
            <a:r>
              <a:rPr lang="en-NZ" sz="3200">
                <a:latin typeface="Calibri" pitchFamily="34" charset="0"/>
              </a:rPr>
              <a:t>Camera?</a:t>
            </a:r>
          </a:p>
          <a:p>
            <a:pPr marL="342900" indent="-342900">
              <a:spcBef>
                <a:spcPct val="20000"/>
              </a:spcBef>
              <a:buFont typeface="Arial" charset="0"/>
              <a:buChar char="•"/>
            </a:pPr>
            <a:endParaRPr lang="en-NZ" sz="3200">
              <a:latin typeface="Calibri" pitchFamily="34" charset="0"/>
            </a:endParaRPr>
          </a:p>
          <a:p>
            <a:pPr marL="342900" indent="-342900">
              <a:spcBef>
                <a:spcPct val="20000"/>
              </a:spcBef>
              <a:buFont typeface="Arial" charset="0"/>
              <a:buChar char="•"/>
            </a:pPr>
            <a:r>
              <a:rPr lang="en-NZ" sz="3200">
                <a:latin typeface="Calibri" pitchFamily="34" charset="0"/>
              </a:rPr>
              <a:t>Suitable Personal Protective Equipment (PPE)</a:t>
            </a:r>
          </a:p>
          <a:p>
            <a:pPr marL="342900" indent="-342900">
              <a:spcBef>
                <a:spcPct val="20000"/>
              </a:spcBef>
              <a:buFont typeface="Arial" charset="0"/>
              <a:buChar char="•"/>
            </a:pPr>
            <a:r>
              <a:rPr lang="en-NZ" sz="3200">
                <a:latin typeface="Calibri" pitchFamily="34" charset="0"/>
              </a:rPr>
              <a:t>Sample of the packaging material? </a:t>
            </a:r>
          </a:p>
        </p:txBody>
      </p:sp>
      <p:pic>
        <p:nvPicPr>
          <p:cNvPr id="73734" name="Picture 2"/>
          <p:cNvPicPr>
            <a:picLocks noChangeAspect="1" noChangeArrowheads="1"/>
          </p:cNvPicPr>
          <p:nvPr/>
        </p:nvPicPr>
        <p:blipFill>
          <a:blip r:embed="rId5"/>
          <a:srcRect/>
          <a:stretch>
            <a:fillRect/>
          </a:stretch>
        </p:blipFill>
        <p:spPr bwMode="auto">
          <a:xfrm>
            <a:off x="4148138" y="1557338"/>
            <a:ext cx="2095500" cy="2095500"/>
          </a:xfrm>
          <a:prstGeom prst="rect">
            <a:avLst/>
          </a:prstGeom>
          <a:noFill/>
          <a:ln w="9525">
            <a:noFill/>
            <a:miter lim="800000"/>
            <a:headEnd/>
            <a:tailEnd/>
          </a:ln>
        </p:spPr>
      </p:pic>
      <p:pic>
        <p:nvPicPr>
          <p:cNvPr id="73735" name="Picture 3"/>
          <p:cNvPicPr>
            <a:picLocks noChangeAspect="1" noChangeArrowheads="1"/>
          </p:cNvPicPr>
          <p:nvPr/>
        </p:nvPicPr>
        <p:blipFill>
          <a:blip r:embed="rId6"/>
          <a:srcRect/>
          <a:stretch>
            <a:fillRect/>
          </a:stretch>
        </p:blipFill>
        <p:spPr bwMode="auto">
          <a:xfrm>
            <a:off x="7146925" y="1557338"/>
            <a:ext cx="1152525" cy="187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457200" y="152400"/>
            <a:ext cx="8229600" cy="1143000"/>
          </a:xfrm>
        </p:spPr>
        <p:txBody>
          <a:bodyPr anchor="t"/>
          <a:lstStyle/>
          <a:p>
            <a:pPr eaLnBrk="1" hangingPunct="1"/>
            <a:r>
              <a:rPr lang="en-NZ" sz="3600" b="1" smtClean="0">
                <a:solidFill>
                  <a:schemeClr val="accent1"/>
                </a:solidFill>
              </a:rPr>
              <a:t>Equipment</a:t>
            </a:r>
          </a:p>
        </p:txBody>
      </p:sp>
      <p:sp>
        <p:nvSpPr>
          <p:cNvPr id="75778" name="Content Placeholder 2"/>
          <p:cNvSpPr>
            <a:spLocks noGrp="1"/>
          </p:cNvSpPr>
          <p:nvPr>
            <p:ph idx="1"/>
          </p:nvPr>
        </p:nvSpPr>
        <p:spPr>
          <a:xfrm>
            <a:off x="254000" y="762000"/>
            <a:ext cx="8610600" cy="5595938"/>
          </a:xfrm>
        </p:spPr>
        <p:txBody>
          <a:bodyPr/>
          <a:lstStyle/>
          <a:p>
            <a:pPr eaLnBrk="1" hangingPunct="1"/>
            <a:endParaRPr lang="en-NZ" sz="1600" smtClean="0"/>
          </a:p>
          <a:p>
            <a:pPr lvl="2" eaLnBrk="1" hangingPunct="1"/>
            <a:endParaRPr lang="en-NZ" sz="1200" smtClean="0"/>
          </a:p>
          <a:p>
            <a:pPr lvl="2" eaLnBrk="1" hangingPunct="1"/>
            <a:endParaRPr lang="en-NZ" sz="1600" smtClean="0"/>
          </a:p>
          <a:p>
            <a:pPr eaLnBrk="1" hangingPunct="1"/>
            <a:endParaRPr lang="en-NZ" sz="2400" smtClean="0"/>
          </a:p>
          <a:p>
            <a:pPr eaLnBrk="1" hangingPunct="1"/>
            <a:endParaRPr lang="en-NZ" smtClean="0"/>
          </a:p>
        </p:txBody>
      </p:sp>
      <p:pic>
        <p:nvPicPr>
          <p:cNvPr id="75779" name="Picture 2"/>
          <p:cNvPicPr>
            <a:picLocks noChangeAspect="1" noChangeArrowheads="1"/>
          </p:cNvPicPr>
          <p:nvPr/>
        </p:nvPicPr>
        <p:blipFill>
          <a:blip r:embed="rId3"/>
          <a:srcRect/>
          <a:stretch>
            <a:fillRect/>
          </a:stretch>
        </p:blipFill>
        <p:spPr bwMode="auto">
          <a:xfrm>
            <a:off x="609600" y="6096000"/>
            <a:ext cx="2438400" cy="577850"/>
          </a:xfrm>
          <a:prstGeom prst="rect">
            <a:avLst/>
          </a:prstGeom>
          <a:noFill/>
          <a:ln w="9525">
            <a:noFill/>
            <a:miter lim="800000"/>
            <a:headEnd/>
            <a:tailEnd/>
          </a:ln>
        </p:spPr>
      </p:pic>
      <p:pic>
        <p:nvPicPr>
          <p:cNvPr id="75780" name="Picture 3"/>
          <p:cNvPicPr>
            <a:picLocks noChangeAspect="1" noChangeArrowheads="1"/>
          </p:cNvPicPr>
          <p:nvPr/>
        </p:nvPicPr>
        <p:blipFill>
          <a:blip r:embed="rId4"/>
          <a:srcRect/>
          <a:stretch>
            <a:fillRect/>
          </a:stretch>
        </p:blipFill>
        <p:spPr bwMode="auto">
          <a:xfrm>
            <a:off x="6553200" y="5818188"/>
            <a:ext cx="2311400" cy="855662"/>
          </a:xfrm>
          <a:prstGeom prst="rect">
            <a:avLst/>
          </a:prstGeom>
          <a:noFill/>
          <a:ln w="9525">
            <a:solidFill>
              <a:schemeClr val="tx1"/>
            </a:solidFill>
            <a:miter lim="800000"/>
            <a:headEnd/>
            <a:tailEnd/>
          </a:ln>
        </p:spPr>
      </p:pic>
      <p:sp>
        <p:nvSpPr>
          <p:cNvPr id="75781" name="Content Placeholder 2"/>
          <p:cNvSpPr txBox="1">
            <a:spLocks/>
          </p:cNvSpPr>
          <p:nvPr/>
        </p:nvSpPr>
        <p:spPr bwMode="auto">
          <a:xfrm>
            <a:off x="254000" y="1143000"/>
            <a:ext cx="8610600" cy="4953000"/>
          </a:xfrm>
          <a:prstGeom prst="rect">
            <a:avLst/>
          </a:prstGeom>
          <a:noFill/>
          <a:ln w="9525">
            <a:noFill/>
            <a:miter lim="800000"/>
            <a:headEnd/>
            <a:tailEnd/>
          </a:ln>
        </p:spPr>
        <p:txBody>
          <a:bodyPr/>
          <a:lstStyle/>
          <a:p>
            <a:pPr lvl="2">
              <a:spcBef>
                <a:spcPct val="20000"/>
              </a:spcBef>
              <a:buFont typeface="Arial" charset="0"/>
              <a:buNone/>
            </a:pPr>
            <a:r>
              <a:rPr lang="en-NZ" sz="2800" b="1">
                <a:latin typeface="Calibri" pitchFamily="34" charset="0"/>
              </a:rPr>
              <a:t>Means of recording results from the inspection</a:t>
            </a:r>
          </a:p>
          <a:p>
            <a:pPr lvl="2">
              <a:spcBef>
                <a:spcPct val="20000"/>
              </a:spcBef>
              <a:buFont typeface="Arial" charset="0"/>
              <a:buNone/>
            </a:pPr>
            <a:endParaRPr lang="en-NZ" sz="2800">
              <a:latin typeface="Calibri" pitchFamily="34" charset="0"/>
            </a:endParaRPr>
          </a:p>
          <a:p>
            <a:pPr marL="342900" indent="-342900">
              <a:spcBef>
                <a:spcPct val="20000"/>
              </a:spcBef>
              <a:buFont typeface="Arial" charset="0"/>
              <a:buChar char="•"/>
            </a:pPr>
            <a:endParaRPr lang="en-NZ" sz="2400">
              <a:latin typeface="Calibri" pitchFamily="34" charset="0"/>
            </a:endParaRPr>
          </a:p>
          <a:p>
            <a:pPr marL="342900" indent="-342900">
              <a:spcBef>
                <a:spcPct val="20000"/>
              </a:spcBef>
              <a:buFont typeface="Arial" charset="0"/>
              <a:buChar char="•"/>
            </a:pPr>
            <a:endParaRPr lang="en-NZ" sz="3200">
              <a:latin typeface="Calibri" pitchFamily="34" charset="0"/>
            </a:endParaRPr>
          </a:p>
        </p:txBody>
      </p:sp>
      <p:pic>
        <p:nvPicPr>
          <p:cNvPr id="75782" name="Picture 2"/>
          <p:cNvPicPr>
            <a:picLocks noChangeAspect="1" noChangeArrowheads="1"/>
          </p:cNvPicPr>
          <p:nvPr/>
        </p:nvPicPr>
        <p:blipFill>
          <a:blip r:embed="rId5"/>
          <a:srcRect/>
          <a:stretch>
            <a:fillRect/>
          </a:stretch>
        </p:blipFill>
        <p:spPr bwMode="auto">
          <a:xfrm>
            <a:off x="5311775" y="1811338"/>
            <a:ext cx="3586163" cy="4876800"/>
          </a:xfrm>
          <a:prstGeom prst="rect">
            <a:avLst/>
          </a:prstGeom>
          <a:noFill/>
          <a:ln w="9525">
            <a:noFill/>
            <a:miter lim="800000"/>
            <a:headEnd/>
            <a:tailEnd/>
          </a:ln>
        </p:spPr>
      </p:pic>
      <p:pic>
        <p:nvPicPr>
          <p:cNvPr id="75783" name="Picture 5" descr="C:\Users\aitkenb\AppData\Local\Microsoft\Windows\Temporary Internet Files\Content.Outlook\OSVMG3WO\IMG_0938 (2).JPG"/>
          <p:cNvPicPr>
            <a:picLocks noChangeAspect="1" noChangeArrowheads="1"/>
          </p:cNvPicPr>
          <p:nvPr/>
        </p:nvPicPr>
        <p:blipFill>
          <a:blip r:embed="rId6"/>
          <a:srcRect/>
          <a:stretch>
            <a:fillRect/>
          </a:stretch>
        </p:blipFill>
        <p:spPr bwMode="auto">
          <a:xfrm>
            <a:off x="254000" y="2143125"/>
            <a:ext cx="4900613" cy="3675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457200" y="152400"/>
            <a:ext cx="8229600" cy="1143000"/>
          </a:xfrm>
        </p:spPr>
        <p:txBody>
          <a:bodyPr anchor="t"/>
          <a:lstStyle/>
          <a:p>
            <a:pPr eaLnBrk="1" hangingPunct="1"/>
            <a:r>
              <a:rPr lang="en-NZ" sz="3600" b="1" smtClean="0">
                <a:solidFill>
                  <a:schemeClr val="accent1"/>
                </a:solidFill>
              </a:rPr>
              <a:t>Equipment - Traceability</a:t>
            </a:r>
          </a:p>
        </p:txBody>
      </p:sp>
      <p:sp>
        <p:nvSpPr>
          <p:cNvPr id="77826" name="Content Placeholder 2"/>
          <p:cNvSpPr>
            <a:spLocks noGrp="1"/>
          </p:cNvSpPr>
          <p:nvPr>
            <p:ph idx="1"/>
          </p:nvPr>
        </p:nvSpPr>
        <p:spPr>
          <a:xfrm>
            <a:off x="254000" y="762000"/>
            <a:ext cx="8610600" cy="5595938"/>
          </a:xfrm>
        </p:spPr>
        <p:txBody>
          <a:bodyPr/>
          <a:lstStyle/>
          <a:p>
            <a:pPr eaLnBrk="1" hangingPunct="1"/>
            <a:endParaRPr lang="en-NZ" sz="1600" smtClean="0"/>
          </a:p>
          <a:p>
            <a:pPr lvl="2" eaLnBrk="1" hangingPunct="1"/>
            <a:endParaRPr lang="en-NZ" sz="1200" smtClean="0"/>
          </a:p>
          <a:p>
            <a:pPr lvl="2" eaLnBrk="1" hangingPunct="1"/>
            <a:endParaRPr lang="en-NZ" sz="1600" smtClean="0"/>
          </a:p>
          <a:p>
            <a:pPr eaLnBrk="1" hangingPunct="1"/>
            <a:endParaRPr lang="en-NZ" sz="2400" smtClean="0"/>
          </a:p>
          <a:p>
            <a:pPr eaLnBrk="1" hangingPunct="1"/>
            <a:endParaRPr lang="en-NZ" smtClean="0"/>
          </a:p>
        </p:txBody>
      </p:sp>
      <p:pic>
        <p:nvPicPr>
          <p:cNvPr id="77827" name="Picture 2"/>
          <p:cNvPicPr>
            <a:picLocks noChangeAspect="1" noChangeArrowheads="1"/>
          </p:cNvPicPr>
          <p:nvPr/>
        </p:nvPicPr>
        <p:blipFill>
          <a:blip r:embed="rId3"/>
          <a:srcRect/>
          <a:stretch>
            <a:fillRect/>
          </a:stretch>
        </p:blipFill>
        <p:spPr bwMode="auto">
          <a:xfrm>
            <a:off x="609600" y="6096000"/>
            <a:ext cx="2438400" cy="577850"/>
          </a:xfrm>
          <a:prstGeom prst="rect">
            <a:avLst/>
          </a:prstGeom>
          <a:noFill/>
          <a:ln w="9525">
            <a:noFill/>
            <a:miter lim="800000"/>
            <a:headEnd/>
            <a:tailEnd/>
          </a:ln>
        </p:spPr>
      </p:pic>
      <p:pic>
        <p:nvPicPr>
          <p:cNvPr id="77828" name="Picture 3"/>
          <p:cNvPicPr>
            <a:picLocks noChangeAspect="1" noChangeArrowheads="1"/>
          </p:cNvPicPr>
          <p:nvPr/>
        </p:nvPicPr>
        <p:blipFill>
          <a:blip r:embed="rId4"/>
          <a:srcRect/>
          <a:stretch>
            <a:fillRect/>
          </a:stretch>
        </p:blipFill>
        <p:spPr bwMode="auto">
          <a:xfrm>
            <a:off x="6553200" y="5818188"/>
            <a:ext cx="2311400" cy="855662"/>
          </a:xfrm>
          <a:prstGeom prst="rect">
            <a:avLst/>
          </a:prstGeom>
          <a:noFill/>
          <a:ln w="9525">
            <a:solidFill>
              <a:schemeClr val="tx1"/>
            </a:solidFill>
            <a:miter lim="800000"/>
            <a:headEnd/>
            <a:tailEnd/>
          </a:ln>
        </p:spPr>
      </p:pic>
      <p:sp>
        <p:nvSpPr>
          <p:cNvPr id="77829" name="Content Placeholder 2"/>
          <p:cNvSpPr txBox="1">
            <a:spLocks/>
          </p:cNvSpPr>
          <p:nvPr/>
        </p:nvSpPr>
        <p:spPr bwMode="auto">
          <a:xfrm>
            <a:off x="254000" y="1143000"/>
            <a:ext cx="8610600" cy="4953000"/>
          </a:xfrm>
          <a:prstGeom prst="rect">
            <a:avLst/>
          </a:prstGeom>
          <a:noFill/>
          <a:ln w="9525">
            <a:noFill/>
            <a:miter lim="800000"/>
            <a:headEnd/>
            <a:tailEnd/>
          </a:ln>
        </p:spPr>
        <p:txBody>
          <a:bodyPr/>
          <a:lstStyle/>
          <a:p>
            <a:pPr lvl="2">
              <a:spcBef>
                <a:spcPct val="20000"/>
              </a:spcBef>
              <a:buFont typeface="Arial" charset="0"/>
              <a:buNone/>
            </a:pPr>
            <a:endParaRPr lang="en-NZ" sz="2800" b="1" u="sng">
              <a:latin typeface="Calibri" pitchFamily="34" charset="0"/>
            </a:endParaRPr>
          </a:p>
          <a:p>
            <a:pPr lvl="2">
              <a:spcBef>
                <a:spcPct val="20000"/>
              </a:spcBef>
              <a:buFont typeface="Arial" charset="0"/>
              <a:buNone/>
            </a:pPr>
            <a:r>
              <a:rPr lang="en-NZ" sz="2800" b="1" u="sng">
                <a:latin typeface="Calibri" pitchFamily="34" charset="0"/>
              </a:rPr>
              <a:t>'traceability' is the... </a:t>
            </a:r>
          </a:p>
          <a:p>
            <a:pPr lvl="2">
              <a:spcBef>
                <a:spcPct val="20000"/>
              </a:spcBef>
              <a:buFont typeface="Arial" charset="0"/>
              <a:buNone/>
            </a:pPr>
            <a:endParaRPr lang="en-NZ" sz="2800" b="1" u="sng">
              <a:latin typeface="Calibri" pitchFamily="34" charset="0"/>
            </a:endParaRPr>
          </a:p>
          <a:p>
            <a:pPr lvl="2">
              <a:spcBef>
                <a:spcPct val="20000"/>
              </a:spcBef>
              <a:buFont typeface="Arial" charset="0"/>
              <a:buNone/>
            </a:pPr>
            <a:r>
              <a:rPr lang="en-NZ" sz="2800">
                <a:latin typeface="Calibri" pitchFamily="34" charset="0"/>
              </a:rPr>
              <a:t>property of the result of a measurement or the value of a standard whereby it can be related to stated references, usually national or international standards, through an </a:t>
            </a:r>
            <a:r>
              <a:rPr lang="en-NZ" sz="2800" u="sng">
                <a:latin typeface="Calibri" pitchFamily="34" charset="0"/>
              </a:rPr>
              <a:t>unbroken chain of comparisons</a:t>
            </a:r>
            <a:r>
              <a:rPr lang="en-NZ" sz="2800">
                <a:latin typeface="Calibri" pitchFamily="34" charset="0"/>
              </a:rPr>
              <a:t> all having stated uncertainties.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457200" y="152400"/>
            <a:ext cx="8229600" cy="1143000"/>
          </a:xfrm>
        </p:spPr>
        <p:txBody>
          <a:bodyPr anchor="t"/>
          <a:lstStyle/>
          <a:p>
            <a:pPr eaLnBrk="1" hangingPunct="1"/>
            <a:r>
              <a:rPr lang="en-NZ" sz="3600" b="1" smtClean="0">
                <a:solidFill>
                  <a:schemeClr val="accent1"/>
                </a:solidFill>
              </a:rPr>
              <a:t>Equipment – Traceability</a:t>
            </a:r>
          </a:p>
        </p:txBody>
      </p:sp>
      <p:sp>
        <p:nvSpPr>
          <p:cNvPr id="79874" name="Content Placeholder 2"/>
          <p:cNvSpPr>
            <a:spLocks noGrp="1"/>
          </p:cNvSpPr>
          <p:nvPr>
            <p:ph idx="1"/>
          </p:nvPr>
        </p:nvSpPr>
        <p:spPr>
          <a:xfrm>
            <a:off x="254000" y="762000"/>
            <a:ext cx="8610600" cy="5595938"/>
          </a:xfrm>
        </p:spPr>
        <p:txBody>
          <a:bodyPr/>
          <a:lstStyle/>
          <a:p>
            <a:pPr eaLnBrk="1" hangingPunct="1"/>
            <a:endParaRPr lang="en-NZ" sz="1600" smtClean="0"/>
          </a:p>
          <a:p>
            <a:pPr lvl="2" eaLnBrk="1" hangingPunct="1"/>
            <a:endParaRPr lang="en-NZ" sz="1200" smtClean="0"/>
          </a:p>
          <a:p>
            <a:pPr lvl="2" eaLnBrk="1" hangingPunct="1"/>
            <a:endParaRPr lang="en-NZ" sz="1600" smtClean="0"/>
          </a:p>
          <a:p>
            <a:pPr eaLnBrk="1" hangingPunct="1"/>
            <a:endParaRPr lang="en-NZ" sz="2400" smtClean="0"/>
          </a:p>
          <a:p>
            <a:pPr eaLnBrk="1" hangingPunct="1"/>
            <a:endParaRPr lang="en-NZ" smtClean="0"/>
          </a:p>
        </p:txBody>
      </p:sp>
      <p:pic>
        <p:nvPicPr>
          <p:cNvPr id="79875" name="Picture 2"/>
          <p:cNvPicPr>
            <a:picLocks noChangeAspect="1" noChangeArrowheads="1"/>
          </p:cNvPicPr>
          <p:nvPr/>
        </p:nvPicPr>
        <p:blipFill>
          <a:blip r:embed="rId3"/>
          <a:srcRect/>
          <a:stretch>
            <a:fillRect/>
          </a:stretch>
        </p:blipFill>
        <p:spPr bwMode="auto">
          <a:xfrm>
            <a:off x="609600" y="6096000"/>
            <a:ext cx="2438400" cy="577850"/>
          </a:xfrm>
          <a:prstGeom prst="rect">
            <a:avLst/>
          </a:prstGeom>
          <a:noFill/>
          <a:ln w="9525">
            <a:noFill/>
            <a:miter lim="800000"/>
            <a:headEnd/>
            <a:tailEnd/>
          </a:ln>
        </p:spPr>
      </p:pic>
      <p:pic>
        <p:nvPicPr>
          <p:cNvPr id="79876" name="Picture 3"/>
          <p:cNvPicPr>
            <a:picLocks noChangeAspect="1" noChangeArrowheads="1"/>
          </p:cNvPicPr>
          <p:nvPr/>
        </p:nvPicPr>
        <p:blipFill>
          <a:blip r:embed="rId4"/>
          <a:srcRect/>
          <a:stretch>
            <a:fillRect/>
          </a:stretch>
        </p:blipFill>
        <p:spPr bwMode="auto">
          <a:xfrm>
            <a:off x="6553200" y="5818188"/>
            <a:ext cx="2311400" cy="855662"/>
          </a:xfrm>
          <a:prstGeom prst="rect">
            <a:avLst/>
          </a:prstGeom>
          <a:noFill/>
          <a:ln w="9525">
            <a:solidFill>
              <a:schemeClr val="tx1"/>
            </a:solidFill>
            <a:miter lim="800000"/>
            <a:headEnd/>
            <a:tailEnd/>
          </a:ln>
        </p:spPr>
      </p:pic>
      <p:sp>
        <p:nvSpPr>
          <p:cNvPr id="79877" name="Content Placeholder 2"/>
          <p:cNvSpPr txBox="1">
            <a:spLocks/>
          </p:cNvSpPr>
          <p:nvPr/>
        </p:nvSpPr>
        <p:spPr bwMode="auto">
          <a:xfrm>
            <a:off x="-481013" y="1143000"/>
            <a:ext cx="9020176" cy="4953000"/>
          </a:xfrm>
          <a:prstGeom prst="rect">
            <a:avLst/>
          </a:prstGeom>
          <a:noFill/>
          <a:ln w="9525">
            <a:noFill/>
            <a:miter lim="800000"/>
            <a:headEnd/>
            <a:tailEnd/>
          </a:ln>
        </p:spPr>
        <p:txBody>
          <a:bodyPr/>
          <a:lstStyle/>
          <a:p>
            <a:pPr lvl="2" algn="ctr">
              <a:spcBef>
                <a:spcPct val="20000"/>
              </a:spcBef>
              <a:buFont typeface="Arial" charset="0"/>
              <a:buNone/>
            </a:pPr>
            <a:r>
              <a:rPr lang="en-NZ" sz="2800" b="1" u="sng">
                <a:latin typeface="Calibri" pitchFamily="34" charset="0"/>
              </a:rPr>
              <a:t>Traceable to what?</a:t>
            </a:r>
          </a:p>
          <a:p>
            <a:pPr lvl="2" algn="ctr">
              <a:spcBef>
                <a:spcPct val="20000"/>
              </a:spcBef>
              <a:buFont typeface="Arial" charset="0"/>
              <a:buNone/>
            </a:pPr>
            <a:endParaRPr lang="en-NZ" sz="2800" b="1">
              <a:latin typeface="Calibri" pitchFamily="34" charset="0"/>
            </a:endParaRPr>
          </a:p>
          <a:p>
            <a:pPr lvl="2" algn="ctr">
              <a:spcBef>
                <a:spcPct val="20000"/>
              </a:spcBef>
              <a:buFont typeface="Arial" charset="0"/>
              <a:buNone/>
            </a:pPr>
            <a:r>
              <a:rPr lang="en-NZ" sz="2800" b="1">
                <a:latin typeface="Calibri" pitchFamily="34" charset="0"/>
              </a:rPr>
              <a:t>The Metre </a:t>
            </a:r>
          </a:p>
          <a:p>
            <a:pPr lvl="2" algn="ctr">
              <a:spcBef>
                <a:spcPct val="20000"/>
              </a:spcBef>
              <a:buFont typeface="Arial" charset="0"/>
              <a:buNone/>
            </a:pPr>
            <a:endParaRPr lang="en-NZ" sz="2800">
              <a:latin typeface="Calibri" pitchFamily="34" charset="0"/>
            </a:endParaRPr>
          </a:p>
          <a:p>
            <a:pPr lvl="2">
              <a:spcBef>
                <a:spcPct val="20000"/>
              </a:spcBef>
              <a:buFont typeface="Arial" charset="0"/>
              <a:buNone/>
            </a:pPr>
            <a:endParaRPr lang="en-NZ" sz="2800" b="1" u="sng">
              <a:latin typeface="Calibri" pitchFamily="34" charset="0"/>
            </a:endParaRPr>
          </a:p>
        </p:txBody>
      </p:sp>
      <p:pic>
        <p:nvPicPr>
          <p:cNvPr id="79878" name="Picture 2"/>
          <p:cNvPicPr>
            <a:picLocks noChangeAspect="1" noChangeArrowheads="1"/>
          </p:cNvPicPr>
          <p:nvPr/>
        </p:nvPicPr>
        <p:blipFill>
          <a:blip r:embed="rId5"/>
          <a:srcRect/>
          <a:stretch>
            <a:fillRect/>
          </a:stretch>
        </p:blipFill>
        <p:spPr bwMode="auto">
          <a:xfrm>
            <a:off x="2971800" y="3048000"/>
            <a:ext cx="3048000" cy="2036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a:spLocks noGrp="1"/>
          </p:cNvSpPr>
          <p:nvPr>
            <p:ph type="title" idx="4294967295"/>
          </p:nvPr>
        </p:nvSpPr>
        <p:spPr>
          <a:xfrm>
            <a:off x="457200" y="152400"/>
            <a:ext cx="8229600" cy="1143000"/>
          </a:xfrm>
        </p:spPr>
        <p:txBody>
          <a:bodyPr anchor="t"/>
          <a:lstStyle/>
          <a:p>
            <a:pPr eaLnBrk="1" hangingPunct="1"/>
            <a:r>
              <a:rPr lang="en-NZ" sz="3600" b="1" smtClean="0">
                <a:solidFill>
                  <a:schemeClr val="accent1"/>
                </a:solidFill>
              </a:rPr>
              <a:t>Equipment – Traceability</a:t>
            </a:r>
          </a:p>
        </p:txBody>
      </p:sp>
      <p:sp>
        <p:nvSpPr>
          <p:cNvPr id="100355" name="Content Placeholder 2"/>
          <p:cNvSpPr>
            <a:spLocks noGrp="1"/>
          </p:cNvSpPr>
          <p:nvPr>
            <p:ph idx="4294967295"/>
          </p:nvPr>
        </p:nvSpPr>
        <p:spPr>
          <a:xfrm>
            <a:off x="250825" y="765175"/>
            <a:ext cx="8610600" cy="5595938"/>
          </a:xfrm>
        </p:spPr>
        <p:txBody>
          <a:bodyPr/>
          <a:lstStyle/>
          <a:p>
            <a:pPr eaLnBrk="1" hangingPunct="1"/>
            <a:endParaRPr lang="en-NZ" sz="1600" smtClean="0"/>
          </a:p>
          <a:p>
            <a:pPr lvl="2" eaLnBrk="1" hangingPunct="1"/>
            <a:endParaRPr lang="en-NZ" sz="1200" smtClean="0"/>
          </a:p>
          <a:p>
            <a:pPr lvl="2" eaLnBrk="1" hangingPunct="1"/>
            <a:endParaRPr lang="en-NZ" sz="1600" smtClean="0"/>
          </a:p>
          <a:p>
            <a:pPr eaLnBrk="1" hangingPunct="1"/>
            <a:endParaRPr lang="en-NZ" sz="2400" smtClean="0"/>
          </a:p>
          <a:p>
            <a:pPr eaLnBrk="1" hangingPunct="1"/>
            <a:endParaRPr lang="en-NZ" smtClean="0"/>
          </a:p>
        </p:txBody>
      </p:sp>
      <p:pic>
        <p:nvPicPr>
          <p:cNvPr id="100356" name="Picture 2"/>
          <p:cNvPicPr>
            <a:picLocks noChangeAspect="1" noChangeArrowheads="1"/>
          </p:cNvPicPr>
          <p:nvPr/>
        </p:nvPicPr>
        <p:blipFill>
          <a:blip r:embed="rId3"/>
          <a:srcRect/>
          <a:stretch>
            <a:fillRect/>
          </a:stretch>
        </p:blipFill>
        <p:spPr bwMode="auto">
          <a:xfrm>
            <a:off x="609600" y="6096000"/>
            <a:ext cx="2438400" cy="577850"/>
          </a:xfrm>
          <a:prstGeom prst="rect">
            <a:avLst/>
          </a:prstGeom>
          <a:noFill/>
          <a:ln w="9525">
            <a:noFill/>
            <a:miter lim="800000"/>
            <a:headEnd/>
            <a:tailEnd/>
          </a:ln>
        </p:spPr>
      </p:pic>
      <p:pic>
        <p:nvPicPr>
          <p:cNvPr id="100357" name="Picture 3"/>
          <p:cNvPicPr>
            <a:picLocks noChangeAspect="1" noChangeArrowheads="1"/>
          </p:cNvPicPr>
          <p:nvPr/>
        </p:nvPicPr>
        <p:blipFill>
          <a:blip r:embed="rId4"/>
          <a:srcRect/>
          <a:stretch>
            <a:fillRect/>
          </a:stretch>
        </p:blipFill>
        <p:spPr bwMode="auto">
          <a:xfrm>
            <a:off x="6553200" y="5818188"/>
            <a:ext cx="2311400" cy="855662"/>
          </a:xfrm>
          <a:prstGeom prst="rect">
            <a:avLst/>
          </a:prstGeom>
          <a:noFill/>
          <a:ln w="9525">
            <a:solidFill>
              <a:schemeClr val="tx1"/>
            </a:solidFill>
            <a:miter lim="800000"/>
            <a:headEnd/>
            <a:tailEnd/>
          </a:ln>
        </p:spPr>
      </p:pic>
      <p:sp>
        <p:nvSpPr>
          <p:cNvPr id="100358" name="Content Placeholder 2"/>
          <p:cNvSpPr txBox="1">
            <a:spLocks/>
          </p:cNvSpPr>
          <p:nvPr/>
        </p:nvSpPr>
        <p:spPr bwMode="auto">
          <a:xfrm>
            <a:off x="-481013" y="1143000"/>
            <a:ext cx="9020176" cy="4953000"/>
          </a:xfrm>
          <a:prstGeom prst="rect">
            <a:avLst/>
          </a:prstGeom>
          <a:noFill/>
          <a:ln w="9525">
            <a:noFill/>
            <a:miter lim="800000"/>
            <a:headEnd/>
            <a:tailEnd/>
          </a:ln>
        </p:spPr>
        <p:txBody>
          <a:bodyPr/>
          <a:lstStyle/>
          <a:p>
            <a:pPr lvl="2" algn="ctr">
              <a:spcBef>
                <a:spcPct val="20000"/>
              </a:spcBef>
              <a:buFont typeface="Arial" charset="0"/>
              <a:buNone/>
            </a:pPr>
            <a:r>
              <a:rPr lang="en-NZ" sz="2800" b="1" u="sng">
                <a:latin typeface="Calibri" pitchFamily="34" charset="0"/>
              </a:rPr>
              <a:t>Traceable to what?</a:t>
            </a:r>
          </a:p>
          <a:p>
            <a:pPr lvl="2">
              <a:spcBef>
                <a:spcPct val="20000"/>
              </a:spcBef>
              <a:buFont typeface="Arial" charset="0"/>
              <a:buNone/>
            </a:pPr>
            <a:endParaRPr lang="en-NZ" sz="2800" b="1">
              <a:latin typeface="Calibri" pitchFamily="34" charset="0"/>
            </a:endParaRPr>
          </a:p>
          <a:p>
            <a:pPr lvl="2">
              <a:spcBef>
                <a:spcPct val="20000"/>
              </a:spcBef>
              <a:buFont typeface="Arial" charset="0"/>
              <a:buNone/>
            </a:pPr>
            <a:r>
              <a:rPr lang="en-NZ" sz="2800" b="1">
                <a:latin typeface="Calibri" pitchFamily="34" charset="0"/>
              </a:rPr>
              <a:t>The Metre is an SI unit</a:t>
            </a:r>
          </a:p>
          <a:p>
            <a:pPr lvl="2">
              <a:spcBef>
                <a:spcPct val="20000"/>
              </a:spcBef>
              <a:buFont typeface="Arial" charset="0"/>
              <a:buNone/>
            </a:pPr>
            <a:endParaRPr lang="en-NZ" sz="2800" b="1">
              <a:latin typeface="Calibri" pitchFamily="34" charset="0"/>
            </a:endParaRPr>
          </a:p>
          <a:p>
            <a:pPr lvl="2">
              <a:spcBef>
                <a:spcPct val="20000"/>
              </a:spcBef>
              <a:buFont typeface="Arial" charset="0"/>
              <a:buNone/>
            </a:pPr>
            <a:r>
              <a:rPr lang="en-GB" sz="2800">
                <a:latin typeface="Calibri" pitchFamily="34" charset="0"/>
              </a:rPr>
              <a:t>The </a:t>
            </a:r>
            <a:r>
              <a:rPr lang="en-GB" sz="2800" b="1">
                <a:latin typeface="Calibri" pitchFamily="34" charset="0"/>
              </a:rPr>
              <a:t>International System of Units</a:t>
            </a:r>
            <a:r>
              <a:rPr lang="en-GB" sz="2800">
                <a:latin typeface="Calibri" pitchFamily="34" charset="0"/>
              </a:rPr>
              <a:t> (French: </a:t>
            </a:r>
            <a:r>
              <a:rPr lang="fr-FR" sz="2800" i="1">
                <a:latin typeface="Calibri" pitchFamily="34" charset="0"/>
              </a:rPr>
              <a:t>Système International d'Unités</a:t>
            </a:r>
            <a:r>
              <a:rPr lang="en-GB" sz="2800">
                <a:latin typeface="Calibri" pitchFamily="34" charset="0"/>
              </a:rPr>
              <a:t>, </a:t>
            </a:r>
            <a:r>
              <a:rPr lang="en-GB" sz="2800" b="1">
                <a:latin typeface="Calibri" pitchFamily="34" charset="0"/>
              </a:rPr>
              <a:t>SI</a:t>
            </a:r>
            <a:r>
              <a:rPr lang="en-GB" sz="2800">
                <a:latin typeface="Calibri" pitchFamily="34" charset="0"/>
              </a:rPr>
              <a:t>) is the modern form of the metric system and is the world's most widely used system of measurement</a:t>
            </a:r>
            <a:endParaRPr lang="en-NZ" sz="2800">
              <a:latin typeface="Calibri" pitchFamily="34" charset="0"/>
            </a:endParaRPr>
          </a:p>
          <a:p>
            <a:pPr lvl="2">
              <a:spcBef>
                <a:spcPct val="20000"/>
              </a:spcBef>
              <a:buFont typeface="Arial" charset="0"/>
              <a:buNone/>
            </a:pPr>
            <a:endParaRPr lang="en-NZ" sz="2800" b="1" u="sng">
              <a:latin typeface="Calibr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idx="4294967295"/>
          </p:nvPr>
        </p:nvSpPr>
        <p:spPr>
          <a:xfrm>
            <a:off x="468313" y="0"/>
            <a:ext cx="8229600" cy="1143000"/>
          </a:xfrm>
        </p:spPr>
        <p:txBody>
          <a:bodyPr anchor="t"/>
          <a:lstStyle/>
          <a:p>
            <a:pPr eaLnBrk="1" hangingPunct="1"/>
            <a:r>
              <a:rPr lang="en-NZ" sz="3600" b="1" smtClean="0">
                <a:solidFill>
                  <a:schemeClr val="accent1"/>
                </a:solidFill>
              </a:rPr>
              <a:t>Equipment – Traceability</a:t>
            </a:r>
          </a:p>
        </p:txBody>
      </p:sp>
      <p:sp>
        <p:nvSpPr>
          <p:cNvPr id="81922" name="Content Placeholder 2"/>
          <p:cNvSpPr>
            <a:spLocks noGrp="1"/>
          </p:cNvSpPr>
          <p:nvPr>
            <p:ph idx="4294967295"/>
          </p:nvPr>
        </p:nvSpPr>
        <p:spPr>
          <a:xfrm>
            <a:off x="250825" y="765175"/>
            <a:ext cx="8610600" cy="5595938"/>
          </a:xfrm>
        </p:spPr>
        <p:txBody>
          <a:bodyPr/>
          <a:lstStyle/>
          <a:p>
            <a:pPr eaLnBrk="1" hangingPunct="1"/>
            <a:endParaRPr lang="en-NZ" sz="1600" smtClean="0"/>
          </a:p>
          <a:p>
            <a:pPr lvl="2" eaLnBrk="1" hangingPunct="1"/>
            <a:endParaRPr lang="en-NZ" sz="1200" smtClean="0"/>
          </a:p>
          <a:p>
            <a:pPr lvl="2" eaLnBrk="1" hangingPunct="1"/>
            <a:endParaRPr lang="en-NZ" sz="1600" smtClean="0"/>
          </a:p>
          <a:p>
            <a:pPr eaLnBrk="1" hangingPunct="1"/>
            <a:endParaRPr lang="en-NZ" sz="2400" smtClean="0"/>
          </a:p>
          <a:p>
            <a:pPr eaLnBrk="1" hangingPunct="1"/>
            <a:endParaRPr lang="en-NZ" smtClean="0"/>
          </a:p>
        </p:txBody>
      </p:sp>
      <p:pic>
        <p:nvPicPr>
          <p:cNvPr id="81923" name="Picture 2"/>
          <p:cNvPicPr>
            <a:picLocks noChangeAspect="1" noChangeArrowheads="1"/>
          </p:cNvPicPr>
          <p:nvPr/>
        </p:nvPicPr>
        <p:blipFill>
          <a:blip r:embed="rId3"/>
          <a:srcRect/>
          <a:stretch>
            <a:fillRect/>
          </a:stretch>
        </p:blipFill>
        <p:spPr bwMode="auto">
          <a:xfrm>
            <a:off x="609600" y="6096000"/>
            <a:ext cx="2438400" cy="577850"/>
          </a:xfrm>
          <a:prstGeom prst="rect">
            <a:avLst/>
          </a:prstGeom>
          <a:noFill/>
          <a:ln w="9525">
            <a:noFill/>
            <a:miter lim="800000"/>
            <a:headEnd/>
            <a:tailEnd/>
          </a:ln>
        </p:spPr>
      </p:pic>
      <p:pic>
        <p:nvPicPr>
          <p:cNvPr id="81924" name="Picture 3"/>
          <p:cNvPicPr>
            <a:picLocks noChangeAspect="1" noChangeArrowheads="1"/>
          </p:cNvPicPr>
          <p:nvPr/>
        </p:nvPicPr>
        <p:blipFill>
          <a:blip r:embed="rId4"/>
          <a:srcRect/>
          <a:stretch>
            <a:fillRect/>
          </a:stretch>
        </p:blipFill>
        <p:spPr bwMode="auto">
          <a:xfrm>
            <a:off x="6553200" y="5818188"/>
            <a:ext cx="2311400" cy="855662"/>
          </a:xfrm>
          <a:prstGeom prst="rect">
            <a:avLst/>
          </a:prstGeom>
          <a:noFill/>
          <a:ln w="9525">
            <a:solidFill>
              <a:schemeClr val="tx1"/>
            </a:solidFill>
            <a:miter lim="800000"/>
            <a:headEnd/>
            <a:tailEnd/>
          </a:ln>
        </p:spPr>
      </p:pic>
      <p:sp>
        <p:nvSpPr>
          <p:cNvPr id="81925" name="Content Placeholder 2"/>
          <p:cNvSpPr txBox="1">
            <a:spLocks/>
          </p:cNvSpPr>
          <p:nvPr/>
        </p:nvSpPr>
        <p:spPr bwMode="auto">
          <a:xfrm>
            <a:off x="0" y="1143000"/>
            <a:ext cx="8539163" cy="4953000"/>
          </a:xfrm>
          <a:prstGeom prst="rect">
            <a:avLst/>
          </a:prstGeom>
          <a:noFill/>
          <a:ln w="9525">
            <a:noFill/>
            <a:miter lim="800000"/>
            <a:headEnd/>
            <a:tailEnd/>
          </a:ln>
        </p:spPr>
        <p:txBody>
          <a:bodyPr/>
          <a:lstStyle/>
          <a:p>
            <a:pPr lvl="2" algn="ctr">
              <a:spcBef>
                <a:spcPct val="20000"/>
              </a:spcBef>
              <a:buFont typeface="Arial" charset="0"/>
              <a:buNone/>
            </a:pPr>
            <a:r>
              <a:rPr lang="en-NZ" sz="2800" b="1" u="sng">
                <a:latin typeface="Calibri" pitchFamily="34" charset="0"/>
              </a:rPr>
              <a:t>Traceable to what?</a:t>
            </a:r>
          </a:p>
          <a:p>
            <a:pPr lvl="2" algn="ctr">
              <a:spcBef>
                <a:spcPct val="20000"/>
              </a:spcBef>
              <a:buFont typeface="Arial" charset="0"/>
              <a:buNone/>
            </a:pPr>
            <a:endParaRPr lang="en-NZ" sz="2800" b="1">
              <a:latin typeface="Calibri" pitchFamily="34" charset="0"/>
            </a:endParaRPr>
          </a:p>
          <a:p>
            <a:pPr lvl="2" algn="ctr">
              <a:spcBef>
                <a:spcPct val="20000"/>
              </a:spcBef>
              <a:buFont typeface="Arial" charset="0"/>
              <a:buNone/>
            </a:pPr>
            <a:endParaRPr lang="en-NZ" sz="2800">
              <a:latin typeface="Calibri" pitchFamily="34" charset="0"/>
            </a:endParaRPr>
          </a:p>
          <a:p>
            <a:pPr lvl="2">
              <a:spcBef>
                <a:spcPct val="20000"/>
              </a:spcBef>
              <a:buFont typeface="Arial" charset="0"/>
              <a:buNone/>
            </a:pPr>
            <a:endParaRPr lang="en-NZ" sz="2800" b="1" u="sng">
              <a:latin typeface="Calibri" pitchFamily="34" charset="0"/>
            </a:endParaRPr>
          </a:p>
        </p:txBody>
      </p:sp>
      <p:graphicFrame>
        <p:nvGraphicFramePr>
          <p:cNvPr id="69852" name="Group 220"/>
          <p:cNvGraphicFramePr>
            <a:graphicFrameLocks noGrp="1"/>
          </p:cNvGraphicFramePr>
          <p:nvPr/>
        </p:nvGraphicFramePr>
        <p:xfrm>
          <a:off x="755650" y="1916113"/>
          <a:ext cx="7777163" cy="3790001"/>
        </p:xfrm>
        <a:graphic>
          <a:graphicData uri="http://schemas.openxmlformats.org/drawingml/2006/table">
            <a:tbl>
              <a:tblPr/>
              <a:tblGrid>
                <a:gridCol w="1646238"/>
                <a:gridCol w="1155700"/>
                <a:gridCol w="3411537"/>
                <a:gridCol w="1563688"/>
              </a:tblGrid>
              <a:tr h="720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Calibri" pitchFamily="34" charset="0"/>
                          <a:cs typeface="Times New Roman" pitchFamily="18" charset="0"/>
                        </a:rPr>
                        <a:t>Unit</a:t>
                      </a:r>
                      <a:br>
                        <a:rPr kumimoji="0" lang="en-GB" sz="2400" b="1" i="0" u="none" strike="noStrike" cap="none" normalizeH="0" baseline="0" smtClean="0">
                          <a:ln>
                            <a:noFill/>
                          </a:ln>
                          <a:solidFill>
                            <a:schemeClr val="tx1"/>
                          </a:solidFill>
                          <a:effectLst/>
                          <a:latin typeface="Calibri" pitchFamily="34" charset="0"/>
                          <a:cs typeface="Times New Roman" pitchFamily="18" charset="0"/>
                        </a:rPr>
                      </a:br>
                      <a:r>
                        <a:rPr kumimoji="0" lang="en-GB" sz="2400" b="1" i="0" u="none" strike="noStrike" cap="none" normalizeH="0" baseline="0" smtClean="0">
                          <a:ln>
                            <a:noFill/>
                          </a:ln>
                          <a:solidFill>
                            <a:schemeClr val="tx1"/>
                          </a:solidFill>
                          <a:effectLst/>
                          <a:latin typeface="Calibri" pitchFamily="34" charset="0"/>
                          <a:cs typeface="Times New Roman" pitchFamily="18" charset="0"/>
                        </a:rPr>
                        <a:t>name</a:t>
                      </a:r>
                      <a:endParaRPr kumimoji="0" lang="en-GB" sz="2400" b="1" i="0" u="none" strike="noStrike" cap="none" normalizeH="0" baseline="0" smtClean="0">
                        <a:ln>
                          <a:noFill/>
                        </a:ln>
                        <a:solidFill>
                          <a:schemeClr val="tx1"/>
                        </a:solidFill>
                        <a:effectLst/>
                        <a:latin typeface="Calibri" pitchFamily="34"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818B8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Calibri" pitchFamily="34" charset="0"/>
                          <a:cs typeface="Times New Roman" pitchFamily="18" charset="0"/>
                        </a:rPr>
                        <a:t>Unit</a:t>
                      </a:r>
                      <a:br>
                        <a:rPr kumimoji="0" lang="en-GB" sz="2400" b="1" i="0" u="none" strike="noStrike" cap="none" normalizeH="0" baseline="0" smtClean="0">
                          <a:ln>
                            <a:noFill/>
                          </a:ln>
                          <a:solidFill>
                            <a:schemeClr val="tx1"/>
                          </a:solidFill>
                          <a:effectLst/>
                          <a:latin typeface="Calibri" pitchFamily="34" charset="0"/>
                          <a:cs typeface="Times New Roman" pitchFamily="18" charset="0"/>
                        </a:rPr>
                      </a:br>
                      <a:r>
                        <a:rPr kumimoji="0" lang="en-GB" sz="2400" b="1" i="0" u="none" strike="noStrike" cap="none" normalizeH="0" baseline="0" smtClean="0">
                          <a:ln>
                            <a:noFill/>
                          </a:ln>
                          <a:solidFill>
                            <a:schemeClr val="tx1"/>
                          </a:solidFill>
                          <a:effectLst/>
                          <a:latin typeface="Calibri" pitchFamily="34" charset="0"/>
                          <a:cs typeface="Times New Roman" pitchFamily="18" charset="0"/>
                        </a:rPr>
                        <a:t>symbol</a:t>
                      </a:r>
                      <a:endParaRPr kumimoji="0" lang="en-GB" sz="2400" b="1" i="0" u="none" strike="noStrike" cap="none" normalizeH="0" baseline="0" smtClean="0">
                        <a:ln>
                          <a:noFill/>
                        </a:ln>
                        <a:solidFill>
                          <a:schemeClr val="tx1"/>
                        </a:solidFill>
                        <a:effectLst/>
                        <a:latin typeface="Calibri" pitchFamily="34"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818B8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Calibri" pitchFamily="34" charset="0"/>
                          <a:cs typeface="Times New Roman" pitchFamily="18" charset="0"/>
                        </a:rPr>
                        <a:t>Quantity</a:t>
                      </a:r>
                      <a:br>
                        <a:rPr kumimoji="0" lang="en-GB" sz="2400" b="1" i="0" u="none" strike="noStrike" cap="none" normalizeH="0" baseline="0" smtClean="0">
                          <a:ln>
                            <a:noFill/>
                          </a:ln>
                          <a:solidFill>
                            <a:schemeClr val="tx1"/>
                          </a:solidFill>
                          <a:effectLst/>
                          <a:latin typeface="Calibri" pitchFamily="34" charset="0"/>
                          <a:cs typeface="Times New Roman" pitchFamily="18" charset="0"/>
                        </a:rPr>
                      </a:br>
                      <a:r>
                        <a:rPr kumimoji="0" lang="en-GB" sz="2400" b="1" i="0" u="none" strike="noStrike" cap="none" normalizeH="0" baseline="0" smtClean="0">
                          <a:ln>
                            <a:noFill/>
                          </a:ln>
                          <a:solidFill>
                            <a:schemeClr val="tx1"/>
                          </a:solidFill>
                          <a:effectLst/>
                          <a:latin typeface="Calibri" pitchFamily="34" charset="0"/>
                          <a:cs typeface="Times New Roman" pitchFamily="18" charset="0"/>
                        </a:rPr>
                        <a:t>name</a:t>
                      </a:r>
                      <a:endParaRPr kumimoji="0" lang="en-GB" sz="2400" b="1" i="0" u="none" strike="noStrike" cap="none" normalizeH="0" baseline="0" smtClean="0">
                        <a:ln>
                          <a:noFill/>
                        </a:ln>
                        <a:solidFill>
                          <a:schemeClr val="tx1"/>
                        </a:solidFill>
                        <a:effectLst/>
                        <a:latin typeface="Calibri" pitchFamily="34"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818B8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Calibri" pitchFamily="34" charset="0"/>
                          <a:cs typeface="Times New Roman" pitchFamily="18" charset="0"/>
                        </a:rPr>
                        <a:t>Dimension</a:t>
                      </a:r>
                      <a:br>
                        <a:rPr kumimoji="0" lang="en-GB" sz="2400" b="1" i="0" u="none" strike="noStrike" cap="none" normalizeH="0" baseline="0" smtClean="0">
                          <a:ln>
                            <a:noFill/>
                          </a:ln>
                          <a:solidFill>
                            <a:schemeClr val="tx1"/>
                          </a:solidFill>
                          <a:effectLst/>
                          <a:latin typeface="Calibri" pitchFamily="34" charset="0"/>
                          <a:cs typeface="Times New Roman" pitchFamily="18" charset="0"/>
                        </a:rPr>
                      </a:br>
                      <a:r>
                        <a:rPr kumimoji="0" lang="en-GB" sz="2400" b="1" i="0" u="none" strike="noStrike" cap="none" normalizeH="0" baseline="0" smtClean="0">
                          <a:ln>
                            <a:noFill/>
                          </a:ln>
                          <a:solidFill>
                            <a:schemeClr val="tx1"/>
                          </a:solidFill>
                          <a:effectLst/>
                          <a:latin typeface="Calibri" pitchFamily="34" charset="0"/>
                          <a:cs typeface="Times New Roman" pitchFamily="18" charset="0"/>
                        </a:rPr>
                        <a:t>symbol</a:t>
                      </a:r>
                      <a:endParaRPr kumimoji="0" lang="en-GB" sz="2400" b="1" i="0" u="none" strike="noStrike" cap="none" normalizeH="0" baseline="0" smtClean="0">
                        <a:ln>
                          <a:noFill/>
                        </a:ln>
                        <a:solidFill>
                          <a:schemeClr val="tx1"/>
                        </a:solidFill>
                        <a:effectLst/>
                        <a:latin typeface="Calibri" pitchFamily="34"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818B8B"/>
                    </a:solidFill>
                  </a:tcPr>
                </a:tc>
              </a:tr>
              <a:tr h="42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Calibri" pitchFamily="34" charset="0"/>
                          <a:cs typeface="Times New Roman" pitchFamily="18" charset="0"/>
                        </a:rPr>
                        <a:t>metre</a:t>
                      </a:r>
                      <a:endParaRPr kumimoji="0" lang="en-GB" sz="2000" b="0" i="0" u="none" strike="noStrike" cap="none" normalizeH="0" baseline="0" smtClean="0">
                        <a:ln>
                          <a:noFill/>
                        </a:ln>
                        <a:solidFill>
                          <a:schemeClr val="tx1"/>
                        </a:solidFill>
                        <a:effectLst/>
                        <a:latin typeface="Calibri" pitchFamily="34"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Calibri" pitchFamily="34" charset="0"/>
                          <a:cs typeface="Times New Roman" pitchFamily="18" charset="0"/>
                        </a:rPr>
                        <a:t>m</a:t>
                      </a:r>
                      <a:endParaRPr kumimoji="0" lang="en-GB" sz="2000" b="0" i="0" u="none" strike="noStrike" cap="none" normalizeH="0" baseline="0" smtClean="0">
                        <a:ln>
                          <a:noFill/>
                        </a:ln>
                        <a:solidFill>
                          <a:schemeClr val="tx1"/>
                        </a:solidFill>
                        <a:effectLst/>
                        <a:latin typeface="Calibri" pitchFamily="34"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Calibri" pitchFamily="34" charset="0"/>
                          <a:cs typeface="Times New Roman" pitchFamily="18" charset="0"/>
                        </a:rPr>
                        <a:t>length</a:t>
                      </a:r>
                      <a:endParaRPr kumimoji="0" lang="en-GB" sz="2000" b="0" i="0" u="none" strike="noStrike" cap="none" normalizeH="0" baseline="0" smtClean="0">
                        <a:ln>
                          <a:noFill/>
                        </a:ln>
                        <a:solidFill>
                          <a:schemeClr val="tx1"/>
                        </a:solidFill>
                        <a:effectLst/>
                        <a:latin typeface="Calibri" pitchFamily="34"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Calibri" pitchFamily="34" charset="0"/>
                          <a:cs typeface="Times New Roman" pitchFamily="18" charset="0"/>
                        </a:rPr>
                        <a:t>L</a:t>
                      </a:r>
                      <a:endParaRPr kumimoji="0" lang="en-GB" sz="2000" b="0" i="0" u="none" strike="noStrike" cap="none" normalizeH="0" baseline="0" smtClean="0">
                        <a:ln>
                          <a:noFill/>
                        </a:ln>
                        <a:solidFill>
                          <a:schemeClr val="tx1"/>
                        </a:solidFill>
                        <a:effectLst/>
                        <a:latin typeface="Calibri" pitchFamily="34"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r>
              <a:tr h="42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Calibri" pitchFamily="34" charset="0"/>
                          <a:cs typeface="Times New Roman" pitchFamily="18" charset="0"/>
                        </a:rPr>
                        <a:t>kilogram</a:t>
                      </a:r>
                      <a:endParaRPr kumimoji="0" lang="en-GB" sz="2000" b="0" i="0" u="none" strike="noStrike" cap="none" normalizeH="0" baseline="0" smtClean="0">
                        <a:ln>
                          <a:noFill/>
                        </a:ln>
                        <a:solidFill>
                          <a:schemeClr val="tx1"/>
                        </a:solidFill>
                        <a:effectLst/>
                        <a:latin typeface="Calibri" pitchFamily="34"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Calibri" pitchFamily="34" charset="0"/>
                          <a:cs typeface="Times New Roman" pitchFamily="18" charset="0"/>
                        </a:rPr>
                        <a:t>kg</a:t>
                      </a:r>
                      <a:endParaRPr kumimoji="0" lang="en-GB" sz="2000" b="0" i="0" u="none" strike="noStrike" cap="none" normalizeH="0" baseline="0" smtClean="0">
                        <a:ln>
                          <a:noFill/>
                        </a:ln>
                        <a:solidFill>
                          <a:schemeClr val="tx1"/>
                        </a:solidFill>
                        <a:effectLst/>
                        <a:latin typeface="Calibri" pitchFamily="34"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Calibri" pitchFamily="34" charset="0"/>
                          <a:cs typeface="Times New Roman" pitchFamily="18" charset="0"/>
                        </a:rPr>
                        <a:t>mass</a:t>
                      </a:r>
                      <a:endParaRPr kumimoji="0" lang="en-GB" sz="2000" b="0" i="0" u="none" strike="noStrike" cap="none" normalizeH="0" baseline="0" smtClean="0">
                        <a:ln>
                          <a:noFill/>
                        </a:ln>
                        <a:solidFill>
                          <a:schemeClr val="tx1"/>
                        </a:solidFill>
                        <a:effectLst/>
                        <a:latin typeface="Calibri" pitchFamily="34"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Calibri" pitchFamily="34" charset="0"/>
                          <a:cs typeface="Times New Roman" pitchFamily="18" charset="0"/>
                        </a:rPr>
                        <a:t>M</a:t>
                      </a:r>
                      <a:endParaRPr kumimoji="0" lang="en-GB" sz="2000" b="0" i="0" u="none" strike="noStrike" cap="none" normalizeH="0" baseline="0" smtClean="0">
                        <a:ln>
                          <a:noFill/>
                        </a:ln>
                        <a:solidFill>
                          <a:schemeClr val="tx1"/>
                        </a:solidFill>
                        <a:effectLst/>
                        <a:latin typeface="Calibri" pitchFamily="34"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r>
              <a:tr h="42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Calibri" pitchFamily="34" charset="0"/>
                          <a:cs typeface="Times New Roman" pitchFamily="18" charset="0"/>
                        </a:rPr>
                        <a:t>second</a:t>
                      </a:r>
                      <a:endParaRPr kumimoji="0" lang="en-GB" sz="2000" b="0" i="0" u="none" strike="noStrike" cap="none" normalizeH="0" baseline="0" smtClean="0">
                        <a:ln>
                          <a:noFill/>
                        </a:ln>
                        <a:solidFill>
                          <a:schemeClr val="tx1"/>
                        </a:solidFill>
                        <a:effectLst/>
                        <a:latin typeface="Calibri" pitchFamily="34"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Calibri" pitchFamily="34" charset="0"/>
                          <a:cs typeface="Times New Roman" pitchFamily="18" charset="0"/>
                        </a:rPr>
                        <a:t>s</a:t>
                      </a:r>
                      <a:endParaRPr kumimoji="0" lang="en-GB" sz="2000" b="0" i="0" u="none" strike="noStrike" cap="none" normalizeH="0" baseline="0" smtClean="0">
                        <a:ln>
                          <a:noFill/>
                        </a:ln>
                        <a:solidFill>
                          <a:schemeClr val="tx1"/>
                        </a:solidFill>
                        <a:effectLst/>
                        <a:latin typeface="Calibri" pitchFamily="34"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Calibri" pitchFamily="34" charset="0"/>
                          <a:cs typeface="Times New Roman" pitchFamily="18" charset="0"/>
                        </a:rPr>
                        <a:t>time</a:t>
                      </a:r>
                      <a:endParaRPr kumimoji="0" lang="en-GB" sz="2000" b="0" i="0" u="none" strike="noStrike" cap="none" normalizeH="0" baseline="0" smtClean="0">
                        <a:ln>
                          <a:noFill/>
                        </a:ln>
                        <a:solidFill>
                          <a:schemeClr val="tx1"/>
                        </a:solidFill>
                        <a:effectLst/>
                        <a:latin typeface="Calibri" pitchFamily="34"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Calibri" pitchFamily="34" charset="0"/>
                          <a:cs typeface="Times New Roman" pitchFamily="18" charset="0"/>
                        </a:rPr>
                        <a:t>T</a:t>
                      </a:r>
                      <a:endParaRPr kumimoji="0" lang="en-GB" sz="2000" b="0" i="0" u="none" strike="noStrike" cap="none" normalizeH="0" baseline="0" smtClean="0">
                        <a:ln>
                          <a:noFill/>
                        </a:ln>
                        <a:solidFill>
                          <a:schemeClr val="tx1"/>
                        </a:solidFill>
                        <a:effectLst/>
                        <a:latin typeface="Calibri" pitchFamily="34"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2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Calibri" pitchFamily="34" charset="0"/>
                          <a:cs typeface="Times New Roman" pitchFamily="18" charset="0"/>
                        </a:rPr>
                        <a:t>ampere</a:t>
                      </a:r>
                      <a:endParaRPr kumimoji="0" lang="en-GB" sz="2000" b="0" i="0" u="none" strike="noStrike" cap="none" normalizeH="0" baseline="0" smtClean="0">
                        <a:ln>
                          <a:noFill/>
                        </a:ln>
                        <a:solidFill>
                          <a:schemeClr val="tx1"/>
                        </a:solidFill>
                        <a:effectLst/>
                        <a:latin typeface="Calibri" pitchFamily="34"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Calibri" pitchFamily="34" charset="0"/>
                          <a:cs typeface="Times New Roman" pitchFamily="18" charset="0"/>
                        </a:rPr>
                        <a:t>A</a:t>
                      </a:r>
                      <a:endParaRPr kumimoji="0" lang="en-GB" sz="2000" b="0" i="0" u="none" strike="noStrike" cap="none" normalizeH="0" baseline="0" smtClean="0">
                        <a:ln>
                          <a:noFill/>
                        </a:ln>
                        <a:solidFill>
                          <a:schemeClr val="tx1"/>
                        </a:solidFill>
                        <a:effectLst/>
                        <a:latin typeface="Calibri" pitchFamily="34"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Calibri" pitchFamily="34" charset="0"/>
                          <a:cs typeface="Times New Roman" pitchFamily="18" charset="0"/>
                        </a:rPr>
                        <a:t>electric current</a:t>
                      </a:r>
                      <a:endParaRPr kumimoji="0" lang="en-GB" sz="2000" b="0" i="0" u="none" strike="noStrike" cap="none" normalizeH="0" baseline="0" smtClean="0">
                        <a:ln>
                          <a:noFill/>
                        </a:ln>
                        <a:solidFill>
                          <a:schemeClr val="tx1"/>
                        </a:solidFill>
                        <a:effectLst/>
                        <a:latin typeface="Calibri" pitchFamily="34"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Calibri" pitchFamily="34" charset="0"/>
                          <a:cs typeface="Times New Roman" pitchFamily="18" charset="0"/>
                        </a:rPr>
                        <a:t>I</a:t>
                      </a:r>
                      <a:endParaRPr kumimoji="0" lang="en-GB" sz="2000" b="0" i="0" u="none" strike="noStrike" cap="none" normalizeH="0" baseline="0" smtClean="0">
                        <a:ln>
                          <a:noFill/>
                        </a:ln>
                        <a:solidFill>
                          <a:schemeClr val="tx1"/>
                        </a:solidFill>
                        <a:effectLst/>
                        <a:latin typeface="Calibri" pitchFamily="34"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2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Calibri" pitchFamily="34" charset="0"/>
                          <a:cs typeface="Times New Roman" pitchFamily="18" charset="0"/>
                        </a:rPr>
                        <a:t>kelvin</a:t>
                      </a:r>
                      <a:endParaRPr kumimoji="0" lang="en-GB" sz="2000" b="0" i="0" u="none" strike="noStrike" cap="none" normalizeH="0" baseline="0" smtClean="0">
                        <a:ln>
                          <a:noFill/>
                        </a:ln>
                        <a:solidFill>
                          <a:schemeClr val="tx1"/>
                        </a:solidFill>
                        <a:effectLst/>
                        <a:latin typeface="Calibri" pitchFamily="34"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Calibri" pitchFamily="34" charset="0"/>
                          <a:cs typeface="Times New Roman" pitchFamily="18" charset="0"/>
                        </a:rPr>
                        <a:t>K</a:t>
                      </a:r>
                      <a:endParaRPr kumimoji="0" lang="en-GB" sz="2000" b="0" i="0" u="none" strike="noStrike" cap="none" normalizeH="0" baseline="0" smtClean="0">
                        <a:ln>
                          <a:noFill/>
                        </a:ln>
                        <a:solidFill>
                          <a:schemeClr val="tx1"/>
                        </a:solidFill>
                        <a:effectLst/>
                        <a:latin typeface="Calibri" pitchFamily="34"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Calibri" pitchFamily="34" charset="0"/>
                          <a:cs typeface="Times New Roman" pitchFamily="18" charset="0"/>
                        </a:rPr>
                        <a:t>thermodynamic temperature</a:t>
                      </a:r>
                      <a:endParaRPr kumimoji="0" lang="en-GB" sz="2000" b="0" i="0" u="none" strike="noStrike" cap="none" normalizeH="0" baseline="0" smtClean="0">
                        <a:ln>
                          <a:noFill/>
                        </a:ln>
                        <a:solidFill>
                          <a:schemeClr val="tx1"/>
                        </a:solidFill>
                        <a:effectLst/>
                        <a:latin typeface="Calibri" pitchFamily="34"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Calibri" pitchFamily="34" charset="0"/>
                          <a:cs typeface="Times New Roman" pitchFamily="18" charset="0"/>
                        </a:rPr>
                        <a:t>Θ</a:t>
                      </a:r>
                      <a:endParaRPr kumimoji="0" lang="en-GB" sz="2000" b="0" i="0" u="none" strike="noStrike" cap="none" normalizeH="0" baseline="0" smtClean="0">
                        <a:ln>
                          <a:noFill/>
                        </a:ln>
                        <a:solidFill>
                          <a:schemeClr val="tx1"/>
                        </a:solidFill>
                        <a:effectLst/>
                        <a:latin typeface="Calibri" pitchFamily="34"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2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Calibri" pitchFamily="34" charset="0"/>
                          <a:cs typeface="Times New Roman" pitchFamily="18" charset="0"/>
                        </a:rPr>
                        <a:t>mole</a:t>
                      </a:r>
                      <a:endParaRPr kumimoji="0" lang="en-GB" sz="2000" b="0" i="0" u="none" strike="noStrike" cap="none" normalizeH="0" baseline="0" smtClean="0">
                        <a:ln>
                          <a:noFill/>
                        </a:ln>
                        <a:solidFill>
                          <a:schemeClr val="tx1"/>
                        </a:solidFill>
                        <a:effectLst/>
                        <a:latin typeface="Calibri" pitchFamily="34"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Calibri" pitchFamily="34" charset="0"/>
                          <a:cs typeface="Times New Roman" pitchFamily="18" charset="0"/>
                        </a:rPr>
                        <a:t>mol</a:t>
                      </a:r>
                      <a:endParaRPr kumimoji="0" lang="en-GB" sz="2000" b="0" i="0" u="none" strike="noStrike" cap="none" normalizeH="0" baseline="0" smtClean="0">
                        <a:ln>
                          <a:noFill/>
                        </a:ln>
                        <a:solidFill>
                          <a:schemeClr val="tx1"/>
                        </a:solidFill>
                        <a:effectLst/>
                        <a:latin typeface="Calibri" pitchFamily="34"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Calibri" pitchFamily="34" charset="0"/>
                          <a:cs typeface="Times New Roman" pitchFamily="18" charset="0"/>
                        </a:rPr>
                        <a:t>amount of substance</a:t>
                      </a:r>
                      <a:endParaRPr kumimoji="0" lang="en-GB" sz="2000" b="0" i="0" u="none" strike="noStrike" cap="none" normalizeH="0" baseline="0" smtClean="0">
                        <a:ln>
                          <a:noFill/>
                        </a:ln>
                        <a:solidFill>
                          <a:schemeClr val="tx1"/>
                        </a:solidFill>
                        <a:effectLst/>
                        <a:latin typeface="Calibri" pitchFamily="34"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Calibri" pitchFamily="34" charset="0"/>
                          <a:cs typeface="Times New Roman" pitchFamily="18" charset="0"/>
                        </a:rPr>
                        <a:t>N</a:t>
                      </a:r>
                      <a:endParaRPr kumimoji="0" lang="en-GB" sz="2000" b="0" i="0" u="none" strike="noStrike" cap="none" normalizeH="0" baseline="0" smtClean="0">
                        <a:ln>
                          <a:noFill/>
                        </a:ln>
                        <a:solidFill>
                          <a:schemeClr val="tx1"/>
                        </a:solidFill>
                        <a:effectLst/>
                        <a:latin typeface="Calibri" pitchFamily="34"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238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Calibri" pitchFamily="34" charset="0"/>
                          <a:cs typeface="Times New Roman" pitchFamily="18" charset="0"/>
                        </a:rPr>
                        <a:t>candela</a:t>
                      </a:r>
                      <a:endParaRPr kumimoji="0" lang="en-GB" sz="2000" b="0" i="0" u="none" strike="noStrike" cap="none" normalizeH="0" baseline="0" smtClean="0">
                        <a:ln>
                          <a:noFill/>
                        </a:ln>
                        <a:solidFill>
                          <a:schemeClr val="tx1"/>
                        </a:solidFill>
                        <a:effectLst/>
                        <a:latin typeface="Calibri" pitchFamily="34"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Calibri" pitchFamily="34" charset="0"/>
                          <a:cs typeface="Times New Roman" pitchFamily="18" charset="0"/>
                        </a:rPr>
                        <a:t>cd</a:t>
                      </a:r>
                      <a:endParaRPr kumimoji="0" lang="en-GB" sz="2000" b="0" i="0" u="none" strike="noStrike" cap="none" normalizeH="0" baseline="0" smtClean="0">
                        <a:ln>
                          <a:noFill/>
                        </a:ln>
                        <a:solidFill>
                          <a:schemeClr val="tx1"/>
                        </a:solidFill>
                        <a:effectLst/>
                        <a:latin typeface="Calibri" pitchFamily="34"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Calibri" pitchFamily="34" charset="0"/>
                          <a:cs typeface="Times New Roman" pitchFamily="18" charset="0"/>
                        </a:rPr>
                        <a:t>luminous intensity</a:t>
                      </a:r>
                      <a:endParaRPr kumimoji="0" lang="en-GB" sz="2000" b="0" i="0" u="none" strike="noStrike" cap="none" normalizeH="0" baseline="0" smtClean="0">
                        <a:ln>
                          <a:noFill/>
                        </a:ln>
                        <a:solidFill>
                          <a:schemeClr val="tx1"/>
                        </a:solidFill>
                        <a:effectLst/>
                        <a:latin typeface="Calibri" pitchFamily="34"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smtClean="0">
                          <a:ln>
                            <a:noFill/>
                          </a:ln>
                          <a:solidFill>
                            <a:schemeClr val="tx1"/>
                          </a:solidFill>
                          <a:effectLst/>
                          <a:latin typeface="Calibri" pitchFamily="34" charset="0"/>
                          <a:cs typeface="Times New Roman" pitchFamily="18" charset="0"/>
                        </a:rPr>
                        <a:t>J</a:t>
                      </a:r>
                      <a:endParaRPr kumimoji="0" lang="en-GB" sz="2000" b="0" i="0" u="none" strike="noStrike" cap="none" normalizeH="0" baseline="0" smtClean="0">
                        <a:ln>
                          <a:noFill/>
                        </a:ln>
                        <a:solidFill>
                          <a:schemeClr val="tx1"/>
                        </a:solidFill>
                        <a:effectLst/>
                        <a:latin typeface="Calibri" pitchFamily="34"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468313" y="0"/>
            <a:ext cx="8229600" cy="1143000"/>
          </a:xfrm>
        </p:spPr>
        <p:txBody>
          <a:bodyPr anchor="t"/>
          <a:lstStyle/>
          <a:p>
            <a:pPr eaLnBrk="1" hangingPunct="1"/>
            <a:r>
              <a:rPr lang="en-NZ" sz="3600" b="1" smtClean="0">
                <a:solidFill>
                  <a:schemeClr val="accent1"/>
                </a:solidFill>
              </a:rPr>
              <a:t>Equipment – Traceability – Metre </a:t>
            </a:r>
          </a:p>
        </p:txBody>
      </p:sp>
      <p:sp>
        <p:nvSpPr>
          <p:cNvPr id="83970" name="Content Placeholder 2"/>
          <p:cNvSpPr>
            <a:spLocks noGrp="1"/>
          </p:cNvSpPr>
          <p:nvPr>
            <p:ph idx="1"/>
          </p:nvPr>
        </p:nvSpPr>
        <p:spPr>
          <a:xfrm>
            <a:off x="254000" y="762000"/>
            <a:ext cx="8610600" cy="5595938"/>
          </a:xfrm>
        </p:spPr>
        <p:txBody>
          <a:bodyPr/>
          <a:lstStyle/>
          <a:p>
            <a:pPr eaLnBrk="1" hangingPunct="1"/>
            <a:endParaRPr lang="en-NZ" sz="1600" smtClean="0"/>
          </a:p>
          <a:p>
            <a:pPr lvl="2" eaLnBrk="1" hangingPunct="1"/>
            <a:endParaRPr lang="en-NZ" sz="1200" smtClean="0"/>
          </a:p>
          <a:p>
            <a:pPr lvl="2" eaLnBrk="1" hangingPunct="1"/>
            <a:endParaRPr lang="en-NZ" sz="1600" smtClean="0"/>
          </a:p>
          <a:p>
            <a:pPr eaLnBrk="1" hangingPunct="1"/>
            <a:endParaRPr lang="en-NZ" sz="2400" smtClean="0"/>
          </a:p>
          <a:p>
            <a:pPr eaLnBrk="1" hangingPunct="1"/>
            <a:endParaRPr lang="en-NZ" smtClean="0"/>
          </a:p>
        </p:txBody>
      </p:sp>
      <p:pic>
        <p:nvPicPr>
          <p:cNvPr id="83971" name="Picture 2"/>
          <p:cNvPicPr>
            <a:picLocks noChangeAspect="1" noChangeArrowheads="1"/>
          </p:cNvPicPr>
          <p:nvPr/>
        </p:nvPicPr>
        <p:blipFill>
          <a:blip r:embed="rId3"/>
          <a:srcRect/>
          <a:stretch>
            <a:fillRect/>
          </a:stretch>
        </p:blipFill>
        <p:spPr bwMode="auto">
          <a:xfrm>
            <a:off x="609600" y="6096000"/>
            <a:ext cx="2438400" cy="577850"/>
          </a:xfrm>
          <a:prstGeom prst="rect">
            <a:avLst/>
          </a:prstGeom>
          <a:noFill/>
          <a:ln w="9525">
            <a:noFill/>
            <a:miter lim="800000"/>
            <a:headEnd/>
            <a:tailEnd/>
          </a:ln>
        </p:spPr>
      </p:pic>
      <p:pic>
        <p:nvPicPr>
          <p:cNvPr id="83972" name="Picture 3"/>
          <p:cNvPicPr>
            <a:picLocks noChangeAspect="1" noChangeArrowheads="1"/>
          </p:cNvPicPr>
          <p:nvPr/>
        </p:nvPicPr>
        <p:blipFill>
          <a:blip r:embed="rId4"/>
          <a:srcRect/>
          <a:stretch>
            <a:fillRect/>
          </a:stretch>
        </p:blipFill>
        <p:spPr bwMode="auto">
          <a:xfrm>
            <a:off x="6553200" y="5818188"/>
            <a:ext cx="2311400" cy="855662"/>
          </a:xfrm>
          <a:prstGeom prst="rect">
            <a:avLst/>
          </a:prstGeom>
          <a:noFill/>
          <a:ln w="9525">
            <a:solidFill>
              <a:schemeClr val="tx1"/>
            </a:solidFill>
            <a:miter lim="800000"/>
            <a:headEnd/>
            <a:tailEnd/>
          </a:ln>
        </p:spPr>
      </p:pic>
      <p:sp>
        <p:nvSpPr>
          <p:cNvPr id="83973" name="Content Placeholder 2"/>
          <p:cNvSpPr txBox="1">
            <a:spLocks/>
          </p:cNvSpPr>
          <p:nvPr/>
        </p:nvSpPr>
        <p:spPr bwMode="auto">
          <a:xfrm>
            <a:off x="-381000" y="865188"/>
            <a:ext cx="8763000" cy="4953000"/>
          </a:xfrm>
          <a:prstGeom prst="rect">
            <a:avLst/>
          </a:prstGeom>
          <a:noFill/>
          <a:ln w="9525">
            <a:noFill/>
            <a:miter lim="800000"/>
            <a:headEnd/>
            <a:tailEnd/>
          </a:ln>
        </p:spPr>
        <p:txBody>
          <a:bodyPr/>
          <a:lstStyle/>
          <a:p>
            <a:pPr lvl="2" algn="ctr">
              <a:spcBef>
                <a:spcPct val="20000"/>
              </a:spcBef>
              <a:buFont typeface="Arial" charset="0"/>
              <a:buNone/>
            </a:pPr>
            <a:r>
              <a:rPr lang="en-NZ" sz="2800" b="1" u="sng">
                <a:latin typeface="Calibri" pitchFamily="34" charset="0"/>
              </a:rPr>
              <a:t>The Metre – A very brief history</a:t>
            </a:r>
          </a:p>
          <a:p>
            <a:pPr lvl="2" algn="ctr">
              <a:spcBef>
                <a:spcPct val="20000"/>
              </a:spcBef>
              <a:buFont typeface="Arial" charset="0"/>
              <a:buNone/>
            </a:pPr>
            <a:endParaRPr lang="en-NZ" sz="2800" b="1" u="sng">
              <a:latin typeface="Calibri" pitchFamily="34" charset="0"/>
            </a:endParaRPr>
          </a:p>
          <a:p>
            <a:pPr lvl="2">
              <a:spcBef>
                <a:spcPct val="20000"/>
              </a:spcBef>
              <a:buFont typeface="Arial" charset="0"/>
              <a:buNone/>
            </a:pPr>
            <a:r>
              <a:rPr lang="en-NZ" sz="2800">
                <a:latin typeface="Calibri" pitchFamily="34" charset="0"/>
              </a:rPr>
              <a:t>1791 - French scientists recommend a system based on a unit of length, the metre, equal to </a:t>
            </a:r>
            <a:r>
              <a:rPr lang="en-NZ" sz="2800" u="sng">
                <a:latin typeface="Calibri" pitchFamily="34" charset="0"/>
              </a:rPr>
              <a:t>one ten-millionth of the distance from the Earth's pole to the equator</a:t>
            </a:r>
          </a:p>
          <a:p>
            <a:pPr lvl="2">
              <a:spcBef>
                <a:spcPct val="20000"/>
              </a:spcBef>
              <a:buFont typeface="Arial" charset="0"/>
              <a:buNone/>
            </a:pPr>
            <a:endParaRPr lang="en-NZ" sz="2800">
              <a:latin typeface="Calibri" pitchFamily="34" charset="0"/>
            </a:endParaRPr>
          </a:p>
          <a:p>
            <a:pPr lvl="2">
              <a:spcBef>
                <a:spcPct val="20000"/>
              </a:spcBef>
              <a:buFont typeface="Arial" charset="0"/>
              <a:buNone/>
            </a:pPr>
            <a:r>
              <a:rPr lang="en-NZ" sz="2800">
                <a:latin typeface="Calibri" pitchFamily="34" charset="0"/>
              </a:rPr>
              <a:t>Surveyed by Pierre Méchain and Jean-Baptiste Delambre, and took more than six years (1792–98)</a:t>
            </a:r>
          </a:p>
          <a:p>
            <a:pPr lvl="2">
              <a:spcBef>
                <a:spcPct val="20000"/>
              </a:spcBef>
              <a:buFont typeface="Arial" charset="0"/>
              <a:buNone/>
            </a:pPr>
            <a:endParaRPr lang="en-NZ" sz="2800">
              <a:latin typeface="Calibri"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idx="4294967295"/>
          </p:nvPr>
        </p:nvSpPr>
        <p:spPr>
          <a:xfrm>
            <a:off x="468313" y="0"/>
            <a:ext cx="8229600" cy="1143000"/>
          </a:xfrm>
        </p:spPr>
        <p:txBody>
          <a:bodyPr anchor="t"/>
          <a:lstStyle/>
          <a:p>
            <a:pPr eaLnBrk="1" hangingPunct="1"/>
            <a:r>
              <a:rPr lang="en-NZ" sz="3600" b="1" smtClean="0">
                <a:solidFill>
                  <a:schemeClr val="accent1"/>
                </a:solidFill>
              </a:rPr>
              <a:t>Equipment – Traceability – Metre </a:t>
            </a:r>
          </a:p>
        </p:txBody>
      </p:sp>
      <p:sp>
        <p:nvSpPr>
          <p:cNvPr id="86020" name="Content Placeholder 2"/>
          <p:cNvSpPr txBox="1">
            <a:spLocks/>
          </p:cNvSpPr>
          <p:nvPr/>
        </p:nvSpPr>
        <p:spPr bwMode="auto">
          <a:xfrm>
            <a:off x="971550" y="908050"/>
            <a:ext cx="6257925" cy="547688"/>
          </a:xfrm>
          <a:prstGeom prst="rect">
            <a:avLst/>
          </a:prstGeom>
          <a:noFill/>
          <a:ln w="9525">
            <a:noFill/>
            <a:miter lim="800000"/>
            <a:headEnd/>
            <a:tailEnd/>
          </a:ln>
        </p:spPr>
        <p:txBody>
          <a:bodyPr/>
          <a:lstStyle/>
          <a:p>
            <a:pPr lvl="2" algn="ctr">
              <a:spcBef>
                <a:spcPct val="20000"/>
              </a:spcBef>
              <a:buFont typeface="Arial" charset="0"/>
              <a:buNone/>
            </a:pPr>
            <a:r>
              <a:rPr lang="en-NZ" sz="2800" b="1" u="sng">
                <a:latin typeface="Calibri" pitchFamily="34" charset="0"/>
              </a:rPr>
              <a:t>The Metre</a:t>
            </a:r>
          </a:p>
          <a:p>
            <a:pPr lvl="2" algn="ctr">
              <a:spcBef>
                <a:spcPct val="20000"/>
              </a:spcBef>
              <a:buFont typeface="Arial" charset="0"/>
              <a:buNone/>
            </a:pPr>
            <a:endParaRPr lang="en-NZ" sz="2800" b="1" u="sng">
              <a:latin typeface="Calibri" pitchFamily="34" charset="0"/>
            </a:endParaRPr>
          </a:p>
          <a:p>
            <a:pPr lvl="2">
              <a:spcBef>
                <a:spcPct val="20000"/>
              </a:spcBef>
              <a:buFont typeface="Arial" charset="0"/>
              <a:buNone/>
            </a:pPr>
            <a:endParaRPr lang="en-NZ" sz="2800">
              <a:latin typeface="Calibri" pitchFamily="34" charset="0"/>
            </a:endParaRPr>
          </a:p>
        </p:txBody>
      </p:sp>
      <p:graphicFrame>
        <p:nvGraphicFramePr>
          <p:cNvPr id="86065" name="Group 49"/>
          <p:cNvGraphicFramePr>
            <a:graphicFrameLocks noGrp="1"/>
          </p:cNvGraphicFramePr>
          <p:nvPr/>
        </p:nvGraphicFramePr>
        <p:xfrm>
          <a:off x="323850" y="1628775"/>
          <a:ext cx="8569325" cy="4968877"/>
        </p:xfrm>
        <a:graphic>
          <a:graphicData uri="http://schemas.openxmlformats.org/drawingml/2006/table">
            <a:tbl>
              <a:tblPr/>
              <a:tblGrid>
                <a:gridCol w="5272088"/>
                <a:gridCol w="733425"/>
                <a:gridCol w="1317625"/>
                <a:gridCol w="1246187"/>
              </a:tblGrid>
              <a:tr h="10636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400" b="1" i="0" u="none" strike="noStrike" cap="none" normalizeH="0" baseline="0" smtClean="0">
                          <a:ln>
                            <a:noFill/>
                          </a:ln>
                          <a:solidFill>
                            <a:schemeClr val="tx1"/>
                          </a:solidFill>
                          <a:effectLst/>
                          <a:latin typeface="Calibri" pitchFamily="34" charset="0"/>
                          <a:cs typeface="Times New Roman" pitchFamily="18" charset="0"/>
                        </a:rPr>
                        <a:t>Basis of definition</a:t>
                      </a:r>
                      <a:endParaRPr kumimoji="0" lang="en-GB" sz="2400" b="1" i="0" u="none" strike="noStrike" cap="none" normalizeH="0" baseline="0" smtClean="0">
                        <a:ln>
                          <a:noFill/>
                        </a:ln>
                        <a:solidFill>
                          <a:schemeClr val="tx1"/>
                        </a:solidFill>
                        <a:effectLst/>
                        <a:latin typeface="Calibri" pitchFamily="34"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818B8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chemeClr val="tx1"/>
                          </a:solidFill>
                          <a:effectLst/>
                          <a:latin typeface="Calibri" pitchFamily="34" charset="0"/>
                          <a:cs typeface="Times New Roman" pitchFamily="18" charset="0"/>
                        </a:rPr>
                        <a:t>Date</a:t>
                      </a:r>
                      <a:endParaRPr kumimoji="0" lang="en-GB" sz="2000" b="1" i="0" u="none" strike="noStrike" cap="none" normalizeH="0" baseline="0" smtClean="0">
                        <a:ln>
                          <a:noFill/>
                        </a:ln>
                        <a:solidFill>
                          <a:schemeClr val="tx1"/>
                        </a:solidFill>
                        <a:effectLst/>
                        <a:latin typeface="Calibri" pitchFamily="34"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818B8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Calibri" pitchFamily="34" charset="0"/>
                          <a:cs typeface="Times New Roman" pitchFamily="18" charset="0"/>
                        </a:rPr>
                        <a:t>Absolute</a:t>
                      </a:r>
                      <a:br>
                        <a:rPr kumimoji="0" lang="en-GB" sz="1600" b="1" i="0" u="none" strike="noStrike" cap="none" normalizeH="0" baseline="0" smtClean="0">
                          <a:ln>
                            <a:noFill/>
                          </a:ln>
                          <a:solidFill>
                            <a:schemeClr val="tx1"/>
                          </a:solidFill>
                          <a:effectLst/>
                          <a:latin typeface="Calibri" pitchFamily="34" charset="0"/>
                          <a:cs typeface="Times New Roman" pitchFamily="18" charset="0"/>
                        </a:rPr>
                      </a:br>
                      <a:r>
                        <a:rPr kumimoji="0" lang="en-GB" sz="1600" b="1" i="0" u="none" strike="noStrike" cap="none" normalizeH="0" baseline="0" smtClean="0">
                          <a:ln>
                            <a:noFill/>
                          </a:ln>
                          <a:solidFill>
                            <a:schemeClr val="tx1"/>
                          </a:solidFill>
                          <a:effectLst/>
                          <a:latin typeface="Calibri" pitchFamily="34" charset="0"/>
                          <a:cs typeface="Times New Roman" pitchFamily="18" charset="0"/>
                        </a:rPr>
                        <a:t>uncertainty</a:t>
                      </a:r>
                      <a:endParaRPr kumimoji="0" lang="en-GB" sz="1600" b="1" i="0" u="none" strike="noStrike" cap="none" normalizeH="0" baseline="0" smtClean="0">
                        <a:ln>
                          <a:noFill/>
                        </a:ln>
                        <a:solidFill>
                          <a:schemeClr val="tx1"/>
                        </a:solidFill>
                        <a:effectLst/>
                        <a:latin typeface="Calibri" pitchFamily="34"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818B8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600" b="1" i="0" u="none" strike="noStrike" cap="none" normalizeH="0" baseline="0" smtClean="0">
                          <a:ln>
                            <a:noFill/>
                          </a:ln>
                          <a:solidFill>
                            <a:schemeClr val="tx1"/>
                          </a:solidFill>
                          <a:effectLst/>
                          <a:latin typeface="Calibri" pitchFamily="34" charset="0"/>
                          <a:cs typeface="Times New Roman" pitchFamily="18" charset="0"/>
                        </a:rPr>
                        <a:t>Relative</a:t>
                      </a:r>
                      <a:br>
                        <a:rPr kumimoji="0" lang="en-GB" sz="1600" b="1" i="0" u="none" strike="noStrike" cap="none" normalizeH="0" baseline="0" smtClean="0">
                          <a:ln>
                            <a:noFill/>
                          </a:ln>
                          <a:solidFill>
                            <a:schemeClr val="tx1"/>
                          </a:solidFill>
                          <a:effectLst/>
                          <a:latin typeface="Calibri" pitchFamily="34" charset="0"/>
                          <a:cs typeface="Times New Roman" pitchFamily="18" charset="0"/>
                        </a:rPr>
                      </a:br>
                      <a:r>
                        <a:rPr kumimoji="0" lang="en-GB" sz="1600" b="1" i="0" u="none" strike="noStrike" cap="none" normalizeH="0" baseline="0" smtClean="0">
                          <a:ln>
                            <a:noFill/>
                          </a:ln>
                          <a:solidFill>
                            <a:schemeClr val="tx1"/>
                          </a:solidFill>
                          <a:effectLst/>
                          <a:latin typeface="Calibri" pitchFamily="34" charset="0"/>
                          <a:cs typeface="Times New Roman" pitchFamily="18" charset="0"/>
                        </a:rPr>
                        <a:t>uncertainty</a:t>
                      </a:r>
                      <a:endParaRPr kumimoji="0" lang="en-GB" sz="1600" b="1" i="0" u="none" strike="noStrike" cap="none" normalizeH="0" baseline="0" smtClean="0">
                        <a:ln>
                          <a:noFill/>
                        </a:ln>
                        <a:solidFill>
                          <a:schemeClr val="tx1"/>
                        </a:solidFill>
                        <a:effectLst/>
                        <a:latin typeface="Calibri" pitchFamily="34"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818B8B"/>
                    </a:solidFill>
                  </a:tcPr>
                </a:tc>
              </a:tr>
              <a:tr h="655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30000" smtClean="0">
                          <a:ln>
                            <a:noFill/>
                          </a:ln>
                          <a:solidFill>
                            <a:schemeClr val="tx1"/>
                          </a:solidFill>
                          <a:effectLst/>
                          <a:latin typeface="Times New Roman" pitchFamily="18" charset="0"/>
                          <a:cs typeface="Times New Roman" pitchFamily="18" charset="0"/>
                        </a:rPr>
                        <a:t>1</a:t>
                      </a:r>
                      <a:r>
                        <a:rPr kumimoji="0" lang="en-GB" sz="1500" b="0" i="0" u="none" strike="noStrike" cap="none" normalizeH="0" baseline="0" smtClean="0">
                          <a:ln>
                            <a:noFill/>
                          </a:ln>
                          <a:solidFill>
                            <a:schemeClr val="tx1"/>
                          </a:solidFill>
                          <a:effectLst/>
                          <a:latin typeface="Times New Roman" pitchFamily="18" charset="0"/>
                          <a:cs typeface="Times New Roman" pitchFamily="18" charset="0"/>
                        </a:rPr>
                        <a:t>⁄</a:t>
                      </a:r>
                      <a:r>
                        <a:rPr kumimoji="0" lang="en-GB" sz="1500" b="0" i="0" u="none" strike="noStrike" cap="none" normalizeH="0" baseline="-30000" smtClean="0">
                          <a:ln>
                            <a:noFill/>
                          </a:ln>
                          <a:solidFill>
                            <a:schemeClr val="tx1"/>
                          </a:solidFill>
                          <a:effectLst/>
                          <a:latin typeface="Times New Roman" pitchFamily="18" charset="0"/>
                          <a:cs typeface="Times New Roman" pitchFamily="18" charset="0"/>
                        </a:rPr>
                        <a:t>10,000,000</a:t>
                      </a:r>
                      <a:r>
                        <a:rPr kumimoji="0" lang="en-GB" sz="1500" b="0" i="0" u="none" strike="noStrike" cap="none" normalizeH="0" baseline="0" smtClean="0">
                          <a:ln>
                            <a:noFill/>
                          </a:ln>
                          <a:solidFill>
                            <a:schemeClr val="tx1"/>
                          </a:solidFill>
                          <a:effectLst/>
                          <a:latin typeface="Times New Roman" pitchFamily="18" charset="0"/>
                          <a:cs typeface="Times New Roman" pitchFamily="18" charset="0"/>
                        </a:rPr>
                        <a:t> part of one half of a meridian, measurement by Delambre and Mechain</a:t>
                      </a:r>
                      <a:endParaRPr kumimoji="0" lang="en-GB" sz="15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chemeClr val="tx1"/>
                          </a:solidFill>
                          <a:effectLst/>
                          <a:latin typeface="Times New Roman" pitchFamily="18" charset="0"/>
                          <a:cs typeface="Times New Roman" pitchFamily="18" charset="0"/>
                        </a:rPr>
                        <a:t>1795</a:t>
                      </a:r>
                      <a:endParaRPr kumimoji="0" lang="en-GB" sz="15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chemeClr val="tx1"/>
                          </a:solidFill>
                          <a:effectLst/>
                          <a:latin typeface="Times New Roman" pitchFamily="18" charset="0"/>
                          <a:cs typeface="Times New Roman" pitchFamily="18" charset="0"/>
                        </a:rPr>
                        <a:t>0.5</a:t>
                      </a:r>
                      <a:r>
                        <a:rPr kumimoji="0" lang="en-GB" sz="1500" b="0" i="0" u="none" strike="noStrike" cap="none" normalizeH="0" baseline="0" smtClean="0">
                          <a:ln>
                            <a:noFill/>
                          </a:ln>
                          <a:solidFill>
                            <a:schemeClr val="tx1"/>
                          </a:solidFill>
                          <a:effectLst/>
                          <a:latin typeface="Arial" charset="0"/>
                          <a:cs typeface="Times New Roman" pitchFamily="18" charset="0"/>
                        </a:rPr>
                        <a:t>–</a:t>
                      </a:r>
                      <a:r>
                        <a:rPr kumimoji="0" lang="en-GB" sz="1500" b="0" i="0" u="none" strike="noStrike" cap="none" normalizeH="0" baseline="0" smtClean="0">
                          <a:ln>
                            <a:noFill/>
                          </a:ln>
                          <a:solidFill>
                            <a:schemeClr val="tx1"/>
                          </a:solidFill>
                          <a:effectLst/>
                          <a:latin typeface="Times New Roman" pitchFamily="18" charset="0"/>
                          <a:cs typeface="Times New Roman" pitchFamily="18" charset="0"/>
                        </a:rPr>
                        <a:t>0.1</a:t>
                      </a:r>
                      <a:r>
                        <a:rPr kumimoji="0" lang="en-GB" sz="1500" b="0" i="0" u="none" strike="noStrike" cap="none" normalizeH="0" baseline="0" smtClean="0">
                          <a:ln>
                            <a:noFill/>
                          </a:ln>
                          <a:solidFill>
                            <a:schemeClr val="tx1"/>
                          </a:solidFill>
                          <a:effectLst/>
                          <a:latin typeface="Arial" charset="0"/>
                          <a:cs typeface="Times New Roman" pitchFamily="18" charset="0"/>
                        </a:rPr>
                        <a:t> </a:t>
                      </a:r>
                      <a:r>
                        <a:rPr kumimoji="0" lang="en-GB" sz="1500" b="0" i="0" u="none" strike="noStrike" cap="none" normalizeH="0" baseline="0" smtClean="0">
                          <a:ln>
                            <a:noFill/>
                          </a:ln>
                          <a:solidFill>
                            <a:schemeClr val="tx1"/>
                          </a:solidFill>
                          <a:effectLst/>
                          <a:latin typeface="Times New Roman" pitchFamily="18" charset="0"/>
                          <a:cs typeface="Times New Roman" pitchFamily="18" charset="0"/>
                        </a:rPr>
                        <a:t>mm</a:t>
                      </a:r>
                      <a:endParaRPr kumimoji="0" lang="en-GB" sz="15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chemeClr val="tx1"/>
                          </a:solidFill>
                          <a:effectLst/>
                          <a:latin typeface="Times New Roman" pitchFamily="18" charset="0"/>
                          <a:cs typeface="Times New Roman" pitchFamily="18" charset="0"/>
                        </a:rPr>
                        <a:t>10</a:t>
                      </a:r>
                      <a:r>
                        <a:rPr kumimoji="0" lang="en-GB" sz="1500" b="0" i="0" u="none" strike="noStrike" cap="none" normalizeH="0" baseline="30000" smtClean="0">
                          <a:ln>
                            <a:noFill/>
                          </a:ln>
                          <a:solidFill>
                            <a:schemeClr val="tx1"/>
                          </a:solidFill>
                          <a:effectLst/>
                          <a:latin typeface="Times New Roman" pitchFamily="18" charset="0"/>
                          <a:cs typeface="Times New Roman" pitchFamily="18" charset="0"/>
                        </a:rPr>
                        <a:t>−4</a:t>
                      </a:r>
                      <a:endParaRPr kumimoji="0" lang="en-GB" sz="15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638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chemeClr val="tx1"/>
                          </a:solidFill>
                          <a:effectLst/>
                          <a:latin typeface="Times New Roman" pitchFamily="18" charset="0"/>
                          <a:cs typeface="Times New Roman" pitchFamily="18" charset="0"/>
                        </a:rPr>
                        <a:t>First prototype </a:t>
                      </a:r>
                      <a:r>
                        <a:rPr kumimoji="0" lang="en-GB" sz="1500" b="0" i="1" u="none" strike="noStrike" cap="none" normalizeH="0" baseline="0" smtClean="0">
                          <a:ln>
                            <a:noFill/>
                          </a:ln>
                          <a:solidFill>
                            <a:schemeClr val="tx1"/>
                          </a:solidFill>
                          <a:effectLst/>
                          <a:latin typeface="Times New Roman" pitchFamily="18" charset="0"/>
                          <a:cs typeface="Times New Roman" pitchFamily="18" charset="0"/>
                        </a:rPr>
                        <a:t>Metre des Archives</a:t>
                      </a:r>
                      <a:r>
                        <a:rPr kumimoji="0" lang="en-GB" sz="1500" b="0" i="0" u="none" strike="noStrike" cap="none" normalizeH="0" baseline="0" smtClean="0">
                          <a:ln>
                            <a:noFill/>
                          </a:ln>
                          <a:solidFill>
                            <a:schemeClr val="tx1"/>
                          </a:solidFill>
                          <a:effectLst/>
                          <a:latin typeface="Times New Roman" pitchFamily="18" charset="0"/>
                          <a:cs typeface="Times New Roman" pitchFamily="18" charset="0"/>
                        </a:rPr>
                        <a:t> platinum bar standard</a:t>
                      </a:r>
                      <a:endParaRPr kumimoji="0" lang="en-GB" sz="15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chemeClr val="tx1"/>
                          </a:solidFill>
                          <a:effectLst/>
                          <a:latin typeface="Times New Roman" pitchFamily="18" charset="0"/>
                          <a:cs typeface="Times New Roman" pitchFamily="18" charset="0"/>
                        </a:rPr>
                        <a:t>1799</a:t>
                      </a:r>
                      <a:endParaRPr kumimoji="0" lang="en-GB" sz="15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chemeClr val="tx1"/>
                          </a:solidFill>
                          <a:effectLst/>
                          <a:latin typeface="Times New Roman" pitchFamily="18" charset="0"/>
                          <a:cs typeface="Times New Roman" pitchFamily="18" charset="0"/>
                        </a:rPr>
                        <a:t>0.05</a:t>
                      </a:r>
                      <a:r>
                        <a:rPr kumimoji="0" lang="en-GB" sz="1500" b="0" i="0" u="none" strike="noStrike" cap="none" normalizeH="0" baseline="0" smtClean="0">
                          <a:ln>
                            <a:noFill/>
                          </a:ln>
                          <a:solidFill>
                            <a:schemeClr val="tx1"/>
                          </a:solidFill>
                          <a:effectLst/>
                          <a:latin typeface="Arial" charset="0"/>
                          <a:cs typeface="Times New Roman" pitchFamily="18" charset="0"/>
                        </a:rPr>
                        <a:t>–</a:t>
                      </a:r>
                      <a:r>
                        <a:rPr kumimoji="0" lang="en-GB" sz="1500" b="0" i="0" u="none" strike="noStrike" cap="none" normalizeH="0" baseline="0" smtClean="0">
                          <a:ln>
                            <a:noFill/>
                          </a:ln>
                          <a:solidFill>
                            <a:schemeClr val="tx1"/>
                          </a:solidFill>
                          <a:effectLst/>
                          <a:latin typeface="Times New Roman" pitchFamily="18" charset="0"/>
                          <a:cs typeface="Times New Roman" pitchFamily="18" charset="0"/>
                        </a:rPr>
                        <a:t>0.01</a:t>
                      </a:r>
                      <a:r>
                        <a:rPr kumimoji="0" lang="en-GB" sz="1500" b="0" i="0" u="none" strike="noStrike" cap="none" normalizeH="0" baseline="0" smtClean="0">
                          <a:ln>
                            <a:noFill/>
                          </a:ln>
                          <a:solidFill>
                            <a:schemeClr val="tx1"/>
                          </a:solidFill>
                          <a:effectLst/>
                          <a:latin typeface="Arial" charset="0"/>
                          <a:cs typeface="Times New Roman" pitchFamily="18" charset="0"/>
                        </a:rPr>
                        <a:t> </a:t>
                      </a:r>
                      <a:r>
                        <a:rPr kumimoji="0" lang="en-GB" sz="1500" b="0" i="0" u="none" strike="noStrike" cap="none" normalizeH="0" baseline="0" smtClean="0">
                          <a:ln>
                            <a:noFill/>
                          </a:ln>
                          <a:solidFill>
                            <a:schemeClr val="tx1"/>
                          </a:solidFill>
                          <a:effectLst/>
                          <a:latin typeface="Times New Roman" pitchFamily="18" charset="0"/>
                          <a:cs typeface="Times New Roman" pitchFamily="18" charset="0"/>
                        </a:rPr>
                        <a:t>mm</a:t>
                      </a:r>
                      <a:endParaRPr kumimoji="0" lang="en-GB" sz="15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chemeClr val="tx1"/>
                          </a:solidFill>
                          <a:effectLst/>
                          <a:latin typeface="Times New Roman" pitchFamily="18" charset="0"/>
                          <a:cs typeface="Times New Roman" pitchFamily="18" charset="0"/>
                        </a:rPr>
                        <a:t>10</a:t>
                      </a:r>
                      <a:r>
                        <a:rPr kumimoji="0" lang="en-GB" sz="1500" b="0" i="0" u="none" strike="noStrike" cap="none" normalizeH="0" baseline="30000" smtClean="0">
                          <a:ln>
                            <a:noFill/>
                          </a:ln>
                          <a:solidFill>
                            <a:schemeClr val="tx1"/>
                          </a:solidFill>
                          <a:effectLst/>
                          <a:latin typeface="Times New Roman" pitchFamily="18" charset="0"/>
                          <a:cs typeface="Times New Roman" pitchFamily="18" charset="0"/>
                        </a:rPr>
                        <a:t>−5</a:t>
                      </a:r>
                      <a:endParaRPr kumimoji="0" lang="en-GB" sz="15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6381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chemeClr val="tx1"/>
                          </a:solidFill>
                          <a:effectLst/>
                          <a:latin typeface="Times New Roman" pitchFamily="18" charset="0"/>
                          <a:cs typeface="Times New Roman" pitchFamily="18" charset="0"/>
                        </a:rPr>
                        <a:t>Platinum-iridium bar at melting point of ice (1st </a:t>
                      </a:r>
                      <a:r>
                        <a:rPr kumimoji="0" lang="en-GB" sz="1500" b="0" i="0" u="none" strike="noStrike" cap="none" normalizeH="0" baseline="0" smtClean="0">
                          <a:ln>
                            <a:noFill/>
                          </a:ln>
                          <a:solidFill>
                            <a:schemeClr val="tx1"/>
                          </a:solidFill>
                          <a:effectLst/>
                          <a:latin typeface="Times New Roman" pitchFamily="18" charset="0"/>
                          <a:cs typeface="Times New Roman" pitchFamily="18" charset="0"/>
                          <a:hlinkClick r:id="rId3" tooltip="CGPM"/>
                        </a:rPr>
                        <a:t>CGPM</a:t>
                      </a:r>
                      <a:r>
                        <a:rPr kumimoji="0" lang="en-GB" sz="1500" b="0" i="0" u="none" strike="noStrike" cap="none" normalizeH="0" baseline="0" smtClean="0">
                          <a:ln>
                            <a:noFill/>
                          </a:ln>
                          <a:solidFill>
                            <a:schemeClr val="tx1"/>
                          </a:solidFill>
                          <a:effectLst/>
                          <a:latin typeface="Times New Roman" pitchFamily="18" charset="0"/>
                          <a:cs typeface="Times New Roman" pitchFamily="18" charset="0"/>
                        </a:rPr>
                        <a:t>)</a:t>
                      </a:r>
                      <a:endParaRPr kumimoji="0" lang="en-GB" sz="15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chemeClr val="tx1"/>
                          </a:solidFill>
                          <a:effectLst/>
                          <a:latin typeface="Times New Roman" pitchFamily="18" charset="0"/>
                          <a:cs typeface="Times New Roman" pitchFamily="18" charset="0"/>
                        </a:rPr>
                        <a:t>1889</a:t>
                      </a:r>
                      <a:endParaRPr kumimoji="0" lang="en-GB" sz="15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chemeClr val="tx1"/>
                          </a:solidFill>
                          <a:effectLst/>
                          <a:latin typeface="Times New Roman" pitchFamily="18" charset="0"/>
                          <a:cs typeface="Times New Roman" pitchFamily="18" charset="0"/>
                        </a:rPr>
                        <a:t>0.2</a:t>
                      </a:r>
                      <a:r>
                        <a:rPr kumimoji="0" lang="en-GB" sz="1500" b="0" i="0" u="none" strike="noStrike" cap="none" normalizeH="0" baseline="0" smtClean="0">
                          <a:ln>
                            <a:noFill/>
                          </a:ln>
                          <a:solidFill>
                            <a:schemeClr val="tx1"/>
                          </a:solidFill>
                          <a:effectLst/>
                          <a:latin typeface="Arial" charset="0"/>
                          <a:cs typeface="Times New Roman" pitchFamily="18" charset="0"/>
                        </a:rPr>
                        <a:t>–</a:t>
                      </a:r>
                      <a:r>
                        <a:rPr kumimoji="0" lang="en-GB" sz="1500" b="0" i="0" u="none" strike="noStrike" cap="none" normalizeH="0" baseline="0" smtClean="0">
                          <a:ln>
                            <a:noFill/>
                          </a:ln>
                          <a:solidFill>
                            <a:schemeClr val="tx1"/>
                          </a:solidFill>
                          <a:effectLst/>
                          <a:latin typeface="Times New Roman" pitchFamily="18" charset="0"/>
                          <a:cs typeface="Times New Roman" pitchFamily="18" charset="0"/>
                        </a:rPr>
                        <a:t>0.1</a:t>
                      </a:r>
                      <a:r>
                        <a:rPr kumimoji="0" lang="en-GB" sz="1500" b="0" i="0" u="none" strike="noStrike" cap="none" normalizeH="0" baseline="0" smtClean="0">
                          <a:ln>
                            <a:noFill/>
                          </a:ln>
                          <a:solidFill>
                            <a:schemeClr val="tx1"/>
                          </a:solidFill>
                          <a:effectLst/>
                          <a:latin typeface="Arial" charset="0"/>
                          <a:cs typeface="Times New Roman" pitchFamily="18" charset="0"/>
                        </a:rPr>
                        <a:t> µ</a:t>
                      </a:r>
                      <a:r>
                        <a:rPr kumimoji="0" lang="en-GB" sz="1500" b="0" i="0" u="none" strike="noStrike" cap="none" normalizeH="0" baseline="0" smtClean="0">
                          <a:ln>
                            <a:noFill/>
                          </a:ln>
                          <a:solidFill>
                            <a:schemeClr val="tx1"/>
                          </a:solidFill>
                          <a:effectLst/>
                          <a:latin typeface="Times New Roman" pitchFamily="18" charset="0"/>
                          <a:cs typeface="Times New Roman" pitchFamily="18" charset="0"/>
                        </a:rPr>
                        <a:t>m</a:t>
                      </a:r>
                      <a:endParaRPr kumimoji="0" lang="en-GB" sz="15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chemeClr val="tx1"/>
                          </a:solidFill>
                          <a:effectLst/>
                          <a:latin typeface="Times New Roman" pitchFamily="18" charset="0"/>
                          <a:cs typeface="Times New Roman" pitchFamily="18" charset="0"/>
                        </a:rPr>
                        <a:t>10</a:t>
                      </a:r>
                      <a:r>
                        <a:rPr kumimoji="0" lang="en-GB" sz="1500" b="0" i="0" u="none" strike="noStrike" cap="none" normalizeH="0" baseline="30000" smtClean="0">
                          <a:ln>
                            <a:noFill/>
                          </a:ln>
                          <a:solidFill>
                            <a:schemeClr val="tx1"/>
                          </a:solidFill>
                          <a:effectLst/>
                          <a:latin typeface="Times New Roman" pitchFamily="18" charset="0"/>
                          <a:cs typeface="Times New Roman" pitchFamily="18" charset="0"/>
                        </a:rPr>
                        <a:t>−7</a:t>
                      </a:r>
                      <a:endParaRPr kumimoji="0" lang="en-GB" sz="15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658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chemeClr val="tx1"/>
                          </a:solidFill>
                          <a:effectLst/>
                          <a:latin typeface="Times New Roman" pitchFamily="18" charset="0"/>
                          <a:cs typeface="Times New Roman" pitchFamily="18" charset="0"/>
                        </a:rPr>
                        <a:t>Platinum-iridium bar at melting point of ice, atmospheric pressure, supported by two rollers (7th CGPM)</a:t>
                      </a:r>
                      <a:endParaRPr kumimoji="0" lang="en-GB" sz="15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chemeClr val="tx1"/>
                          </a:solidFill>
                          <a:effectLst/>
                          <a:latin typeface="Times New Roman" pitchFamily="18" charset="0"/>
                          <a:cs typeface="Times New Roman" pitchFamily="18" charset="0"/>
                        </a:rPr>
                        <a:t>1927</a:t>
                      </a:r>
                      <a:endParaRPr kumimoji="0" lang="en-GB" sz="15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chemeClr val="tx1"/>
                          </a:solidFill>
                          <a:effectLst/>
                          <a:latin typeface="Times New Roman" pitchFamily="18" charset="0"/>
                          <a:cs typeface="Times New Roman" pitchFamily="18" charset="0"/>
                        </a:rPr>
                        <a:t>n.a.</a:t>
                      </a:r>
                      <a:endParaRPr kumimoji="0" lang="en-GB" sz="15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chemeClr val="tx1"/>
                          </a:solidFill>
                          <a:effectLst/>
                          <a:latin typeface="Times New Roman" pitchFamily="18" charset="0"/>
                          <a:cs typeface="Times New Roman" pitchFamily="18" charset="0"/>
                        </a:rPr>
                        <a:t>n.a.</a:t>
                      </a:r>
                      <a:endParaRPr kumimoji="0" lang="en-GB" sz="15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6556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chemeClr val="tx1"/>
                          </a:solidFill>
                          <a:effectLst/>
                          <a:latin typeface="Times New Roman" pitchFamily="18" charset="0"/>
                          <a:cs typeface="Times New Roman" pitchFamily="18" charset="0"/>
                        </a:rPr>
                        <a:t>1,650,763.73 wavelengths of light from a specified transition in </a:t>
                      </a:r>
                      <a:r>
                        <a:rPr kumimoji="0" lang="en-GB" sz="1500" b="0" i="0" u="none" strike="noStrike" cap="none" normalizeH="0" baseline="0" smtClean="0">
                          <a:ln>
                            <a:noFill/>
                          </a:ln>
                          <a:solidFill>
                            <a:schemeClr val="tx1"/>
                          </a:solidFill>
                          <a:effectLst/>
                          <a:latin typeface="Times New Roman" pitchFamily="18" charset="0"/>
                          <a:cs typeface="Times New Roman" pitchFamily="18" charset="0"/>
                          <a:hlinkClick r:id="rId4" tooltip="Krypton"/>
                        </a:rPr>
                        <a:t>krypton</a:t>
                      </a:r>
                      <a:r>
                        <a:rPr kumimoji="0" lang="en-GB" sz="1500" b="0" i="0" u="none" strike="noStrike" cap="none" normalizeH="0" baseline="0" smtClean="0">
                          <a:ln>
                            <a:noFill/>
                          </a:ln>
                          <a:solidFill>
                            <a:schemeClr val="tx1"/>
                          </a:solidFill>
                          <a:effectLst/>
                          <a:latin typeface="Times New Roman" pitchFamily="18" charset="0"/>
                          <a:cs typeface="Times New Roman" pitchFamily="18" charset="0"/>
                        </a:rPr>
                        <a:t>-86 (11th CGPM)</a:t>
                      </a:r>
                      <a:endParaRPr kumimoji="0" lang="en-GB" sz="15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chemeClr val="tx1"/>
                          </a:solidFill>
                          <a:effectLst/>
                          <a:latin typeface="Times New Roman" pitchFamily="18" charset="0"/>
                          <a:cs typeface="Times New Roman" pitchFamily="18" charset="0"/>
                        </a:rPr>
                        <a:t>1960</a:t>
                      </a:r>
                      <a:endParaRPr kumimoji="0" lang="en-GB" sz="15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chemeClr val="tx1"/>
                          </a:solidFill>
                          <a:effectLst/>
                          <a:latin typeface="Times New Roman" pitchFamily="18" charset="0"/>
                          <a:cs typeface="Times New Roman" pitchFamily="18" charset="0"/>
                        </a:rPr>
                        <a:t>0.01</a:t>
                      </a:r>
                      <a:r>
                        <a:rPr kumimoji="0" lang="en-GB" sz="1500" b="0" i="0" u="none" strike="noStrike" cap="none" normalizeH="0" baseline="0" smtClean="0">
                          <a:ln>
                            <a:noFill/>
                          </a:ln>
                          <a:solidFill>
                            <a:schemeClr val="tx1"/>
                          </a:solidFill>
                          <a:effectLst/>
                          <a:latin typeface="Arial" charset="0"/>
                          <a:cs typeface="Times New Roman" pitchFamily="18" charset="0"/>
                        </a:rPr>
                        <a:t>–</a:t>
                      </a:r>
                      <a:r>
                        <a:rPr kumimoji="0" lang="en-GB" sz="1500" b="0" i="0" u="none" strike="noStrike" cap="none" normalizeH="0" baseline="0" smtClean="0">
                          <a:ln>
                            <a:noFill/>
                          </a:ln>
                          <a:solidFill>
                            <a:schemeClr val="tx1"/>
                          </a:solidFill>
                          <a:effectLst/>
                          <a:latin typeface="Times New Roman" pitchFamily="18" charset="0"/>
                          <a:cs typeface="Times New Roman" pitchFamily="18" charset="0"/>
                        </a:rPr>
                        <a:t>0.005</a:t>
                      </a:r>
                      <a:r>
                        <a:rPr kumimoji="0" lang="en-GB" sz="1500" b="0" i="0" u="none" strike="noStrike" cap="none" normalizeH="0" baseline="0" smtClean="0">
                          <a:ln>
                            <a:noFill/>
                          </a:ln>
                          <a:solidFill>
                            <a:schemeClr val="tx1"/>
                          </a:solidFill>
                          <a:effectLst/>
                          <a:latin typeface="Arial" charset="0"/>
                          <a:cs typeface="Times New Roman" pitchFamily="18" charset="0"/>
                        </a:rPr>
                        <a:t> µ</a:t>
                      </a:r>
                      <a:r>
                        <a:rPr kumimoji="0" lang="en-GB" sz="1500" b="0" i="0" u="none" strike="noStrike" cap="none" normalizeH="0" baseline="0" smtClean="0">
                          <a:ln>
                            <a:noFill/>
                          </a:ln>
                          <a:solidFill>
                            <a:schemeClr val="tx1"/>
                          </a:solidFill>
                          <a:effectLst/>
                          <a:latin typeface="Times New Roman" pitchFamily="18" charset="0"/>
                          <a:cs typeface="Times New Roman" pitchFamily="18" charset="0"/>
                        </a:rPr>
                        <a:t>m</a:t>
                      </a:r>
                      <a:endParaRPr kumimoji="0" lang="en-GB" sz="15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chemeClr val="tx1"/>
                          </a:solidFill>
                          <a:effectLst/>
                          <a:latin typeface="Times New Roman" pitchFamily="18" charset="0"/>
                          <a:cs typeface="Times New Roman" pitchFamily="18" charset="0"/>
                        </a:rPr>
                        <a:t>10</a:t>
                      </a:r>
                      <a:r>
                        <a:rPr kumimoji="0" lang="en-GB" sz="1500" b="0" i="0" u="none" strike="noStrike" cap="none" normalizeH="0" baseline="30000" smtClean="0">
                          <a:ln>
                            <a:noFill/>
                          </a:ln>
                          <a:solidFill>
                            <a:schemeClr val="tx1"/>
                          </a:solidFill>
                          <a:effectLst/>
                          <a:latin typeface="Times New Roman" pitchFamily="18" charset="0"/>
                          <a:cs typeface="Times New Roman" pitchFamily="18" charset="0"/>
                        </a:rPr>
                        <a:t>−8</a:t>
                      </a:r>
                      <a:endParaRPr kumimoji="0" lang="en-GB" sz="15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658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chemeClr val="tx1"/>
                          </a:solidFill>
                          <a:effectLst/>
                          <a:latin typeface="Times New Roman" pitchFamily="18" charset="0"/>
                          <a:cs typeface="Times New Roman" pitchFamily="18" charset="0"/>
                        </a:rPr>
                        <a:t>Length of the path travelled by light in a vacuum in </a:t>
                      </a:r>
                      <a:r>
                        <a:rPr kumimoji="0" lang="en-GB" sz="1500" b="0" i="0" u="none" strike="noStrike" cap="none" normalizeH="0" baseline="30000" smtClean="0">
                          <a:ln>
                            <a:noFill/>
                          </a:ln>
                          <a:solidFill>
                            <a:schemeClr val="tx1"/>
                          </a:solidFill>
                          <a:effectLst/>
                          <a:latin typeface="Times New Roman" pitchFamily="18" charset="0"/>
                          <a:cs typeface="Times New Roman" pitchFamily="18" charset="0"/>
                        </a:rPr>
                        <a:t>1</a:t>
                      </a:r>
                      <a:r>
                        <a:rPr kumimoji="0" lang="en-GB" sz="1500" b="0" i="0" u="none" strike="noStrike" cap="none" normalizeH="0" baseline="0" smtClean="0">
                          <a:ln>
                            <a:noFill/>
                          </a:ln>
                          <a:solidFill>
                            <a:schemeClr val="tx1"/>
                          </a:solidFill>
                          <a:effectLst/>
                          <a:latin typeface="Times New Roman" pitchFamily="18" charset="0"/>
                          <a:cs typeface="Times New Roman" pitchFamily="18" charset="0"/>
                        </a:rPr>
                        <a:t>⁄</a:t>
                      </a:r>
                      <a:r>
                        <a:rPr kumimoji="0" lang="en-GB" sz="1500" b="0" i="0" u="none" strike="noStrike" cap="none" normalizeH="0" baseline="-30000" smtClean="0">
                          <a:ln>
                            <a:noFill/>
                          </a:ln>
                          <a:solidFill>
                            <a:schemeClr val="tx1"/>
                          </a:solidFill>
                          <a:effectLst/>
                          <a:latin typeface="Times New Roman" pitchFamily="18" charset="0"/>
                          <a:cs typeface="Times New Roman" pitchFamily="18" charset="0"/>
                        </a:rPr>
                        <a:t>299,792,458</a:t>
                      </a:r>
                      <a:r>
                        <a:rPr kumimoji="0" lang="en-GB" sz="1500" b="0" i="0" u="none" strike="noStrike" cap="none" normalizeH="0" baseline="0" smtClean="0">
                          <a:ln>
                            <a:noFill/>
                          </a:ln>
                          <a:solidFill>
                            <a:schemeClr val="tx1"/>
                          </a:solidFill>
                          <a:effectLst/>
                          <a:latin typeface="Times New Roman" pitchFamily="18" charset="0"/>
                          <a:cs typeface="Times New Roman" pitchFamily="18" charset="0"/>
                        </a:rPr>
                        <a:t> of a second (17th CGPM)</a:t>
                      </a:r>
                      <a:endParaRPr kumimoji="0" lang="en-GB" sz="15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chemeClr val="tx1"/>
                          </a:solidFill>
                          <a:effectLst/>
                          <a:latin typeface="Times New Roman" pitchFamily="18" charset="0"/>
                          <a:cs typeface="Times New Roman" pitchFamily="18" charset="0"/>
                        </a:rPr>
                        <a:t>1983</a:t>
                      </a:r>
                      <a:endParaRPr kumimoji="0" lang="en-GB" sz="15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chemeClr val="tx1"/>
                          </a:solidFill>
                          <a:effectLst/>
                          <a:latin typeface="Times New Roman" pitchFamily="18" charset="0"/>
                          <a:cs typeface="Times New Roman" pitchFamily="18" charset="0"/>
                        </a:rPr>
                        <a:t>0.1</a:t>
                      </a:r>
                      <a:r>
                        <a:rPr kumimoji="0" lang="en-GB" sz="1500" b="0" i="0" u="none" strike="noStrike" cap="none" normalizeH="0" baseline="0" smtClean="0">
                          <a:ln>
                            <a:noFill/>
                          </a:ln>
                          <a:solidFill>
                            <a:schemeClr val="tx1"/>
                          </a:solidFill>
                          <a:effectLst/>
                          <a:latin typeface="Arial" charset="0"/>
                          <a:cs typeface="Times New Roman" pitchFamily="18" charset="0"/>
                        </a:rPr>
                        <a:t> </a:t>
                      </a:r>
                      <a:r>
                        <a:rPr kumimoji="0" lang="en-GB" sz="1500" b="0" i="0" u="none" strike="noStrike" cap="none" normalizeH="0" baseline="0" smtClean="0">
                          <a:ln>
                            <a:noFill/>
                          </a:ln>
                          <a:solidFill>
                            <a:schemeClr val="tx1"/>
                          </a:solidFill>
                          <a:effectLst/>
                          <a:latin typeface="Times New Roman" pitchFamily="18" charset="0"/>
                          <a:cs typeface="Times New Roman" pitchFamily="18" charset="0"/>
                        </a:rPr>
                        <a:t>nm</a:t>
                      </a:r>
                      <a:endParaRPr kumimoji="0" lang="en-GB" sz="15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smtClean="0">
                          <a:ln>
                            <a:noFill/>
                          </a:ln>
                          <a:solidFill>
                            <a:schemeClr val="tx1"/>
                          </a:solidFill>
                          <a:effectLst/>
                          <a:latin typeface="Times New Roman" pitchFamily="18" charset="0"/>
                          <a:cs typeface="Times New Roman" pitchFamily="18" charset="0"/>
                        </a:rPr>
                        <a:t>10</a:t>
                      </a:r>
                      <a:r>
                        <a:rPr kumimoji="0" lang="en-GB" sz="1500" b="0" i="0" u="none" strike="noStrike" cap="none" normalizeH="0" baseline="30000" smtClean="0">
                          <a:ln>
                            <a:noFill/>
                          </a:ln>
                          <a:solidFill>
                            <a:schemeClr val="tx1"/>
                          </a:solidFill>
                          <a:effectLst/>
                          <a:latin typeface="Times New Roman" pitchFamily="18" charset="0"/>
                          <a:cs typeface="Times New Roman" pitchFamily="18" charset="0"/>
                        </a:rPr>
                        <a:t>−10</a:t>
                      </a:r>
                      <a:endParaRPr kumimoji="0" lang="en-GB" sz="1500" b="0" i="0" u="none" strike="noStrike" cap="none" normalizeH="0" baseline="0" smtClean="0">
                        <a:ln>
                          <a:noFill/>
                        </a:ln>
                        <a:solidFill>
                          <a:schemeClr val="tx1"/>
                        </a:solidFill>
                        <a:effectLst/>
                        <a:latin typeface="Arial" charset="0"/>
                        <a:cs typeface="Arial" charset="0"/>
                      </a:endParaRPr>
                    </a:p>
                  </a:txBody>
                  <a:tcPr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idx="4294967295"/>
          </p:nvPr>
        </p:nvSpPr>
        <p:spPr>
          <a:xfrm>
            <a:off x="468313" y="0"/>
            <a:ext cx="8229600" cy="1143000"/>
          </a:xfrm>
        </p:spPr>
        <p:txBody>
          <a:bodyPr anchor="t"/>
          <a:lstStyle/>
          <a:p>
            <a:pPr eaLnBrk="1" hangingPunct="1"/>
            <a:r>
              <a:rPr lang="en-NZ" sz="3600" b="1" smtClean="0">
                <a:solidFill>
                  <a:schemeClr val="accent1"/>
                </a:solidFill>
              </a:rPr>
              <a:t>Equipment – Traceability – Metre </a:t>
            </a:r>
          </a:p>
        </p:txBody>
      </p:sp>
      <p:sp>
        <p:nvSpPr>
          <p:cNvPr id="88066" name="Content Placeholder 2"/>
          <p:cNvSpPr>
            <a:spLocks noGrp="1"/>
          </p:cNvSpPr>
          <p:nvPr>
            <p:ph idx="4294967295"/>
          </p:nvPr>
        </p:nvSpPr>
        <p:spPr>
          <a:xfrm>
            <a:off x="250825" y="765175"/>
            <a:ext cx="8610600" cy="5595938"/>
          </a:xfrm>
        </p:spPr>
        <p:txBody>
          <a:bodyPr/>
          <a:lstStyle/>
          <a:p>
            <a:pPr eaLnBrk="1" hangingPunct="1"/>
            <a:endParaRPr lang="en-NZ" sz="1600" smtClean="0"/>
          </a:p>
          <a:p>
            <a:pPr lvl="2" eaLnBrk="1" hangingPunct="1"/>
            <a:endParaRPr lang="en-NZ" sz="1200" smtClean="0"/>
          </a:p>
          <a:p>
            <a:pPr lvl="2" eaLnBrk="1" hangingPunct="1"/>
            <a:endParaRPr lang="en-NZ" sz="1600" smtClean="0"/>
          </a:p>
          <a:p>
            <a:pPr eaLnBrk="1" hangingPunct="1"/>
            <a:endParaRPr lang="en-NZ" sz="2400" smtClean="0"/>
          </a:p>
          <a:p>
            <a:pPr eaLnBrk="1" hangingPunct="1"/>
            <a:endParaRPr lang="en-NZ" smtClean="0"/>
          </a:p>
        </p:txBody>
      </p:sp>
      <p:pic>
        <p:nvPicPr>
          <p:cNvPr id="88067" name="Picture 2"/>
          <p:cNvPicPr>
            <a:picLocks noChangeAspect="1" noChangeArrowheads="1"/>
          </p:cNvPicPr>
          <p:nvPr/>
        </p:nvPicPr>
        <p:blipFill>
          <a:blip r:embed="rId3"/>
          <a:srcRect/>
          <a:stretch>
            <a:fillRect/>
          </a:stretch>
        </p:blipFill>
        <p:spPr bwMode="auto">
          <a:xfrm>
            <a:off x="609600" y="6096000"/>
            <a:ext cx="2438400" cy="577850"/>
          </a:xfrm>
          <a:prstGeom prst="rect">
            <a:avLst/>
          </a:prstGeom>
          <a:noFill/>
          <a:ln w="9525">
            <a:noFill/>
            <a:miter lim="800000"/>
            <a:headEnd/>
            <a:tailEnd/>
          </a:ln>
        </p:spPr>
      </p:pic>
      <p:pic>
        <p:nvPicPr>
          <p:cNvPr id="88068" name="Picture 3"/>
          <p:cNvPicPr>
            <a:picLocks noChangeAspect="1" noChangeArrowheads="1"/>
          </p:cNvPicPr>
          <p:nvPr/>
        </p:nvPicPr>
        <p:blipFill>
          <a:blip r:embed="rId4"/>
          <a:srcRect/>
          <a:stretch>
            <a:fillRect/>
          </a:stretch>
        </p:blipFill>
        <p:spPr bwMode="auto">
          <a:xfrm>
            <a:off x="6553200" y="5818188"/>
            <a:ext cx="2311400" cy="855662"/>
          </a:xfrm>
          <a:prstGeom prst="rect">
            <a:avLst/>
          </a:prstGeom>
          <a:noFill/>
          <a:ln w="9525">
            <a:solidFill>
              <a:schemeClr val="tx1"/>
            </a:solidFill>
            <a:miter lim="800000"/>
            <a:headEnd/>
            <a:tailEnd/>
          </a:ln>
        </p:spPr>
      </p:pic>
      <p:sp>
        <p:nvSpPr>
          <p:cNvPr id="88069" name="Content Placeholder 2"/>
          <p:cNvSpPr txBox="1">
            <a:spLocks/>
          </p:cNvSpPr>
          <p:nvPr/>
        </p:nvSpPr>
        <p:spPr bwMode="auto">
          <a:xfrm>
            <a:off x="-381000" y="865188"/>
            <a:ext cx="8763000" cy="4953000"/>
          </a:xfrm>
          <a:prstGeom prst="rect">
            <a:avLst/>
          </a:prstGeom>
          <a:noFill/>
          <a:ln w="9525">
            <a:noFill/>
            <a:miter lim="800000"/>
            <a:headEnd/>
            <a:tailEnd/>
          </a:ln>
        </p:spPr>
        <p:txBody>
          <a:bodyPr/>
          <a:lstStyle/>
          <a:p>
            <a:pPr lvl="2" algn="ctr">
              <a:spcBef>
                <a:spcPct val="20000"/>
              </a:spcBef>
              <a:buFont typeface="Arial" charset="0"/>
              <a:buNone/>
            </a:pPr>
            <a:r>
              <a:rPr lang="en-NZ" sz="2800" b="1" u="sng">
                <a:latin typeface="Calibri" pitchFamily="34" charset="0"/>
              </a:rPr>
              <a:t>The Metre</a:t>
            </a:r>
          </a:p>
          <a:p>
            <a:pPr lvl="2" algn="ctr">
              <a:spcBef>
                <a:spcPct val="20000"/>
              </a:spcBef>
              <a:buFont typeface="Arial" charset="0"/>
              <a:buNone/>
            </a:pPr>
            <a:endParaRPr lang="en-NZ" sz="2800" b="1" u="sng">
              <a:latin typeface="Calibri" pitchFamily="34" charset="0"/>
            </a:endParaRPr>
          </a:p>
          <a:p>
            <a:pPr lvl="2">
              <a:spcBef>
                <a:spcPct val="20000"/>
              </a:spcBef>
              <a:buFont typeface="Arial" charset="0"/>
              <a:buNone/>
            </a:pPr>
            <a:r>
              <a:rPr lang="en-GB" sz="2800" b="1">
                <a:latin typeface="Calibri" pitchFamily="34" charset="0"/>
              </a:rPr>
              <a:t>Current</a:t>
            </a:r>
            <a:r>
              <a:rPr lang="en-GB" sz="2800">
                <a:latin typeface="Calibri" pitchFamily="34" charset="0"/>
              </a:rPr>
              <a:t> </a:t>
            </a:r>
            <a:r>
              <a:rPr lang="en-GB" sz="2800" b="1">
                <a:latin typeface="Calibri" pitchFamily="34" charset="0"/>
              </a:rPr>
              <a:t>Definition of a  metre </a:t>
            </a:r>
            <a:r>
              <a:rPr lang="en-GB" sz="2800">
                <a:latin typeface="Calibri" pitchFamily="34" charset="0"/>
              </a:rPr>
              <a:t>(1983): </a:t>
            </a:r>
          </a:p>
          <a:p>
            <a:pPr lvl="2">
              <a:spcBef>
                <a:spcPct val="20000"/>
              </a:spcBef>
              <a:buFont typeface="Arial" charset="0"/>
              <a:buNone/>
            </a:pPr>
            <a:endParaRPr lang="en-GB" sz="2800">
              <a:latin typeface="Calibri" pitchFamily="34" charset="0"/>
            </a:endParaRPr>
          </a:p>
          <a:p>
            <a:pPr lvl="2" algn="ctr">
              <a:spcBef>
                <a:spcPct val="20000"/>
              </a:spcBef>
              <a:buFont typeface="Arial" charset="0"/>
              <a:buNone/>
            </a:pPr>
            <a:r>
              <a:rPr lang="en-GB" sz="2800">
                <a:latin typeface="Calibri" pitchFamily="34" charset="0"/>
              </a:rPr>
              <a:t>The distance travelled by light in vacuum in </a:t>
            </a:r>
          </a:p>
          <a:p>
            <a:pPr lvl="2" algn="ctr">
              <a:spcBef>
                <a:spcPct val="20000"/>
              </a:spcBef>
              <a:buFont typeface="Arial" charset="0"/>
              <a:buNone/>
            </a:pPr>
            <a:r>
              <a:rPr lang="en-GB" sz="2800">
                <a:latin typeface="Calibri" pitchFamily="34" charset="0"/>
              </a:rPr>
              <a:t>1/299,792,458 of a second</a:t>
            </a:r>
            <a:endParaRPr lang="en-NZ" sz="2800">
              <a:latin typeface="Calibri" pitchFamily="34" charset="0"/>
            </a:endParaRPr>
          </a:p>
          <a:p>
            <a:pPr lvl="2">
              <a:spcBef>
                <a:spcPct val="20000"/>
              </a:spcBef>
              <a:buFont typeface="Arial" charset="0"/>
              <a:buNone/>
            </a:pPr>
            <a:endParaRPr lang="en-NZ" sz="280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idx="4294967295"/>
          </p:nvPr>
        </p:nvSpPr>
        <p:spPr>
          <a:xfrm>
            <a:off x="457200" y="152400"/>
            <a:ext cx="8229600" cy="1143000"/>
          </a:xfrm>
        </p:spPr>
        <p:txBody>
          <a:bodyPr anchor="t"/>
          <a:lstStyle/>
          <a:p>
            <a:pPr eaLnBrk="1" hangingPunct="1"/>
            <a:r>
              <a:rPr lang="en-NZ" sz="3600" b="1" smtClean="0">
                <a:solidFill>
                  <a:schemeClr val="accent1"/>
                </a:solidFill>
              </a:rPr>
              <a:t>Equipment</a:t>
            </a:r>
          </a:p>
        </p:txBody>
      </p:sp>
      <p:sp>
        <p:nvSpPr>
          <p:cNvPr id="20482" name="Content Placeholder 2"/>
          <p:cNvSpPr>
            <a:spLocks noGrp="1"/>
          </p:cNvSpPr>
          <p:nvPr>
            <p:ph idx="4294967295"/>
          </p:nvPr>
        </p:nvSpPr>
        <p:spPr>
          <a:xfrm>
            <a:off x="254000" y="762000"/>
            <a:ext cx="8610600" cy="5595938"/>
          </a:xfrm>
        </p:spPr>
        <p:txBody>
          <a:bodyPr/>
          <a:lstStyle/>
          <a:p>
            <a:pPr eaLnBrk="1" hangingPunct="1"/>
            <a:endParaRPr lang="en-NZ" sz="1600" smtClean="0"/>
          </a:p>
          <a:p>
            <a:pPr lvl="2" eaLnBrk="1" hangingPunct="1"/>
            <a:endParaRPr lang="en-NZ" sz="1200" smtClean="0"/>
          </a:p>
          <a:p>
            <a:pPr lvl="2" eaLnBrk="1" hangingPunct="1"/>
            <a:endParaRPr lang="en-NZ" sz="1600" smtClean="0"/>
          </a:p>
          <a:p>
            <a:pPr eaLnBrk="1" hangingPunct="1"/>
            <a:endParaRPr lang="en-NZ" sz="2400" smtClean="0"/>
          </a:p>
          <a:p>
            <a:pPr eaLnBrk="1" hangingPunct="1"/>
            <a:endParaRPr lang="en-NZ" smtClean="0"/>
          </a:p>
        </p:txBody>
      </p:sp>
      <p:pic>
        <p:nvPicPr>
          <p:cNvPr id="20483" name="Picture 2"/>
          <p:cNvPicPr>
            <a:picLocks noChangeAspect="1" noChangeArrowheads="1"/>
          </p:cNvPicPr>
          <p:nvPr/>
        </p:nvPicPr>
        <p:blipFill>
          <a:blip r:embed="rId3"/>
          <a:srcRect/>
          <a:stretch>
            <a:fillRect/>
          </a:stretch>
        </p:blipFill>
        <p:spPr bwMode="auto">
          <a:xfrm>
            <a:off x="609600" y="6096000"/>
            <a:ext cx="2438400" cy="577850"/>
          </a:xfrm>
          <a:prstGeom prst="rect">
            <a:avLst/>
          </a:prstGeom>
          <a:noFill/>
          <a:ln w="9525">
            <a:noFill/>
            <a:miter lim="800000"/>
            <a:headEnd/>
            <a:tailEnd/>
          </a:ln>
        </p:spPr>
      </p:pic>
      <p:pic>
        <p:nvPicPr>
          <p:cNvPr id="20484" name="Picture 3"/>
          <p:cNvPicPr>
            <a:picLocks noChangeAspect="1" noChangeArrowheads="1"/>
          </p:cNvPicPr>
          <p:nvPr/>
        </p:nvPicPr>
        <p:blipFill>
          <a:blip r:embed="rId4"/>
          <a:srcRect/>
          <a:stretch>
            <a:fillRect/>
          </a:stretch>
        </p:blipFill>
        <p:spPr bwMode="auto">
          <a:xfrm>
            <a:off x="6553200" y="5818188"/>
            <a:ext cx="2311400" cy="855662"/>
          </a:xfrm>
          <a:prstGeom prst="rect">
            <a:avLst/>
          </a:prstGeom>
          <a:noFill/>
          <a:ln w="9525">
            <a:solidFill>
              <a:schemeClr val="tx1"/>
            </a:solidFill>
            <a:miter lim="800000"/>
            <a:headEnd/>
            <a:tailEnd/>
          </a:ln>
        </p:spPr>
      </p:pic>
      <p:sp>
        <p:nvSpPr>
          <p:cNvPr id="18437" name="Content Placeholder 2"/>
          <p:cNvSpPr txBox="1">
            <a:spLocks/>
          </p:cNvSpPr>
          <p:nvPr/>
        </p:nvSpPr>
        <p:spPr bwMode="auto">
          <a:xfrm>
            <a:off x="254000" y="1143000"/>
            <a:ext cx="8610600" cy="4495800"/>
          </a:xfrm>
          <a:prstGeom prst="rect">
            <a:avLst/>
          </a:prstGeom>
          <a:noFill/>
          <a:ln w="9525">
            <a:noFill/>
            <a:miter lim="800000"/>
            <a:headEnd/>
            <a:tailEnd/>
          </a:ln>
        </p:spPr>
        <p:txBody>
          <a:bodyPr/>
          <a:lstStyle/>
          <a:p>
            <a:pPr marL="1143000" lvl="2" indent="-228600">
              <a:spcBef>
                <a:spcPct val="20000"/>
              </a:spcBef>
              <a:buFont typeface="Arial" charset="0"/>
              <a:buNone/>
              <a:defRPr/>
            </a:pPr>
            <a:endParaRPr lang="en-NZ" sz="2400" dirty="0">
              <a:latin typeface="Calibri" pitchFamily="34" charset="0"/>
            </a:endParaRPr>
          </a:p>
          <a:p>
            <a:pPr>
              <a:spcBef>
                <a:spcPct val="20000"/>
              </a:spcBef>
              <a:buFont typeface="Arial" charset="0"/>
              <a:buNone/>
              <a:defRPr/>
            </a:pPr>
            <a:r>
              <a:rPr lang="en-NZ" sz="2800" b="1" u="sng" dirty="0">
                <a:latin typeface="Calibri" pitchFamily="34" charset="0"/>
              </a:rPr>
              <a:t>Pre-inspection</a:t>
            </a:r>
            <a:r>
              <a:rPr lang="en-NZ" sz="2800" dirty="0">
                <a:latin typeface="Calibri" pitchFamily="34" charset="0"/>
              </a:rPr>
              <a:t> </a:t>
            </a:r>
          </a:p>
          <a:p>
            <a:pPr>
              <a:spcBef>
                <a:spcPct val="20000"/>
              </a:spcBef>
              <a:buFont typeface="Arial" charset="0"/>
              <a:buNone/>
              <a:defRPr/>
            </a:pPr>
            <a:endParaRPr lang="en-NZ" sz="2800" dirty="0">
              <a:latin typeface="Calibri" pitchFamily="34" charset="0"/>
            </a:endParaRPr>
          </a:p>
          <a:p>
            <a:pPr>
              <a:spcBef>
                <a:spcPct val="20000"/>
              </a:spcBef>
              <a:buFont typeface="Arial" charset="0"/>
              <a:buNone/>
              <a:defRPr/>
            </a:pPr>
            <a:r>
              <a:rPr lang="en-NZ" sz="2800" dirty="0">
                <a:latin typeface="Calibri" pitchFamily="34" charset="0"/>
              </a:rPr>
              <a:t>Determine if there are any site specific health and safety requirements </a:t>
            </a:r>
          </a:p>
          <a:p>
            <a:pPr marL="457200" indent="-457200">
              <a:spcBef>
                <a:spcPct val="20000"/>
              </a:spcBef>
              <a:buFont typeface="Arial" pitchFamily="34" charset="0"/>
              <a:buChar char="•"/>
              <a:defRPr/>
            </a:pPr>
            <a:r>
              <a:rPr lang="en-NZ" sz="2800" dirty="0">
                <a:latin typeface="Calibri" pitchFamily="34" charset="0"/>
              </a:rPr>
              <a:t>Personal Protective Equipment (PPE)</a:t>
            </a:r>
          </a:p>
          <a:p>
            <a:pPr marL="457200" indent="-457200">
              <a:spcBef>
                <a:spcPct val="20000"/>
              </a:spcBef>
              <a:buFont typeface="Arial" pitchFamily="34" charset="0"/>
              <a:buChar char="•"/>
              <a:defRPr/>
            </a:pPr>
            <a:r>
              <a:rPr lang="en-NZ" sz="2800" dirty="0">
                <a:latin typeface="Calibri" pitchFamily="34" charset="0"/>
              </a:rPr>
              <a:t>Hygiene requirements - equipment</a:t>
            </a:r>
          </a:p>
          <a:p>
            <a:pPr marL="457200" indent="-457200">
              <a:spcBef>
                <a:spcPct val="20000"/>
              </a:spcBef>
              <a:buFont typeface="Arial" pitchFamily="34" charset="0"/>
              <a:buChar char="•"/>
              <a:defRPr/>
            </a:pPr>
            <a:r>
              <a:rPr lang="en-NZ" sz="2800" dirty="0">
                <a:latin typeface="Calibri" pitchFamily="34" charset="0"/>
              </a:rPr>
              <a:t>Site inductions</a:t>
            </a:r>
          </a:p>
          <a:p>
            <a:pPr marL="457200" indent="-457200">
              <a:spcBef>
                <a:spcPct val="20000"/>
              </a:spcBef>
              <a:buFont typeface="Arial" pitchFamily="34" charset="0"/>
              <a:buChar char="•"/>
              <a:defRPr/>
            </a:pPr>
            <a:r>
              <a:rPr lang="en-NZ" sz="2800" dirty="0">
                <a:latin typeface="Calibri" pitchFamily="34" charset="0"/>
              </a:rPr>
              <a:t>Permits for work </a:t>
            </a:r>
          </a:p>
          <a:p>
            <a:pPr marL="457200" indent="-457200">
              <a:spcBef>
                <a:spcPct val="20000"/>
              </a:spcBef>
              <a:buFont typeface="Arial" pitchFamily="34" charset="0"/>
              <a:buChar char="•"/>
              <a:defRPr/>
            </a:pPr>
            <a:endParaRPr lang="en-NZ" sz="2800" dirty="0">
              <a:latin typeface="Calibri" pitchFamily="34" charset="0"/>
            </a:endParaRPr>
          </a:p>
          <a:p>
            <a:pPr>
              <a:spcBef>
                <a:spcPct val="20000"/>
              </a:spcBef>
              <a:buFont typeface="Arial" charset="0"/>
              <a:buChar char="•"/>
              <a:defRPr/>
            </a:pPr>
            <a:endParaRPr lang="en-NZ" sz="2800" b="1" u="sng" dirty="0">
              <a:latin typeface="Calibri"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457200" y="152400"/>
            <a:ext cx="8229600" cy="1143000"/>
          </a:xfrm>
        </p:spPr>
        <p:txBody>
          <a:bodyPr anchor="t"/>
          <a:lstStyle/>
          <a:p>
            <a:pPr eaLnBrk="1" hangingPunct="1"/>
            <a:r>
              <a:rPr lang="en-NZ" sz="3600" b="1" smtClean="0">
                <a:solidFill>
                  <a:schemeClr val="accent1"/>
                </a:solidFill>
              </a:rPr>
              <a:t>Equipment – Traceability – Kilogram </a:t>
            </a:r>
          </a:p>
        </p:txBody>
      </p:sp>
      <p:sp>
        <p:nvSpPr>
          <p:cNvPr id="90114" name="Content Placeholder 2"/>
          <p:cNvSpPr>
            <a:spLocks noGrp="1"/>
          </p:cNvSpPr>
          <p:nvPr>
            <p:ph idx="1"/>
          </p:nvPr>
        </p:nvSpPr>
        <p:spPr>
          <a:xfrm>
            <a:off x="250825" y="765175"/>
            <a:ext cx="8610600" cy="5595938"/>
          </a:xfrm>
        </p:spPr>
        <p:txBody>
          <a:bodyPr/>
          <a:lstStyle/>
          <a:p>
            <a:pPr eaLnBrk="1" hangingPunct="1"/>
            <a:endParaRPr lang="en-NZ" sz="1600" smtClean="0"/>
          </a:p>
          <a:p>
            <a:pPr lvl="2" eaLnBrk="1" hangingPunct="1"/>
            <a:endParaRPr lang="en-NZ" sz="1200" smtClean="0"/>
          </a:p>
          <a:p>
            <a:pPr lvl="2" eaLnBrk="1" hangingPunct="1"/>
            <a:endParaRPr lang="en-NZ" sz="1600" smtClean="0"/>
          </a:p>
          <a:p>
            <a:pPr eaLnBrk="1" hangingPunct="1"/>
            <a:endParaRPr lang="en-NZ" sz="2400" smtClean="0"/>
          </a:p>
          <a:p>
            <a:pPr eaLnBrk="1" hangingPunct="1"/>
            <a:endParaRPr lang="en-NZ" smtClean="0"/>
          </a:p>
        </p:txBody>
      </p:sp>
      <p:sp>
        <p:nvSpPr>
          <p:cNvPr id="90117" name="Content Placeholder 2"/>
          <p:cNvSpPr txBox="1">
            <a:spLocks/>
          </p:cNvSpPr>
          <p:nvPr/>
        </p:nvSpPr>
        <p:spPr bwMode="auto">
          <a:xfrm>
            <a:off x="-381000" y="1143000"/>
            <a:ext cx="9017000" cy="4953000"/>
          </a:xfrm>
          <a:prstGeom prst="rect">
            <a:avLst/>
          </a:prstGeom>
          <a:noFill/>
          <a:ln w="9525">
            <a:noFill/>
            <a:miter lim="800000"/>
            <a:headEnd/>
            <a:tailEnd/>
          </a:ln>
        </p:spPr>
        <p:txBody>
          <a:bodyPr/>
          <a:lstStyle/>
          <a:p>
            <a:pPr lvl="2" algn="ctr">
              <a:spcBef>
                <a:spcPct val="20000"/>
              </a:spcBef>
              <a:buFont typeface="Arial" charset="0"/>
              <a:buNone/>
            </a:pPr>
            <a:r>
              <a:rPr lang="en-NZ" sz="2800" b="1" u="sng" dirty="0">
                <a:latin typeface="Calibri" pitchFamily="34" charset="0"/>
              </a:rPr>
              <a:t>MASS</a:t>
            </a:r>
            <a:endParaRPr lang="en-GB" sz="2800" dirty="0">
              <a:latin typeface="Calibri" pitchFamily="34" charset="0"/>
            </a:endParaRPr>
          </a:p>
          <a:p>
            <a:pPr lvl="2">
              <a:spcBef>
                <a:spcPct val="20000"/>
              </a:spcBef>
              <a:buFont typeface="Arial" charset="0"/>
              <a:buChar char="•"/>
            </a:pPr>
            <a:r>
              <a:rPr lang="en-GB" sz="2800" dirty="0">
                <a:latin typeface="Calibri" pitchFamily="34" charset="0"/>
              </a:rPr>
              <a:t>1795 - The gram, 1/1000th of a kilogram, was originally defined as the mass of one cubic centimetre of water</a:t>
            </a:r>
          </a:p>
          <a:p>
            <a:pPr lvl="2">
              <a:spcBef>
                <a:spcPct val="20000"/>
              </a:spcBef>
              <a:buFont typeface="Arial" charset="0"/>
              <a:buChar char="•"/>
            </a:pPr>
            <a:r>
              <a:rPr lang="en-GB" sz="2800" dirty="0">
                <a:latin typeface="Calibri" pitchFamily="34" charset="0"/>
              </a:rPr>
              <a:t>1799 - The original prototype kilogram is manufactured</a:t>
            </a:r>
          </a:p>
          <a:p>
            <a:pPr lvl="2">
              <a:spcBef>
                <a:spcPct val="20000"/>
              </a:spcBef>
              <a:buFont typeface="Arial" charset="0"/>
              <a:buChar char="•"/>
            </a:pPr>
            <a:r>
              <a:rPr lang="en-GB" sz="2800" dirty="0">
                <a:latin typeface="Calibri" pitchFamily="34" charset="0"/>
              </a:rPr>
              <a:t>The </a:t>
            </a:r>
            <a:r>
              <a:rPr lang="en-GB" sz="2800" dirty="0" smtClean="0">
                <a:latin typeface="Calibri" pitchFamily="34" charset="0"/>
              </a:rPr>
              <a:t>current kilogram is </a:t>
            </a:r>
            <a:r>
              <a:rPr lang="en-GB" sz="2800" dirty="0">
                <a:latin typeface="Calibri" pitchFamily="34" charset="0"/>
              </a:rPr>
              <a:t>derived from the original prototype and has a mass equal to the mass of 1.000025 litres of water at 4 °C </a:t>
            </a:r>
            <a:r>
              <a:rPr lang="en-NZ" sz="2800" dirty="0">
                <a:latin typeface="Calibri" pitchFamily="34" charset="0"/>
              </a:rPr>
              <a:t>(the melting point of water)</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idx="4294967295"/>
          </p:nvPr>
        </p:nvSpPr>
        <p:spPr>
          <a:xfrm>
            <a:off x="457200" y="152400"/>
            <a:ext cx="8229600" cy="1143000"/>
          </a:xfrm>
        </p:spPr>
        <p:txBody>
          <a:bodyPr anchor="t"/>
          <a:lstStyle/>
          <a:p>
            <a:pPr eaLnBrk="1" hangingPunct="1"/>
            <a:r>
              <a:rPr lang="en-NZ" sz="3600" b="1" smtClean="0">
                <a:solidFill>
                  <a:schemeClr val="accent1"/>
                </a:solidFill>
              </a:rPr>
              <a:t>Equipment – Traceability – Kilogram </a:t>
            </a:r>
          </a:p>
        </p:txBody>
      </p:sp>
      <p:sp>
        <p:nvSpPr>
          <p:cNvPr id="94210" name="Content Placeholder 2"/>
          <p:cNvSpPr>
            <a:spLocks noGrp="1"/>
          </p:cNvSpPr>
          <p:nvPr>
            <p:ph idx="4294967295"/>
          </p:nvPr>
        </p:nvSpPr>
        <p:spPr>
          <a:xfrm>
            <a:off x="254000" y="762000"/>
            <a:ext cx="8610600" cy="5595938"/>
          </a:xfrm>
        </p:spPr>
        <p:txBody>
          <a:bodyPr/>
          <a:lstStyle/>
          <a:p>
            <a:pPr eaLnBrk="1" hangingPunct="1"/>
            <a:endParaRPr lang="en-NZ" sz="1600" smtClean="0"/>
          </a:p>
          <a:p>
            <a:pPr lvl="2" eaLnBrk="1" hangingPunct="1"/>
            <a:endParaRPr lang="en-NZ" sz="1200" smtClean="0"/>
          </a:p>
          <a:p>
            <a:pPr lvl="2" eaLnBrk="1" hangingPunct="1"/>
            <a:endParaRPr lang="en-NZ" sz="1600" smtClean="0"/>
          </a:p>
          <a:p>
            <a:pPr eaLnBrk="1" hangingPunct="1"/>
            <a:endParaRPr lang="en-NZ" sz="2400" smtClean="0"/>
          </a:p>
          <a:p>
            <a:pPr eaLnBrk="1" hangingPunct="1"/>
            <a:endParaRPr lang="en-NZ" smtClean="0"/>
          </a:p>
        </p:txBody>
      </p:sp>
      <p:pic>
        <p:nvPicPr>
          <p:cNvPr id="94211" name="Picture 2"/>
          <p:cNvPicPr>
            <a:picLocks noChangeAspect="1" noChangeArrowheads="1"/>
          </p:cNvPicPr>
          <p:nvPr/>
        </p:nvPicPr>
        <p:blipFill>
          <a:blip r:embed="rId3"/>
          <a:srcRect/>
          <a:stretch>
            <a:fillRect/>
          </a:stretch>
        </p:blipFill>
        <p:spPr bwMode="auto">
          <a:xfrm>
            <a:off x="609600" y="6096000"/>
            <a:ext cx="2438400" cy="577850"/>
          </a:xfrm>
          <a:prstGeom prst="rect">
            <a:avLst/>
          </a:prstGeom>
          <a:noFill/>
          <a:ln w="9525">
            <a:noFill/>
            <a:miter lim="800000"/>
            <a:headEnd/>
            <a:tailEnd/>
          </a:ln>
        </p:spPr>
      </p:pic>
      <p:pic>
        <p:nvPicPr>
          <p:cNvPr id="94212" name="Picture 3"/>
          <p:cNvPicPr>
            <a:picLocks noChangeAspect="1" noChangeArrowheads="1"/>
          </p:cNvPicPr>
          <p:nvPr/>
        </p:nvPicPr>
        <p:blipFill>
          <a:blip r:embed="rId4"/>
          <a:srcRect/>
          <a:stretch>
            <a:fillRect/>
          </a:stretch>
        </p:blipFill>
        <p:spPr bwMode="auto">
          <a:xfrm>
            <a:off x="6553200" y="5818188"/>
            <a:ext cx="2311400" cy="855662"/>
          </a:xfrm>
          <a:prstGeom prst="rect">
            <a:avLst/>
          </a:prstGeom>
          <a:noFill/>
          <a:ln w="9525">
            <a:solidFill>
              <a:schemeClr val="tx1"/>
            </a:solidFill>
            <a:miter lim="800000"/>
            <a:headEnd/>
            <a:tailEnd/>
          </a:ln>
        </p:spPr>
      </p:pic>
      <p:sp>
        <p:nvSpPr>
          <p:cNvPr id="94213" name="Content Placeholder 2"/>
          <p:cNvSpPr txBox="1">
            <a:spLocks/>
          </p:cNvSpPr>
          <p:nvPr/>
        </p:nvSpPr>
        <p:spPr bwMode="auto">
          <a:xfrm>
            <a:off x="-381000" y="1143000"/>
            <a:ext cx="9017000" cy="4953000"/>
          </a:xfrm>
          <a:prstGeom prst="rect">
            <a:avLst/>
          </a:prstGeom>
          <a:noFill/>
          <a:ln w="9525">
            <a:noFill/>
            <a:miter lim="800000"/>
            <a:headEnd/>
            <a:tailEnd/>
          </a:ln>
        </p:spPr>
        <p:txBody>
          <a:bodyPr/>
          <a:lstStyle/>
          <a:p>
            <a:pPr lvl="2" algn="ctr">
              <a:spcBef>
                <a:spcPct val="20000"/>
              </a:spcBef>
              <a:buFont typeface="Arial" charset="0"/>
              <a:buNone/>
            </a:pPr>
            <a:r>
              <a:rPr lang="en-NZ" sz="2800" b="1" u="sng">
                <a:latin typeface="Calibri" pitchFamily="34" charset="0"/>
              </a:rPr>
              <a:t>MASS</a:t>
            </a:r>
          </a:p>
          <a:p>
            <a:pPr lvl="2">
              <a:spcBef>
                <a:spcPct val="20000"/>
              </a:spcBef>
              <a:buFont typeface="Arial" charset="0"/>
              <a:buNone/>
            </a:pPr>
            <a:endParaRPr lang="en-NZ" sz="2800">
              <a:latin typeface="Calibri" pitchFamily="34" charset="0"/>
            </a:endParaRPr>
          </a:p>
          <a:p>
            <a:pPr lvl="2">
              <a:spcBef>
                <a:spcPct val="20000"/>
              </a:spcBef>
              <a:buFont typeface="Arial" charset="0"/>
              <a:buNone/>
            </a:pPr>
            <a:r>
              <a:rPr lang="en-NZ" sz="2800">
                <a:latin typeface="Calibri" pitchFamily="34" charset="0"/>
              </a:rPr>
              <a:t>The International Prototype Kilogram was commissioned by the General Conference on Weights and Measures (CGPM) under the authority of the Metre Convention (1875), and is in the custody of the International Bureau of Weights and Measures (BIPM) who hold it on behalf of the CGPM.</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457200" y="152400"/>
            <a:ext cx="8229600" cy="1143000"/>
          </a:xfrm>
        </p:spPr>
        <p:txBody>
          <a:bodyPr anchor="t"/>
          <a:lstStyle/>
          <a:p>
            <a:pPr eaLnBrk="1" hangingPunct="1"/>
            <a:r>
              <a:rPr lang="en-NZ" sz="3600" b="1" smtClean="0">
                <a:solidFill>
                  <a:schemeClr val="accent1"/>
                </a:solidFill>
              </a:rPr>
              <a:t>Equipment – Traceability – Kilogram </a:t>
            </a:r>
          </a:p>
        </p:txBody>
      </p:sp>
      <p:sp>
        <p:nvSpPr>
          <p:cNvPr id="92162" name="Content Placeholder 2"/>
          <p:cNvSpPr>
            <a:spLocks noGrp="1"/>
          </p:cNvSpPr>
          <p:nvPr>
            <p:ph idx="1"/>
          </p:nvPr>
        </p:nvSpPr>
        <p:spPr>
          <a:xfrm>
            <a:off x="254000" y="762000"/>
            <a:ext cx="8610600" cy="5595938"/>
          </a:xfrm>
        </p:spPr>
        <p:txBody>
          <a:bodyPr/>
          <a:lstStyle/>
          <a:p>
            <a:pPr eaLnBrk="1" hangingPunct="1"/>
            <a:endParaRPr lang="en-NZ" sz="1600" smtClean="0"/>
          </a:p>
          <a:p>
            <a:pPr lvl="2" eaLnBrk="1" hangingPunct="1"/>
            <a:endParaRPr lang="en-NZ" sz="1200" smtClean="0"/>
          </a:p>
          <a:p>
            <a:pPr lvl="2" eaLnBrk="1" hangingPunct="1"/>
            <a:endParaRPr lang="en-NZ" sz="1600" smtClean="0"/>
          </a:p>
          <a:p>
            <a:pPr eaLnBrk="1" hangingPunct="1"/>
            <a:endParaRPr lang="en-NZ" sz="2400" smtClean="0"/>
          </a:p>
          <a:p>
            <a:pPr eaLnBrk="1" hangingPunct="1"/>
            <a:endParaRPr lang="en-NZ" smtClean="0"/>
          </a:p>
        </p:txBody>
      </p:sp>
      <p:pic>
        <p:nvPicPr>
          <p:cNvPr id="92163" name="Picture 2"/>
          <p:cNvPicPr>
            <a:picLocks noChangeAspect="1" noChangeArrowheads="1"/>
          </p:cNvPicPr>
          <p:nvPr/>
        </p:nvPicPr>
        <p:blipFill>
          <a:blip r:embed="rId3"/>
          <a:srcRect/>
          <a:stretch>
            <a:fillRect/>
          </a:stretch>
        </p:blipFill>
        <p:spPr bwMode="auto">
          <a:xfrm>
            <a:off x="609600" y="6096000"/>
            <a:ext cx="2438400" cy="577850"/>
          </a:xfrm>
          <a:prstGeom prst="rect">
            <a:avLst/>
          </a:prstGeom>
          <a:noFill/>
          <a:ln w="9525">
            <a:noFill/>
            <a:miter lim="800000"/>
            <a:headEnd/>
            <a:tailEnd/>
          </a:ln>
        </p:spPr>
      </p:pic>
      <p:pic>
        <p:nvPicPr>
          <p:cNvPr id="92164" name="Picture 3"/>
          <p:cNvPicPr>
            <a:picLocks noChangeAspect="1" noChangeArrowheads="1"/>
          </p:cNvPicPr>
          <p:nvPr/>
        </p:nvPicPr>
        <p:blipFill>
          <a:blip r:embed="rId4"/>
          <a:srcRect/>
          <a:stretch>
            <a:fillRect/>
          </a:stretch>
        </p:blipFill>
        <p:spPr bwMode="auto">
          <a:xfrm>
            <a:off x="6553200" y="5818188"/>
            <a:ext cx="2311400" cy="855662"/>
          </a:xfrm>
          <a:prstGeom prst="rect">
            <a:avLst/>
          </a:prstGeom>
          <a:noFill/>
          <a:ln w="9525">
            <a:solidFill>
              <a:schemeClr val="tx1"/>
            </a:solidFill>
            <a:miter lim="800000"/>
            <a:headEnd/>
            <a:tailEnd/>
          </a:ln>
        </p:spPr>
      </p:pic>
      <p:sp>
        <p:nvSpPr>
          <p:cNvPr id="92165" name="Content Placeholder 2"/>
          <p:cNvSpPr txBox="1">
            <a:spLocks/>
          </p:cNvSpPr>
          <p:nvPr/>
        </p:nvSpPr>
        <p:spPr bwMode="auto">
          <a:xfrm>
            <a:off x="-381000" y="1143000"/>
            <a:ext cx="9017000" cy="4953000"/>
          </a:xfrm>
          <a:prstGeom prst="rect">
            <a:avLst/>
          </a:prstGeom>
          <a:noFill/>
          <a:ln w="9525">
            <a:noFill/>
            <a:miter lim="800000"/>
            <a:headEnd/>
            <a:tailEnd/>
          </a:ln>
        </p:spPr>
        <p:txBody>
          <a:bodyPr/>
          <a:lstStyle/>
          <a:p>
            <a:pPr lvl="2" algn="ctr">
              <a:spcBef>
                <a:spcPct val="20000"/>
              </a:spcBef>
              <a:buFont typeface="Arial" charset="0"/>
              <a:buNone/>
            </a:pPr>
            <a:r>
              <a:rPr lang="en-NZ" sz="2800" b="1" u="sng">
                <a:latin typeface="Calibri" pitchFamily="34" charset="0"/>
              </a:rPr>
              <a:t>MASS</a:t>
            </a:r>
          </a:p>
          <a:p>
            <a:pPr lvl="2">
              <a:spcBef>
                <a:spcPct val="20000"/>
              </a:spcBef>
              <a:buFont typeface="Arial" charset="0"/>
              <a:buNone/>
            </a:pPr>
            <a:endParaRPr lang="en-NZ" sz="2800">
              <a:latin typeface="Calibri" pitchFamily="34" charset="0"/>
            </a:endParaRPr>
          </a:p>
          <a:p>
            <a:pPr lvl="2">
              <a:spcBef>
                <a:spcPct val="20000"/>
              </a:spcBef>
              <a:buFont typeface="Arial" charset="0"/>
              <a:buNone/>
            </a:pPr>
            <a:r>
              <a:rPr lang="en-NZ" sz="2800">
                <a:latin typeface="Calibri" pitchFamily="34" charset="0"/>
              </a:rPr>
              <a:t>The value of the kilogram is defined as being </a:t>
            </a:r>
            <a:r>
              <a:rPr lang="en-NZ" sz="2800" i="1">
                <a:latin typeface="Calibri" pitchFamily="34" charset="0"/>
              </a:rPr>
              <a:t>equal to the mass of the </a:t>
            </a:r>
            <a:r>
              <a:rPr lang="en-NZ" sz="2800" i="1" u="sng">
                <a:latin typeface="Calibri" pitchFamily="34" charset="0"/>
              </a:rPr>
              <a:t>international prototype of the kilogram</a:t>
            </a:r>
            <a:r>
              <a:rPr lang="en-NZ" sz="2800" u="sng">
                <a:latin typeface="Calibri" pitchFamily="34" charset="0"/>
              </a:rPr>
              <a:t>. </a:t>
            </a:r>
          </a:p>
          <a:p>
            <a:pPr lvl="2">
              <a:spcBef>
                <a:spcPct val="20000"/>
              </a:spcBef>
              <a:buFont typeface="Arial" charset="0"/>
              <a:buNone/>
            </a:pPr>
            <a:endParaRPr lang="en-NZ" sz="2800">
              <a:latin typeface="Calibri" pitchFamily="34" charset="0"/>
            </a:endParaRPr>
          </a:p>
          <a:p>
            <a:pPr lvl="2">
              <a:spcBef>
                <a:spcPct val="20000"/>
              </a:spcBef>
              <a:buFont typeface="Arial" charset="0"/>
              <a:buNone/>
            </a:pPr>
            <a:r>
              <a:rPr lang="en-NZ" sz="2800">
                <a:latin typeface="Calibri" pitchFamily="34" charset="0"/>
              </a:rPr>
              <a:t>The kilogram is unique in the SI, being the only unit whose definition is based on a physical artefact.</a:t>
            </a:r>
            <a:endParaRPr lang="en-NZ" sz="2800" b="1" u="sng">
              <a:latin typeface="Calibri"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idx="4294967295"/>
          </p:nvPr>
        </p:nvSpPr>
        <p:spPr>
          <a:xfrm>
            <a:off x="457200" y="152400"/>
            <a:ext cx="8229600" cy="1143000"/>
          </a:xfrm>
        </p:spPr>
        <p:txBody>
          <a:bodyPr anchor="t"/>
          <a:lstStyle/>
          <a:p>
            <a:pPr eaLnBrk="1" hangingPunct="1"/>
            <a:r>
              <a:rPr lang="en-NZ" sz="3600" b="1" smtClean="0">
                <a:solidFill>
                  <a:schemeClr val="accent1"/>
                </a:solidFill>
              </a:rPr>
              <a:t>Equipment – Traceability – Kilogram </a:t>
            </a:r>
          </a:p>
        </p:txBody>
      </p:sp>
      <p:sp>
        <p:nvSpPr>
          <p:cNvPr id="96258" name="Content Placeholder 2"/>
          <p:cNvSpPr>
            <a:spLocks noGrp="1"/>
          </p:cNvSpPr>
          <p:nvPr>
            <p:ph idx="4294967295"/>
          </p:nvPr>
        </p:nvSpPr>
        <p:spPr>
          <a:xfrm>
            <a:off x="254000" y="762000"/>
            <a:ext cx="8610600" cy="5595938"/>
          </a:xfrm>
        </p:spPr>
        <p:txBody>
          <a:bodyPr/>
          <a:lstStyle/>
          <a:p>
            <a:pPr eaLnBrk="1" hangingPunct="1"/>
            <a:endParaRPr lang="en-NZ" sz="1600" smtClean="0"/>
          </a:p>
          <a:p>
            <a:pPr lvl="2" eaLnBrk="1" hangingPunct="1"/>
            <a:endParaRPr lang="en-NZ" sz="1200" smtClean="0"/>
          </a:p>
          <a:p>
            <a:pPr lvl="2" eaLnBrk="1" hangingPunct="1"/>
            <a:endParaRPr lang="en-NZ" sz="1600" smtClean="0"/>
          </a:p>
          <a:p>
            <a:pPr eaLnBrk="1" hangingPunct="1"/>
            <a:endParaRPr lang="en-NZ" sz="2400" smtClean="0"/>
          </a:p>
          <a:p>
            <a:pPr eaLnBrk="1" hangingPunct="1"/>
            <a:endParaRPr lang="en-NZ" smtClean="0"/>
          </a:p>
        </p:txBody>
      </p:sp>
      <p:pic>
        <p:nvPicPr>
          <p:cNvPr id="96259" name="Picture 2"/>
          <p:cNvPicPr>
            <a:picLocks noChangeAspect="1" noChangeArrowheads="1"/>
          </p:cNvPicPr>
          <p:nvPr/>
        </p:nvPicPr>
        <p:blipFill>
          <a:blip r:embed="rId3"/>
          <a:srcRect/>
          <a:stretch>
            <a:fillRect/>
          </a:stretch>
        </p:blipFill>
        <p:spPr bwMode="auto">
          <a:xfrm>
            <a:off x="609600" y="6096000"/>
            <a:ext cx="2438400" cy="577850"/>
          </a:xfrm>
          <a:prstGeom prst="rect">
            <a:avLst/>
          </a:prstGeom>
          <a:noFill/>
          <a:ln w="9525">
            <a:noFill/>
            <a:miter lim="800000"/>
            <a:headEnd/>
            <a:tailEnd/>
          </a:ln>
        </p:spPr>
      </p:pic>
      <p:pic>
        <p:nvPicPr>
          <p:cNvPr id="96260" name="Picture 3"/>
          <p:cNvPicPr>
            <a:picLocks noChangeAspect="1" noChangeArrowheads="1"/>
          </p:cNvPicPr>
          <p:nvPr/>
        </p:nvPicPr>
        <p:blipFill>
          <a:blip r:embed="rId4"/>
          <a:srcRect/>
          <a:stretch>
            <a:fillRect/>
          </a:stretch>
        </p:blipFill>
        <p:spPr bwMode="auto">
          <a:xfrm>
            <a:off x="6553200" y="5818188"/>
            <a:ext cx="2311400" cy="855662"/>
          </a:xfrm>
          <a:prstGeom prst="rect">
            <a:avLst/>
          </a:prstGeom>
          <a:noFill/>
          <a:ln w="9525">
            <a:solidFill>
              <a:schemeClr val="tx1"/>
            </a:solidFill>
            <a:miter lim="800000"/>
            <a:headEnd/>
            <a:tailEnd/>
          </a:ln>
        </p:spPr>
      </p:pic>
      <p:sp>
        <p:nvSpPr>
          <p:cNvPr id="96261" name="Content Placeholder 2"/>
          <p:cNvSpPr txBox="1">
            <a:spLocks/>
          </p:cNvSpPr>
          <p:nvPr/>
        </p:nvSpPr>
        <p:spPr bwMode="auto">
          <a:xfrm>
            <a:off x="-381000" y="1143000"/>
            <a:ext cx="9017000" cy="4953000"/>
          </a:xfrm>
          <a:prstGeom prst="rect">
            <a:avLst/>
          </a:prstGeom>
          <a:noFill/>
          <a:ln w="9525">
            <a:noFill/>
            <a:miter lim="800000"/>
            <a:headEnd/>
            <a:tailEnd/>
          </a:ln>
        </p:spPr>
        <p:txBody>
          <a:bodyPr/>
          <a:lstStyle/>
          <a:p>
            <a:pPr lvl="2" algn="ctr">
              <a:spcBef>
                <a:spcPct val="20000"/>
              </a:spcBef>
              <a:buFont typeface="Arial" charset="0"/>
              <a:buNone/>
            </a:pPr>
            <a:r>
              <a:rPr lang="en-NZ" sz="2800" b="1" u="sng">
                <a:latin typeface="Calibri" pitchFamily="34" charset="0"/>
              </a:rPr>
              <a:t>MASS</a:t>
            </a:r>
          </a:p>
          <a:p>
            <a:pPr lvl="2">
              <a:spcBef>
                <a:spcPct val="20000"/>
              </a:spcBef>
              <a:buFont typeface="Arial" charset="0"/>
              <a:buNone/>
            </a:pPr>
            <a:r>
              <a:rPr lang="en-GB" sz="2800">
                <a:latin typeface="Calibri" pitchFamily="34" charset="0"/>
              </a:rPr>
              <a:t>The International Prototype Kilogram (IPK) is rarely used or handled. </a:t>
            </a:r>
          </a:p>
          <a:p>
            <a:pPr lvl="2">
              <a:spcBef>
                <a:spcPct val="20000"/>
              </a:spcBef>
              <a:buFont typeface="Arial" charset="0"/>
              <a:buNone/>
            </a:pPr>
            <a:endParaRPr lang="en-GB" sz="2800">
              <a:latin typeface="Calibri" pitchFamily="34" charset="0"/>
            </a:endParaRPr>
          </a:p>
          <a:p>
            <a:pPr lvl="2">
              <a:spcBef>
                <a:spcPct val="20000"/>
              </a:spcBef>
              <a:buFont typeface="Arial" charset="0"/>
              <a:buNone/>
            </a:pPr>
            <a:r>
              <a:rPr lang="en-GB" sz="2800">
                <a:latin typeface="Calibri" pitchFamily="34" charset="0"/>
              </a:rPr>
              <a:t>Copies of the IPK kept by national metrology laboratories around the world were compared with the IPK in 1889, 1948, and 1989 to provide traceability of measurements of mass anywhere in the world back to the IPK.</a:t>
            </a:r>
            <a:endParaRPr lang="en-NZ" sz="2800">
              <a:latin typeface="Calibri" pitchFamily="34"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a:xfrm>
            <a:off x="457200" y="152400"/>
            <a:ext cx="8229600" cy="1143000"/>
          </a:xfrm>
        </p:spPr>
        <p:txBody>
          <a:bodyPr anchor="t"/>
          <a:lstStyle/>
          <a:p>
            <a:pPr eaLnBrk="1" hangingPunct="1"/>
            <a:r>
              <a:rPr lang="en-NZ" sz="3600" b="1" dirty="0" smtClean="0">
                <a:solidFill>
                  <a:schemeClr val="accent1"/>
                </a:solidFill>
              </a:rPr>
              <a:t>Equipment – Traceability</a:t>
            </a:r>
          </a:p>
        </p:txBody>
      </p:sp>
      <p:sp>
        <p:nvSpPr>
          <p:cNvPr id="98306" name="Content Placeholder 2"/>
          <p:cNvSpPr>
            <a:spLocks noGrp="1"/>
          </p:cNvSpPr>
          <p:nvPr>
            <p:ph idx="1"/>
          </p:nvPr>
        </p:nvSpPr>
        <p:spPr>
          <a:xfrm>
            <a:off x="133350" y="762000"/>
            <a:ext cx="8731250" cy="5595938"/>
          </a:xfrm>
        </p:spPr>
        <p:txBody>
          <a:bodyPr/>
          <a:lstStyle/>
          <a:p>
            <a:pPr eaLnBrk="1" hangingPunct="1"/>
            <a:endParaRPr lang="en-NZ" sz="1600" smtClean="0"/>
          </a:p>
          <a:p>
            <a:pPr lvl="2" eaLnBrk="1" hangingPunct="1"/>
            <a:endParaRPr lang="en-NZ" sz="1200" smtClean="0"/>
          </a:p>
          <a:p>
            <a:pPr lvl="2" eaLnBrk="1" hangingPunct="1"/>
            <a:endParaRPr lang="en-NZ" sz="1600" smtClean="0"/>
          </a:p>
          <a:p>
            <a:pPr eaLnBrk="1" hangingPunct="1"/>
            <a:endParaRPr lang="en-NZ" sz="2400" smtClean="0"/>
          </a:p>
          <a:p>
            <a:pPr eaLnBrk="1" hangingPunct="1"/>
            <a:endParaRPr lang="en-NZ" smtClean="0"/>
          </a:p>
        </p:txBody>
      </p:sp>
      <p:pic>
        <p:nvPicPr>
          <p:cNvPr id="98307" name="Picture 2"/>
          <p:cNvPicPr>
            <a:picLocks noChangeAspect="1" noChangeArrowheads="1"/>
          </p:cNvPicPr>
          <p:nvPr/>
        </p:nvPicPr>
        <p:blipFill>
          <a:blip r:embed="rId3"/>
          <a:srcRect/>
          <a:stretch>
            <a:fillRect/>
          </a:stretch>
        </p:blipFill>
        <p:spPr bwMode="auto">
          <a:xfrm>
            <a:off x="609600" y="6096000"/>
            <a:ext cx="2438400" cy="577850"/>
          </a:xfrm>
          <a:prstGeom prst="rect">
            <a:avLst/>
          </a:prstGeom>
          <a:noFill/>
          <a:ln w="9525">
            <a:noFill/>
            <a:miter lim="800000"/>
            <a:headEnd/>
            <a:tailEnd/>
          </a:ln>
        </p:spPr>
      </p:pic>
      <p:pic>
        <p:nvPicPr>
          <p:cNvPr id="98308" name="Picture 3"/>
          <p:cNvPicPr>
            <a:picLocks noChangeAspect="1" noChangeArrowheads="1"/>
          </p:cNvPicPr>
          <p:nvPr/>
        </p:nvPicPr>
        <p:blipFill>
          <a:blip r:embed="rId4"/>
          <a:srcRect/>
          <a:stretch>
            <a:fillRect/>
          </a:stretch>
        </p:blipFill>
        <p:spPr bwMode="auto">
          <a:xfrm>
            <a:off x="6553200" y="5818188"/>
            <a:ext cx="2311400" cy="855662"/>
          </a:xfrm>
          <a:prstGeom prst="rect">
            <a:avLst/>
          </a:prstGeom>
          <a:noFill/>
          <a:ln w="9525">
            <a:solidFill>
              <a:schemeClr val="tx1"/>
            </a:solidFill>
            <a:miter lim="800000"/>
            <a:headEnd/>
            <a:tailEnd/>
          </a:ln>
        </p:spPr>
      </p:pic>
      <p:sp>
        <p:nvSpPr>
          <p:cNvPr id="98309" name="Content Placeholder 2"/>
          <p:cNvSpPr txBox="1">
            <a:spLocks/>
          </p:cNvSpPr>
          <p:nvPr/>
        </p:nvSpPr>
        <p:spPr bwMode="auto">
          <a:xfrm>
            <a:off x="133350" y="909638"/>
            <a:ext cx="8178800" cy="4581525"/>
          </a:xfrm>
          <a:prstGeom prst="rect">
            <a:avLst/>
          </a:prstGeom>
          <a:noFill/>
          <a:ln w="9525">
            <a:noFill/>
            <a:miter lim="800000"/>
            <a:headEnd/>
            <a:tailEnd/>
          </a:ln>
        </p:spPr>
        <p:txBody>
          <a:bodyPr/>
          <a:lstStyle/>
          <a:p>
            <a:pPr lvl="2" algn="ctr">
              <a:spcBef>
                <a:spcPct val="20000"/>
              </a:spcBef>
              <a:buFont typeface="Arial" charset="0"/>
              <a:buNone/>
            </a:pPr>
            <a:r>
              <a:rPr lang="en-NZ" sz="2800" u="sng">
                <a:latin typeface="Calibri" pitchFamily="34" charset="0"/>
              </a:rPr>
              <a:t>Unbroken chain of comparisons</a:t>
            </a:r>
            <a:endParaRPr lang="en-NZ" sz="2800" b="1" u="sng">
              <a:latin typeface="Calibri" pitchFamily="34" charset="0"/>
            </a:endParaRPr>
          </a:p>
        </p:txBody>
      </p:sp>
      <p:pic>
        <p:nvPicPr>
          <p:cNvPr id="98310" name="Picture 2"/>
          <p:cNvPicPr>
            <a:picLocks noChangeAspect="1" noChangeArrowheads="1"/>
          </p:cNvPicPr>
          <p:nvPr/>
        </p:nvPicPr>
        <p:blipFill>
          <a:blip r:embed="rId5"/>
          <a:srcRect/>
          <a:stretch>
            <a:fillRect/>
          </a:stretch>
        </p:blipFill>
        <p:spPr bwMode="auto">
          <a:xfrm>
            <a:off x="381000" y="1384300"/>
            <a:ext cx="8610600" cy="5370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457200" y="152400"/>
            <a:ext cx="8229600" cy="1143000"/>
          </a:xfrm>
        </p:spPr>
        <p:txBody>
          <a:bodyPr anchor="t"/>
          <a:lstStyle/>
          <a:p>
            <a:r>
              <a:rPr lang="en-NZ" sz="3600" b="1" dirty="0">
                <a:solidFill>
                  <a:schemeClr val="accent1"/>
                </a:solidFill>
              </a:rPr>
              <a:t>Equipment – Traceability</a:t>
            </a:r>
            <a:endParaRPr lang="en-NZ" sz="3600" b="1" dirty="0" smtClean="0">
              <a:solidFill>
                <a:schemeClr val="accent1"/>
              </a:solidFill>
            </a:endParaRPr>
          </a:p>
        </p:txBody>
      </p:sp>
      <p:sp>
        <p:nvSpPr>
          <p:cNvPr id="39938" name="Content Placeholder 2"/>
          <p:cNvSpPr>
            <a:spLocks noGrp="1"/>
          </p:cNvSpPr>
          <p:nvPr>
            <p:ph idx="1"/>
          </p:nvPr>
        </p:nvSpPr>
        <p:spPr>
          <a:xfrm>
            <a:off x="254000" y="762000"/>
            <a:ext cx="8610600" cy="5595938"/>
          </a:xfrm>
        </p:spPr>
        <p:txBody>
          <a:bodyPr/>
          <a:lstStyle/>
          <a:p>
            <a:endParaRPr lang="en-NZ" sz="1600" smtClean="0"/>
          </a:p>
          <a:p>
            <a:pPr lvl="2"/>
            <a:endParaRPr lang="en-NZ" sz="1200" smtClean="0"/>
          </a:p>
          <a:p>
            <a:pPr lvl="2"/>
            <a:endParaRPr lang="en-NZ" sz="1600" smtClean="0"/>
          </a:p>
          <a:p>
            <a:endParaRPr lang="en-NZ" sz="2400" smtClean="0"/>
          </a:p>
          <a:p>
            <a:endParaRPr lang="en-NZ" smtClean="0"/>
          </a:p>
        </p:txBody>
      </p:sp>
      <p:pic>
        <p:nvPicPr>
          <p:cNvPr id="39939" name="Picture 2"/>
          <p:cNvPicPr>
            <a:picLocks noChangeAspect="1" noChangeArrowheads="1"/>
          </p:cNvPicPr>
          <p:nvPr/>
        </p:nvPicPr>
        <p:blipFill>
          <a:blip r:embed="rId3"/>
          <a:srcRect/>
          <a:stretch>
            <a:fillRect/>
          </a:stretch>
        </p:blipFill>
        <p:spPr bwMode="auto">
          <a:xfrm>
            <a:off x="609600" y="6096000"/>
            <a:ext cx="2438400" cy="577850"/>
          </a:xfrm>
          <a:prstGeom prst="rect">
            <a:avLst/>
          </a:prstGeom>
          <a:noFill/>
          <a:ln w="9525">
            <a:noFill/>
            <a:miter lim="800000"/>
            <a:headEnd/>
            <a:tailEnd/>
          </a:ln>
        </p:spPr>
      </p:pic>
      <p:pic>
        <p:nvPicPr>
          <p:cNvPr id="39940" name="Picture 3"/>
          <p:cNvPicPr>
            <a:picLocks noChangeAspect="1" noChangeArrowheads="1"/>
          </p:cNvPicPr>
          <p:nvPr/>
        </p:nvPicPr>
        <p:blipFill>
          <a:blip r:embed="rId4"/>
          <a:srcRect/>
          <a:stretch>
            <a:fillRect/>
          </a:stretch>
        </p:blipFill>
        <p:spPr bwMode="auto">
          <a:xfrm>
            <a:off x="6553200" y="5818188"/>
            <a:ext cx="2311400" cy="855662"/>
          </a:xfrm>
          <a:prstGeom prst="rect">
            <a:avLst/>
          </a:prstGeom>
          <a:noFill/>
          <a:ln w="9525">
            <a:solidFill>
              <a:schemeClr val="tx1"/>
            </a:solidFill>
            <a:miter lim="800000"/>
            <a:headEnd/>
            <a:tailEnd/>
          </a:ln>
        </p:spPr>
      </p:pic>
      <p:sp>
        <p:nvSpPr>
          <p:cNvPr id="7" name="Content Placeholder 2"/>
          <p:cNvSpPr txBox="1">
            <a:spLocks/>
          </p:cNvSpPr>
          <p:nvPr/>
        </p:nvSpPr>
        <p:spPr bwMode="auto">
          <a:xfrm>
            <a:off x="228600" y="1143000"/>
            <a:ext cx="8610600" cy="4953000"/>
          </a:xfrm>
          <a:prstGeom prst="rect">
            <a:avLst/>
          </a:prstGeom>
          <a:noFill/>
          <a:extLst/>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None/>
              <a:defRPr/>
            </a:pPr>
            <a:endParaRPr lang="en-NZ" dirty="0" smtClean="0"/>
          </a:p>
          <a:p>
            <a:pPr marL="0" indent="0" algn="ctr" fontAlgn="auto">
              <a:spcAft>
                <a:spcPts val="0"/>
              </a:spcAft>
              <a:buNone/>
              <a:defRPr/>
            </a:pPr>
            <a:endParaRPr lang="en-NZ" dirty="0"/>
          </a:p>
          <a:p>
            <a:pPr marL="0" indent="0" algn="ctr" fontAlgn="auto">
              <a:spcAft>
                <a:spcPts val="0"/>
              </a:spcAft>
              <a:buNone/>
              <a:defRPr/>
            </a:pPr>
            <a:endParaRPr lang="en-NZ" dirty="0" smtClean="0"/>
          </a:p>
          <a:p>
            <a:pPr marL="0" indent="0" algn="ctr" fontAlgn="auto">
              <a:spcAft>
                <a:spcPts val="0"/>
              </a:spcAft>
              <a:buNone/>
              <a:defRPr/>
            </a:pPr>
            <a:r>
              <a:rPr lang="en-NZ" dirty="0" smtClean="0"/>
              <a:t>Thank you for your attention</a:t>
            </a:r>
          </a:p>
          <a:p>
            <a:pPr marL="0" indent="0" fontAlgn="auto">
              <a:spcAft>
                <a:spcPts val="0"/>
              </a:spcAft>
              <a:buNone/>
              <a:defRPr/>
            </a:pPr>
            <a:endParaRPr lang="en-NZ" dirty="0"/>
          </a:p>
          <a:p>
            <a:pPr marL="0" indent="0" algn="ctr" fontAlgn="auto">
              <a:spcAft>
                <a:spcPts val="0"/>
              </a:spcAft>
              <a:buNone/>
              <a:defRPr/>
            </a:pPr>
            <a:r>
              <a:rPr lang="en-NZ" dirty="0" smtClean="0"/>
              <a:t>Any Questions?</a:t>
            </a:r>
          </a:p>
          <a:p>
            <a:pPr lvl="2" fontAlgn="auto">
              <a:spcAft>
                <a:spcPts val="0"/>
              </a:spcAft>
              <a:defRPr/>
            </a:pPr>
            <a:endParaRPr lang="en-NZ" sz="1200" dirty="0" smtClean="0"/>
          </a:p>
          <a:p>
            <a:pPr lvl="2" fontAlgn="auto">
              <a:spcAft>
                <a:spcPts val="0"/>
              </a:spcAft>
              <a:defRPr/>
            </a:pPr>
            <a:endParaRPr lang="en-NZ" sz="1600" dirty="0" smtClean="0"/>
          </a:p>
          <a:p>
            <a:pPr fontAlgn="auto">
              <a:spcAft>
                <a:spcPts val="0"/>
              </a:spcAft>
              <a:defRPr/>
            </a:pPr>
            <a:endParaRPr lang="en-NZ" sz="2400" dirty="0" smtClean="0"/>
          </a:p>
          <a:p>
            <a:pPr fontAlgn="auto">
              <a:spcAft>
                <a:spcPts val="0"/>
              </a:spcAft>
              <a:defRPr/>
            </a:pPr>
            <a:endParaRPr lang="en-NZ" dirty="0" smtClean="0"/>
          </a:p>
        </p:txBody>
      </p:sp>
    </p:spTree>
    <p:extLst>
      <p:ext uri="{BB962C8B-B14F-4D97-AF65-F5344CB8AC3E}">
        <p14:creationId xmlns:p14="http://schemas.microsoft.com/office/powerpoint/2010/main" val="1958397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idx="4294967295"/>
          </p:nvPr>
        </p:nvSpPr>
        <p:spPr>
          <a:xfrm>
            <a:off x="457200" y="152400"/>
            <a:ext cx="8229600" cy="1143000"/>
          </a:xfrm>
        </p:spPr>
        <p:txBody>
          <a:bodyPr anchor="t"/>
          <a:lstStyle/>
          <a:p>
            <a:pPr eaLnBrk="1" hangingPunct="1"/>
            <a:r>
              <a:rPr lang="en-NZ" sz="3600" b="1" smtClean="0">
                <a:solidFill>
                  <a:schemeClr val="accent1"/>
                </a:solidFill>
              </a:rPr>
              <a:t>Equipment</a:t>
            </a:r>
          </a:p>
        </p:txBody>
      </p:sp>
      <p:sp>
        <p:nvSpPr>
          <p:cNvPr id="22530" name="Content Placeholder 2"/>
          <p:cNvSpPr>
            <a:spLocks noGrp="1"/>
          </p:cNvSpPr>
          <p:nvPr>
            <p:ph idx="4294967295"/>
          </p:nvPr>
        </p:nvSpPr>
        <p:spPr>
          <a:xfrm>
            <a:off x="250825" y="765175"/>
            <a:ext cx="8610600" cy="5595938"/>
          </a:xfrm>
        </p:spPr>
        <p:txBody>
          <a:bodyPr/>
          <a:lstStyle/>
          <a:p>
            <a:pPr eaLnBrk="1" hangingPunct="1"/>
            <a:endParaRPr lang="en-NZ" sz="1600" smtClean="0"/>
          </a:p>
          <a:p>
            <a:pPr lvl="2" eaLnBrk="1" hangingPunct="1"/>
            <a:endParaRPr lang="en-NZ" sz="1200" smtClean="0"/>
          </a:p>
          <a:p>
            <a:pPr lvl="2" eaLnBrk="1" hangingPunct="1"/>
            <a:endParaRPr lang="en-NZ" sz="1600" smtClean="0"/>
          </a:p>
          <a:p>
            <a:pPr eaLnBrk="1" hangingPunct="1"/>
            <a:endParaRPr lang="en-NZ" sz="2400" smtClean="0"/>
          </a:p>
          <a:p>
            <a:pPr eaLnBrk="1" hangingPunct="1"/>
            <a:endParaRPr lang="en-NZ" smtClean="0"/>
          </a:p>
        </p:txBody>
      </p:sp>
      <p:pic>
        <p:nvPicPr>
          <p:cNvPr id="22531" name="Picture 2"/>
          <p:cNvPicPr>
            <a:picLocks noChangeAspect="1" noChangeArrowheads="1"/>
          </p:cNvPicPr>
          <p:nvPr/>
        </p:nvPicPr>
        <p:blipFill>
          <a:blip r:embed="rId3"/>
          <a:srcRect/>
          <a:stretch>
            <a:fillRect/>
          </a:stretch>
        </p:blipFill>
        <p:spPr bwMode="auto">
          <a:xfrm>
            <a:off x="609600" y="6096000"/>
            <a:ext cx="2438400" cy="577850"/>
          </a:xfrm>
          <a:prstGeom prst="rect">
            <a:avLst/>
          </a:prstGeom>
          <a:noFill/>
          <a:ln w="9525">
            <a:noFill/>
            <a:miter lim="800000"/>
            <a:headEnd/>
            <a:tailEnd/>
          </a:ln>
        </p:spPr>
      </p:pic>
      <p:pic>
        <p:nvPicPr>
          <p:cNvPr id="22532" name="Picture 3"/>
          <p:cNvPicPr>
            <a:picLocks noChangeAspect="1" noChangeArrowheads="1"/>
          </p:cNvPicPr>
          <p:nvPr/>
        </p:nvPicPr>
        <p:blipFill>
          <a:blip r:embed="rId4"/>
          <a:srcRect/>
          <a:stretch>
            <a:fillRect/>
          </a:stretch>
        </p:blipFill>
        <p:spPr bwMode="auto">
          <a:xfrm>
            <a:off x="6553200" y="5818188"/>
            <a:ext cx="2311400" cy="855662"/>
          </a:xfrm>
          <a:prstGeom prst="rect">
            <a:avLst/>
          </a:prstGeom>
          <a:noFill/>
          <a:ln w="9525">
            <a:solidFill>
              <a:schemeClr val="tx1"/>
            </a:solidFill>
            <a:miter lim="800000"/>
            <a:headEnd/>
            <a:tailEnd/>
          </a:ln>
        </p:spPr>
      </p:pic>
      <p:sp>
        <p:nvSpPr>
          <p:cNvPr id="22533" name="Content Placeholder 2"/>
          <p:cNvSpPr txBox="1">
            <a:spLocks/>
          </p:cNvSpPr>
          <p:nvPr/>
        </p:nvSpPr>
        <p:spPr bwMode="auto">
          <a:xfrm>
            <a:off x="250825" y="620713"/>
            <a:ext cx="8610600" cy="4495800"/>
          </a:xfrm>
          <a:prstGeom prst="rect">
            <a:avLst/>
          </a:prstGeom>
          <a:noFill/>
          <a:ln w="9525">
            <a:noFill/>
            <a:miter lim="800000"/>
            <a:headEnd/>
            <a:tailEnd/>
          </a:ln>
        </p:spPr>
        <p:txBody>
          <a:bodyPr/>
          <a:lstStyle/>
          <a:p>
            <a:pPr marL="1143000" lvl="2" indent="-228600">
              <a:spcBef>
                <a:spcPct val="20000"/>
              </a:spcBef>
              <a:buFont typeface="Arial" charset="0"/>
              <a:buChar char="•"/>
            </a:pPr>
            <a:endParaRPr lang="en-NZ" sz="1200">
              <a:latin typeface="Calibri" pitchFamily="34" charset="0"/>
            </a:endParaRPr>
          </a:p>
          <a:p>
            <a:pPr marL="1143000" lvl="2" indent="-228600">
              <a:spcBef>
                <a:spcPct val="20000"/>
              </a:spcBef>
              <a:buFont typeface="Arial" charset="0"/>
              <a:buNone/>
            </a:pPr>
            <a:endParaRPr lang="en-NZ" sz="2400">
              <a:latin typeface="Calibri" pitchFamily="34" charset="0"/>
            </a:endParaRPr>
          </a:p>
          <a:p>
            <a:pPr>
              <a:spcBef>
                <a:spcPct val="20000"/>
              </a:spcBef>
              <a:buFont typeface="Arial" charset="0"/>
              <a:buNone/>
            </a:pPr>
            <a:r>
              <a:rPr lang="en-NZ" sz="2800" b="1" u="sng">
                <a:latin typeface="Calibri" pitchFamily="34" charset="0"/>
              </a:rPr>
              <a:t>When contacting the manufacturer</a:t>
            </a:r>
          </a:p>
          <a:p>
            <a:pPr>
              <a:spcBef>
                <a:spcPct val="20000"/>
              </a:spcBef>
              <a:buFont typeface="Arial" charset="0"/>
              <a:buNone/>
            </a:pPr>
            <a:endParaRPr lang="en-NZ" sz="2800" b="1" u="sng">
              <a:latin typeface="Calibri" pitchFamily="34" charset="0"/>
            </a:endParaRPr>
          </a:p>
          <a:p>
            <a:pPr>
              <a:spcBef>
                <a:spcPct val="20000"/>
              </a:spcBef>
              <a:buFont typeface="Arial" charset="0"/>
              <a:buChar char="•"/>
            </a:pPr>
            <a:r>
              <a:rPr lang="en-NZ" sz="2800">
                <a:latin typeface="Calibri" pitchFamily="34" charset="0"/>
              </a:rPr>
              <a:t>Introduce yourself </a:t>
            </a:r>
          </a:p>
          <a:p>
            <a:pPr>
              <a:spcBef>
                <a:spcPct val="20000"/>
              </a:spcBef>
              <a:buFont typeface="Arial" charset="0"/>
              <a:buChar char="•"/>
            </a:pPr>
            <a:r>
              <a:rPr lang="en-NZ" sz="2800">
                <a:latin typeface="Calibri" pitchFamily="34" charset="0"/>
              </a:rPr>
              <a:t>Be clear about what it is you want / require</a:t>
            </a:r>
          </a:p>
          <a:p>
            <a:pPr>
              <a:spcBef>
                <a:spcPct val="20000"/>
              </a:spcBef>
              <a:buFont typeface="Arial" charset="0"/>
              <a:buChar char="•"/>
            </a:pPr>
            <a:r>
              <a:rPr lang="en-NZ" sz="2800">
                <a:latin typeface="Calibri" pitchFamily="34" charset="0"/>
              </a:rPr>
              <a:t>Explain the purpose of your visit</a:t>
            </a:r>
          </a:p>
          <a:p>
            <a:pPr marL="742950" lvl="1" indent="-285750">
              <a:spcBef>
                <a:spcPct val="20000"/>
              </a:spcBef>
              <a:buFont typeface="Arial" charset="0"/>
              <a:buChar char="•"/>
            </a:pPr>
            <a:r>
              <a:rPr lang="en-NZ" sz="2800">
                <a:latin typeface="Calibri" pitchFamily="34" charset="0"/>
              </a:rPr>
              <a:t>You will most likely be causing some disruption therefore it is important the company understands what is to happen  </a:t>
            </a:r>
          </a:p>
          <a:p>
            <a:pPr>
              <a:spcBef>
                <a:spcPct val="20000"/>
              </a:spcBef>
              <a:buFont typeface="Arial" charset="0"/>
              <a:buChar char="•"/>
            </a:pPr>
            <a:endParaRPr lang="en-NZ" sz="280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idx="4294967295"/>
          </p:nvPr>
        </p:nvSpPr>
        <p:spPr>
          <a:xfrm>
            <a:off x="468313" y="0"/>
            <a:ext cx="8229600" cy="1143000"/>
          </a:xfrm>
        </p:spPr>
        <p:txBody>
          <a:bodyPr anchor="t"/>
          <a:lstStyle/>
          <a:p>
            <a:pPr eaLnBrk="1" hangingPunct="1"/>
            <a:r>
              <a:rPr lang="en-NZ" sz="3600" b="1" smtClean="0">
                <a:solidFill>
                  <a:schemeClr val="accent1"/>
                </a:solidFill>
              </a:rPr>
              <a:t>Equipment</a:t>
            </a:r>
          </a:p>
        </p:txBody>
      </p:sp>
      <p:sp>
        <p:nvSpPr>
          <p:cNvPr id="24578" name="Content Placeholder 2"/>
          <p:cNvSpPr>
            <a:spLocks noGrp="1"/>
          </p:cNvSpPr>
          <p:nvPr>
            <p:ph idx="4294967295"/>
          </p:nvPr>
        </p:nvSpPr>
        <p:spPr>
          <a:xfrm>
            <a:off x="250825" y="765175"/>
            <a:ext cx="8610600" cy="5595938"/>
          </a:xfrm>
        </p:spPr>
        <p:txBody>
          <a:bodyPr/>
          <a:lstStyle/>
          <a:p>
            <a:pPr marL="609600" indent="-609600" eaLnBrk="1" hangingPunct="1">
              <a:buFont typeface="Arial" charset="0"/>
              <a:buNone/>
            </a:pPr>
            <a:endParaRPr lang="en-NZ" sz="2800" b="1" u="sng" smtClean="0"/>
          </a:p>
          <a:p>
            <a:pPr marL="609600" indent="-609600" eaLnBrk="1" hangingPunct="1">
              <a:buFont typeface="Arial" charset="0"/>
              <a:buNone/>
            </a:pPr>
            <a:r>
              <a:rPr lang="en-NZ" sz="2800" b="1" u="sng" smtClean="0"/>
              <a:t>Pre-inspection </a:t>
            </a:r>
          </a:p>
          <a:p>
            <a:pPr marL="609600" indent="-609600" eaLnBrk="1" hangingPunct="1">
              <a:buFont typeface="Arial" charset="0"/>
              <a:buNone/>
            </a:pPr>
            <a:endParaRPr lang="en-NZ" sz="2800" smtClean="0"/>
          </a:p>
          <a:p>
            <a:pPr marL="609600" indent="-609600" eaLnBrk="1" hangingPunct="1">
              <a:buFont typeface="Arial" charset="0"/>
              <a:buAutoNum type="arabicPeriod"/>
            </a:pPr>
            <a:r>
              <a:rPr lang="en-NZ" sz="2800" smtClean="0"/>
              <a:t>Determine the method of production and packaging</a:t>
            </a:r>
          </a:p>
          <a:p>
            <a:pPr marL="609600" indent="-609600" eaLnBrk="1" hangingPunct="1">
              <a:buFont typeface="Arial" charset="0"/>
              <a:buAutoNum type="arabicPeriod"/>
            </a:pPr>
            <a:endParaRPr lang="en-NZ" sz="2800" smtClean="0"/>
          </a:p>
          <a:p>
            <a:pPr marL="609600" indent="-609600" eaLnBrk="1" hangingPunct="1">
              <a:buFont typeface="Arial" charset="0"/>
              <a:buAutoNum type="arabicPeriod"/>
            </a:pPr>
            <a:r>
              <a:rPr lang="en-NZ" sz="2800" smtClean="0"/>
              <a:t>Package nominal quantity</a:t>
            </a:r>
          </a:p>
          <a:p>
            <a:pPr marL="609600" indent="-609600" eaLnBrk="1" hangingPunct="1">
              <a:buFont typeface="Arial" charset="0"/>
              <a:buAutoNum type="arabicPeriod"/>
            </a:pPr>
            <a:endParaRPr lang="en-NZ" sz="2800" smtClean="0"/>
          </a:p>
          <a:p>
            <a:pPr marL="609600" indent="-609600" eaLnBrk="1" hangingPunct="1">
              <a:buFont typeface="Arial" charset="0"/>
              <a:buAutoNum type="arabicPeriod"/>
            </a:pPr>
            <a:r>
              <a:rPr lang="en-NZ" sz="2800" smtClean="0"/>
              <a:t>Production times</a:t>
            </a:r>
          </a:p>
          <a:p>
            <a:pPr marL="609600" indent="-609600" eaLnBrk="1" hangingPunct="1">
              <a:buFont typeface="Arial" charset="0"/>
              <a:buAutoNum type="arabicPeriod"/>
            </a:pPr>
            <a:endParaRPr lang="en-NZ" sz="2800" smtClean="0"/>
          </a:p>
          <a:p>
            <a:pPr marL="609600" indent="-609600" eaLnBrk="1" hangingPunct="1">
              <a:buFont typeface="Arial" charset="0"/>
              <a:buAutoNum type="arabicPeriod"/>
            </a:pPr>
            <a:r>
              <a:rPr lang="en-NZ" sz="2800" smtClean="0"/>
              <a:t>Maximum hourly output of production line</a:t>
            </a:r>
          </a:p>
          <a:p>
            <a:pPr marL="609600" indent="-609600" eaLnBrk="1" hangingPunct="1">
              <a:buFont typeface="Arial" charset="0"/>
              <a:buAutoNum type="arabicPeriod"/>
            </a:pPr>
            <a:endParaRPr lang="en-NZ" sz="2800" smtClean="0"/>
          </a:p>
          <a:p>
            <a:pPr marL="609600" indent="-609600" eaLnBrk="1" hangingPunct="1">
              <a:buFont typeface="Arial" charset="0"/>
              <a:buAutoNum type="arabicPeriod"/>
            </a:pPr>
            <a:endParaRPr lang="en-NZ" sz="2800" smtClean="0"/>
          </a:p>
          <a:p>
            <a:pPr marL="609600" indent="-609600" eaLnBrk="1" hangingPunct="1">
              <a:buFont typeface="Arial" charset="0"/>
              <a:buAutoNum type="arabicPeriod"/>
            </a:pPr>
            <a:endParaRPr lang="en-NZ" sz="2800" smtClean="0"/>
          </a:p>
          <a:p>
            <a:pPr marL="609600" indent="-609600" eaLnBrk="1" hangingPunct="1">
              <a:buFont typeface="Arial" charset="0"/>
              <a:buAutoNum type="arabicPeriod"/>
            </a:pPr>
            <a:endParaRPr lang="en-NZ" sz="2800" smtClean="0"/>
          </a:p>
          <a:p>
            <a:pPr marL="609600" indent="-609600" eaLnBrk="1" hangingPunct="1">
              <a:buFont typeface="Arial" charset="0"/>
              <a:buAutoNum type="arabicPeriod"/>
            </a:pPr>
            <a:endParaRPr lang="en-NZ" sz="2800" smtClean="0"/>
          </a:p>
          <a:p>
            <a:pPr marL="1371600" lvl="2" indent="-457200" eaLnBrk="1" hangingPunct="1"/>
            <a:endParaRPr lang="en-NZ" sz="1200" smtClean="0"/>
          </a:p>
          <a:p>
            <a:pPr marL="1371600" lvl="2" indent="-457200" eaLnBrk="1" hangingPunct="1"/>
            <a:endParaRPr lang="en-NZ" sz="1600" b="1" smtClean="0"/>
          </a:p>
          <a:p>
            <a:pPr marL="609600" indent="-609600" eaLnBrk="1" hangingPunct="1"/>
            <a:endParaRPr lang="en-NZ" sz="2400" smtClean="0"/>
          </a:p>
          <a:p>
            <a:pPr marL="609600" indent="-609600" eaLnBrk="1" hangingPunct="1"/>
            <a:endParaRPr lang="en-NZ" smtClean="0"/>
          </a:p>
        </p:txBody>
      </p:sp>
      <p:pic>
        <p:nvPicPr>
          <p:cNvPr id="24579" name="Picture 2"/>
          <p:cNvPicPr>
            <a:picLocks noChangeAspect="1" noChangeArrowheads="1"/>
          </p:cNvPicPr>
          <p:nvPr/>
        </p:nvPicPr>
        <p:blipFill>
          <a:blip r:embed="rId3"/>
          <a:srcRect/>
          <a:stretch>
            <a:fillRect/>
          </a:stretch>
        </p:blipFill>
        <p:spPr bwMode="auto">
          <a:xfrm>
            <a:off x="609600" y="6096000"/>
            <a:ext cx="2438400" cy="577850"/>
          </a:xfrm>
          <a:prstGeom prst="rect">
            <a:avLst/>
          </a:prstGeom>
          <a:noFill/>
          <a:ln w="9525">
            <a:noFill/>
            <a:miter lim="800000"/>
            <a:headEnd/>
            <a:tailEnd/>
          </a:ln>
        </p:spPr>
      </p:pic>
      <p:pic>
        <p:nvPicPr>
          <p:cNvPr id="24580" name="Picture 3"/>
          <p:cNvPicPr>
            <a:picLocks noChangeAspect="1" noChangeArrowheads="1"/>
          </p:cNvPicPr>
          <p:nvPr/>
        </p:nvPicPr>
        <p:blipFill>
          <a:blip r:embed="rId4"/>
          <a:srcRect/>
          <a:stretch>
            <a:fillRect/>
          </a:stretch>
        </p:blipFill>
        <p:spPr bwMode="auto">
          <a:xfrm>
            <a:off x="6553200" y="5818188"/>
            <a:ext cx="2311400" cy="85566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a:xfrm>
            <a:off x="457200" y="152400"/>
            <a:ext cx="8229600" cy="1143000"/>
          </a:xfrm>
        </p:spPr>
        <p:txBody>
          <a:bodyPr anchor="t"/>
          <a:lstStyle/>
          <a:p>
            <a:pPr eaLnBrk="1" hangingPunct="1"/>
            <a:r>
              <a:rPr lang="en-NZ" sz="3600" b="1" smtClean="0">
                <a:solidFill>
                  <a:schemeClr val="accent1"/>
                </a:solidFill>
              </a:rPr>
              <a:t>Equipment</a:t>
            </a:r>
          </a:p>
        </p:txBody>
      </p:sp>
      <p:sp>
        <p:nvSpPr>
          <p:cNvPr id="26626" name="Content Placeholder 2"/>
          <p:cNvSpPr>
            <a:spLocks noGrp="1"/>
          </p:cNvSpPr>
          <p:nvPr>
            <p:ph idx="4294967295"/>
          </p:nvPr>
        </p:nvSpPr>
        <p:spPr>
          <a:xfrm>
            <a:off x="250825" y="620713"/>
            <a:ext cx="8610600" cy="5595937"/>
          </a:xfrm>
        </p:spPr>
        <p:txBody>
          <a:bodyPr/>
          <a:lstStyle/>
          <a:p>
            <a:pPr eaLnBrk="1" hangingPunct="1"/>
            <a:endParaRPr lang="en-NZ" sz="1600" smtClean="0"/>
          </a:p>
          <a:p>
            <a:pPr lvl="2" eaLnBrk="1" hangingPunct="1"/>
            <a:endParaRPr lang="en-NZ" sz="1200" smtClean="0"/>
          </a:p>
          <a:p>
            <a:pPr lvl="2" eaLnBrk="1" hangingPunct="1"/>
            <a:endParaRPr lang="en-NZ" sz="1600" smtClean="0"/>
          </a:p>
          <a:p>
            <a:pPr eaLnBrk="1" hangingPunct="1"/>
            <a:endParaRPr lang="en-NZ" sz="2400" smtClean="0"/>
          </a:p>
          <a:p>
            <a:pPr eaLnBrk="1" hangingPunct="1"/>
            <a:endParaRPr lang="en-NZ" smtClean="0"/>
          </a:p>
        </p:txBody>
      </p:sp>
      <p:pic>
        <p:nvPicPr>
          <p:cNvPr id="26627" name="Picture 2"/>
          <p:cNvPicPr>
            <a:picLocks noChangeAspect="1" noChangeArrowheads="1"/>
          </p:cNvPicPr>
          <p:nvPr/>
        </p:nvPicPr>
        <p:blipFill>
          <a:blip r:embed="rId3"/>
          <a:srcRect/>
          <a:stretch>
            <a:fillRect/>
          </a:stretch>
        </p:blipFill>
        <p:spPr bwMode="auto">
          <a:xfrm>
            <a:off x="609600" y="6096000"/>
            <a:ext cx="2438400" cy="577850"/>
          </a:xfrm>
          <a:prstGeom prst="rect">
            <a:avLst/>
          </a:prstGeom>
          <a:noFill/>
          <a:ln w="9525">
            <a:noFill/>
            <a:miter lim="800000"/>
            <a:headEnd/>
            <a:tailEnd/>
          </a:ln>
        </p:spPr>
      </p:pic>
      <p:pic>
        <p:nvPicPr>
          <p:cNvPr id="26628" name="Picture 3"/>
          <p:cNvPicPr>
            <a:picLocks noChangeAspect="1" noChangeArrowheads="1"/>
          </p:cNvPicPr>
          <p:nvPr/>
        </p:nvPicPr>
        <p:blipFill>
          <a:blip r:embed="rId4"/>
          <a:srcRect/>
          <a:stretch>
            <a:fillRect/>
          </a:stretch>
        </p:blipFill>
        <p:spPr bwMode="auto">
          <a:xfrm>
            <a:off x="6553200" y="5818188"/>
            <a:ext cx="2311400" cy="855662"/>
          </a:xfrm>
          <a:prstGeom prst="rect">
            <a:avLst/>
          </a:prstGeom>
          <a:noFill/>
          <a:ln w="9525">
            <a:solidFill>
              <a:schemeClr val="tx1"/>
            </a:solidFill>
            <a:miter lim="800000"/>
            <a:headEnd/>
            <a:tailEnd/>
          </a:ln>
        </p:spPr>
      </p:pic>
      <p:pic>
        <p:nvPicPr>
          <p:cNvPr id="26629" name="Picture 8" descr="th?id=JN"/>
          <p:cNvPicPr>
            <a:picLocks noChangeAspect="1" noChangeArrowheads="1"/>
          </p:cNvPicPr>
          <p:nvPr/>
        </p:nvPicPr>
        <p:blipFill>
          <a:blip r:embed="rId5"/>
          <a:srcRect/>
          <a:stretch>
            <a:fillRect/>
          </a:stretch>
        </p:blipFill>
        <p:spPr bwMode="auto">
          <a:xfrm>
            <a:off x="611188" y="981075"/>
            <a:ext cx="2663825" cy="2243138"/>
          </a:xfrm>
          <a:prstGeom prst="rect">
            <a:avLst/>
          </a:prstGeom>
          <a:noFill/>
          <a:ln w="9525">
            <a:noFill/>
            <a:miter lim="800000"/>
            <a:headEnd/>
            <a:tailEnd/>
          </a:ln>
        </p:spPr>
      </p:pic>
      <p:pic>
        <p:nvPicPr>
          <p:cNvPr id="26630" name="Picture 10" descr="th?id=JN"/>
          <p:cNvPicPr>
            <a:picLocks noChangeAspect="1" noChangeArrowheads="1"/>
          </p:cNvPicPr>
          <p:nvPr/>
        </p:nvPicPr>
        <p:blipFill>
          <a:blip r:embed="rId6"/>
          <a:srcRect/>
          <a:stretch>
            <a:fillRect/>
          </a:stretch>
        </p:blipFill>
        <p:spPr bwMode="auto">
          <a:xfrm>
            <a:off x="6227763" y="1125538"/>
            <a:ext cx="1943100" cy="1943100"/>
          </a:xfrm>
          <a:prstGeom prst="rect">
            <a:avLst/>
          </a:prstGeom>
          <a:noFill/>
          <a:ln w="9525">
            <a:noFill/>
            <a:miter lim="800000"/>
            <a:headEnd/>
            <a:tailEnd/>
          </a:ln>
        </p:spPr>
      </p:pic>
      <p:pic>
        <p:nvPicPr>
          <p:cNvPr id="26631" name="Picture 12" descr="th?id=JN"/>
          <p:cNvPicPr>
            <a:picLocks noChangeAspect="1" noChangeArrowheads="1"/>
          </p:cNvPicPr>
          <p:nvPr/>
        </p:nvPicPr>
        <p:blipFill>
          <a:blip r:embed="rId7"/>
          <a:srcRect/>
          <a:stretch>
            <a:fillRect/>
          </a:stretch>
        </p:blipFill>
        <p:spPr bwMode="auto">
          <a:xfrm>
            <a:off x="3708400" y="1484313"/>
            <a:ext cx="1905000" cy="1524000"/>
          </a:xfrm>
          <a:prstGeom prst="rect">
            <a:avLst/>
          </a:prstGeom>
          <a:noFill/>
          <a:ln w="9525">
            <a:noFill/>
            <a:miter lim="800000"/>
            <a:headEnd/>
            <a:tailEnd/>
          </a:ln>
        </p:spPr>
      </p:pic>
      <p:pic>
        <p:nvPicPr>
          <p:cNvPr id="26632" name="Picture 14" descr="th?id=JN"/>
          <p:cNvPicPr>
            <a:picLocks noChangeAspect="1" noChangeArrowheads="1"/>
          </p:cNvPicPr>
          <p:nvPr/>
        </p:nvPicPr>
        <p:blipFill>
          <a:blip r:embed="rId8"/>
          <a:srcRect/>
          <a:stretch>
            <a:fillRect/>
          </a:stretch>
        </p:blipFill>
        <p:spPr bwMode="auto">
          <a:xfrm>
            <a:off x="755650" y="3357563"/>
            <a:ext cx="2447925" cy="2128837"/>
          </a:xfrm>
          <a:prstGeom prst="rect">
            <a:avLst/>
          </a:prstGeom>
          <a:noFill/>
          <a:ln w="9525">
            <a:noFill/>
            <a:miter lim="800000"/>
            <a:headEnd/>
            <a:tailEnd/>
          </a:ln>
        </p:spPr>
      </p:pic>
      <p:pic>
        <p:nvPicPr>
          <p:cNvPr id="26633" name="Picture 16" descr="th?id=JN"/>
          <p:cNvPicPr>
            <a:picLocks noChangeAspect="1" noChangeArrowheads="1"/>
          </p:cNvPicPr>
          <p:nvPr/>
        </p:nvPicPr>
        <p:blipFill>
          <a:blip r:embed="rId9"/>
          <a:srcRect/>
          <a:stretch>
            <a:fillRect/>
          </a:stretch>
        </p:blipFill>
        <p:spPr bwMode="auto">
          <a:xfrm>
            <a:off x="6084888" y="3429000"/>
            <a:ext cx="2520950" cy="2047875"/>
          </a:xfrm>
          <a:prstGeom prst="rect">
            <a:avLst/>
          </a:prstGeom>
          <a:noFill/>
          <a:ln w="9525">
            <a:noFill/>
            <a:miter lim="800000"/>
            <a:headEnd/>
            <a:tailEnd/>
          </a:ln>
        </p:spPr>
      </p:pic>
      <p:pic>
        <p:nvPicPr>
          <p:cNvPr id="26634" name="Picture 18" descr="th?id=JN"/>
          <p:cNvPicPr>
            <a:picLocks noChangeAspect="1" noChangeArrowheads="1"/>
          </p:cNvPicPr>
          <p:nvPr/>
        </p:nvPicPr>
        <p:blipFill>
          <a:blip r:embed="rId10"/>
          <a:srcRect/>
          <a:stretch>
            <a:fillRect/>
          </a:stretch>
        </p:blipFill>
        <p:spPr bwMode="auto">
          <a:xfrm>
            <a:off x="3708400" y="3357563"/>
            <a:ext cx="1928813" cy="2303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152400"/>
            <a:ext cx="8229600" cy="1143000"/>
          </a:xfrm>
        </p:spPr>
        <p:txBody>
          <a:bodyPr anchor="t"/>
          <a:lstStyle/>
          <a:p>
            <a:pPr eaLnBrk="1" hangingPunct="1"/>
            <a:r>
              <a:rPr lang="en-NZ" sz="3600" b="1" smtClean="0">
                <a:solidFill>
                  <a:schemeClr val="accent1"/>
                </a:solidFill>
              </a:rPr>
              <a:t>Other Relevant Items</a:t>
            </a:r>
          </a:p>
        </p:txBody>
      </p:sp>
      <p:sp>
        <p:nvSpPr>
          <p:cNvPr id="28674" name="Content Placeholder 2"/>
          <p:cNvSpPr>
            <a:spLocks noGrp="1"/>
          </p:cNvSpPr>
          <p:nvPr>
            <p:ph idx="1"/>
          </p:nvPr>
        </p:nvSpPr>
        <p:spPr>
          <a:xfrm>
            <a:off x="250825" y="765175"/>
            <a:ext cx="8610600" cy="5595938"/>
          </a:xfrm>
        </p:spPr>
        <p:txBody>
          <a:bodyPr/>
          <a:lstStyle/>
          <a:p>
            <a:pPr eaLnBrk="1" hangingPunct="1"/>
            <a:endParaRPr lang="en-NZ" sz="1600" smtClean="0"/>
          </a:p>
          <a:p>
            <a:pPr lvl="2" eaLnBrk="1" hangingPunct="1"/>
            <a:endParaRPr lang="en-NZ" sz="1200" smtClean="0"/>
          </a:p>
          <a:p>
            <a:pPr lvl="2" eaLnBrk="1" hangingPunct="1"/>
            <a:endParaRPr lang="en-NZ" sz="1600" smtClean="0"/>
          </a:p>
          <a:p>
            <a:pPr eaLnBrk="1" hangingPunct="1"/>
            <a:endParaRPr lang="en-NZ" sz="2400" smtClean="0"/>
          </a:p>
          <a:p>
            <a:pPr eaLnBrk="1" hangingPunct="1"/>
            <a:endParaRPr lang="en-NZ" smtClean="0"/>
          </a:p>
        </p:txBody>
      </p:sp>
      <p:pic>
        <p:nvPicPr>
          <p:cNvPr id="28675" name="Picture 2"/>
          <p:cNvPicPr>
            <a:picLocks noChangeAspect="1" noChangeArrowheads="1"/>
          </p:cNvPicPr>
          <p:nvPr/>
        </p:nvPicPr>
        <p:blipFill>
          <a:blip r:embed="rId3"/>
          <a:srcRect/>
          <a:stretch>
            <a:fillRect/>
          </a:stretch>
        </p:blipFill>
        <p:spPr bwMode="auto">
          <a:xfrm>
            <a:off x="609600" y="6096000"/>
            <a:ext cx="2438400" cy="577850"/>
          </a:xfrm>
          <a:prstGeom prst="rect">
            <a:avLst/>
          </a:prstGeom>
          <a:noFill/>
          <a:ln w="9525">
            <a:noFill/>
            <a:miter lim="800000"/>
            <a:headEnd/>
            <a:tailEnd/>
          </a:ln>
        </p:spPr>
      </p:pic>
      <p:pic>
        <p:nvPicPr>
          <p:cNvPr id="28676" name="Picture 3"/>
          <p:cNvPicPr>
            <a:picLocks noChangeAspect="1" noChangeArrowheads="1"/>
          </p:cNvPicPr>
          <p:nvPr/>
        </p:nvPicPr>
        <p:blipFill>
          <a:blip r:embed="rId4"/>
          <a:srcRect/>
          <a:stretch>
            <a:fillRect/>
          </a:stretch>
        </p:blipFill>
        <p:spPr bwMode="auto">
          <a:xfrm>
            <a:off x="6553200" y="5818188"/>
            <a:ext cx="2311400" cy="855662"/>
          </a:xfrm>
          <a:prstGeom prst="rect">
            <a:avLst/>
          </a:prstGeom>
          <a:noFill/>
          <a:ln w="9525">
            <a:solidFill>
              <a:schemeClr val="tx1"/>
            </a:solidFill>
            <a:miter lim="800000"/>
            <a:headEnd/>
            <a:tailEnd/>
          </a:ln>
        </p:spPr>
      </p:pic>
      <p:sp>
        <p:nvSpPr>
          <p:cNvPr id="28677" name="Content Placeholder 2"/>
          <p:cNvSpPr txBox="1">
            <a:spLocks/>
          </p:cNvSpPr>
          <p:nvPr/>
        </p:nvSpPr>
        <p:spPr bwMode="auto">
          <a:xfrm>
            <a:off x="254000" y="1143000"/>
            <a:ext cx="8610600" cy="4953000"/>
          </a:xfrm>
          <a:prstGeom prst="rect">
            <a:avLst/>
          </a:prstGeom>
          <a:noFill/>
          <a:ln w="9525">
            <a:noFill/>
            <a:miter lim="800000"/>
            <a:headEnd/>
            <a:tailEnd/>
          </a:ln>
        </p:spPr>
        <p:txBody>
          <a:bodyPr/>
          <a:lstStyle/>
          <a:p>
            <a:pPr marL="342900" indent="-342900">
              <a:spcBef>
                <a:spcPct val="20000"/>
              </a:spcBef>
              <a:buFont typeface="Arial" charset="0"/>
              <a:buChar char="•"/>
            </a:pPr>
            <a:r>
              <a:rPr lang="en-NZ" sz="2800">
                <a:latin typeface="Calibri" pitchFamily="34" charset="0"/>
              </a:rPr>
              <a:t>Identification</a:t>
            </a:r>
          </a:p>
          <a:p>
            <a:pPr marL="342900" indent="-342900">
              <a:spcBef>
                <a:spcPct val="20000"/>
              </a:spcBef>
              <a:buFont typeface="Arial" charset="0"/>
              <a:buChar char="•"/>
            </a:pPr>
            <a:r>
              <a:rPr lang="en-NZ" sz="2800">
                <a:latin typeface="Calibri" pitchFamily="34" charset="0"/>
              </a:rPr>
              <a:t>Reference Material</a:t>
            </a:r>
          </a:p>
          <a:p>
            <a:pPr marL="742950" lvl="1" indent="-285750">
              <a:spcBef>
                <a:spcPct val="20000"/>
              </a:spcBef>
              <a:buFont typeface="Arial" charset="0"/>
              <a:buChar char="–"/>
            </a:pPr>
            <a:r>
              <a:rPr lang="en-NZ" sz="2800">
                <a:latin typeface="Calibri" pitchFamily="34" charset="0"/>
              </a:rPr>
              <a:t>R87 </a:t>
            </a:r>
          </a:p>
          <a:p>
            <a:pPr marL="742950" lvl="1" indent="-285750">
              <a:spcBef>
                <a:spcPct val="20000"/>
              </a:spcBef>
              <a:buFont typeface="Arial" charset="0"/>
              <a:buChar char="–"/>
            </a:pPr>
            <a:r>
              <a:rPr lang="en-NZ" sz="2800">
                <a:latin typeface="Calibri" pitchFamily="34" charset="0"/>
              </a:rPr>
              <a:t>Advice documents for trader</a:t>
            </a:r>
          </a:p>
          <a:p>
            <a:pPr marL="742950" lvl="1" indent="-285750">
              <a:spcBef>
                <a:spcPct val="20000"/>
              </a:spcBef>
              <a:buFont typeface="Arial" charset="0"/>
              <a:buChar char="–"/>
            </a:pPr>
            <a:r>
              <a:rPr lang="en-NZ" sz="2800">
                <a:latin typeface="Calibri" pitchFamily="34" charset="0"/>
              </a:rPr>
              <a:t>Random number tables</a:t>
            </a:r>
          </a:p>
          <a:p>
            <a:pPr marL="342900" indent="-342900">
              <a:spcBef>
                <a:spcPct val="20000"/>
              </a:spcBef>
              <a:buFont typeface="Arial" charset="0"/>
              <a:buChar char="•"/>
            </a:pPr>
            <a:r>
              <a:rPr lang="en-NZ" sz="2800">
                <a:latin typeface="Calibri" pitchFamily="34" charset="0"/>
              </a:rPr>
              <a:t>Laptop / Tablet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idx="4294967295"/>
          </p:nvPr>
        </p:nvSpPr>
        <p:spPr>
          <a:xfrm>
            <a:off x="457200" y="152400"/>
            <a:ext cx="8229600" cy="1143000"/>
          </a:xfrm>
        </p:spPr>
        <p:txBody>
          <a:bodyPr anchor="t"/>
          <a:lstStyle/>
          <a:p>
            <a:pPr eaLnBrk="1" hangingPunct="1"/>
            <a:r>
              <a:rPr lang="en-NZ" sz="3600" b="1" smtClean="0">
                <a:solidFill>
                  <a:schemeClr val="accent1"/>
                </a:solidFill>
              </a:rPr>
              <a:t>Equipment</a:t>
            </a:r>
          </a:p>
        </p:txBody>
      </p:sp>
      <p:sp>
        <p:nvSpPr>
          <p:cNvPr id="30722" name="Content Placeholder 2"/>
          <p:cNvSpPr>
            <a:spLocks noGrp="1"/>
          </p:cNvSpPr>
          <p:nvPr>
            <p:ph idx="4294967295"/>
          </p:nvPr>
        </p:nvSpPr>
        <p:spPr>
          <a:xfrm>
            <a:off x="250825" y="765175"/>
            <a:ext cx="8610600" cy="5595938"/>
          </a:xfrm>
        </p:spPr>
        <p:txBody>
          <a:bodyPr/>
          <a:lstStyle/>
          <a:p>
            <a:pPr eaLnBrk="1" hangingPunct="1"/>
            <a:endParaRPr lang="en-NZ" sz="1600" smtClean="0"/>
          </a:p>
          <a:p>
            <a:pPr lvl="2" eaLnBrk="1" hangingPunct="1"/>
            <a:endParaRPr lang="en-NZ" sz="1200" smtClean="0"/>
          </a:p>
          <a:p>
            <a:pPr lvl="2" eaLnBrk="1" hangingPunct="1"/>
            <a:endParaRPr lang="en-NZ" sz="1600" smtClean="0"/>
          </a:p>
          <a:p>
            <a:pPr eaLnBrk="1" hangingPunct="1"/>
            <a:endParaRPr lang="en-NZ" sz="2400" smtClean="0"/>
          </a:p>
          <a:p>
            <a:pPr eaLnBrk="1" hangingPunct="1"/>
            <a:endParaRPr lang="en-NZ" smtClean="0"/>
          </a:p>
        </p:txBody>
      </p:sp>
      <p:pic>
        <p:nvPicPr>
          <p:cNvPr id="30723" name="Picture 2"/>
          <p:cNvPicPr>
            <a:picLocks noChangeAspect="1" noChangeArrowheads="1"/>
          </p:cNvPicPr>
          <p:nvPr/>
        </p:nvPicPr>
        <p:blipFill>
          <a:blip r:embed="rId3"/>
          <a:srcRect/>
          <a:stretch>
            <a:fillRect/>
          </a:stretch>
        </p:blipFill>
        <p:spPr bwMode="auto">
          <a:xfrm>
            <a:off x="609600" y="6096000"/>
            <a:ext cx="2438400" cy="577850"/>
          </a:xfrm>
          <a:prstGeom prst="rect">
            <a:avLst/>
          </a:prstGeom>
          <a:noFill/>
          <a:ln w="9525">
            <a:noFill/>
            <a:miter lim="800000"/>
            <a:headEnd/>
            <a:tailEnd/>
          </a:ln>
        </p:spPr>
      </p:pic>
      <p:pic>
        <p:nvPicPr>
          <p:cNvPr id="30724" name="Picture 3"/>
          <p:cNvPicPr>
            <a:picLocks noChangeAspect="1" noChangeArrowheads="1"/>
          </p:cNvPicPr>
          <p:nvPr/>
        </p:nvPicPr>
        <p:blipFill>
          <a:blip r:embed="rId4"/>
          <a:srcRect/>
          <a:stretch>
            <a:fillRect/>
          </a:stretch>
        </p:blipFill>
        <p:spPr bwMode="auto">
          <a:xfrm>
            <a:off x="6553200" y="5818188"/>
            <a:ext cx="2311400" cy="855662"/>
          </a:xfrm>
          <a:prstGeom prst="rect">
            <a:avLst/>
          </a:prstGeom>
          <a:noFill/>
          <a:ln w="9525">
            <a:solidFill>
              <a:schemeClr val="tx1"/>
            </a:solidFill>
            <a:miter lim="800000"/>
            <a:headEnd/>
            <a:tailEnd/>
          </a:ln>
        </p:spPr>
      </p:pic>
      <p:sp>
        <p:nvSpPr>
          <p:cNvPr id="30725" name="Content Placeholder 2"/>
          <p:cNvSpPr txBox="1">
            <a:spLocks/>
          </p:cNvSpPr>
          <p:nvPr/>
        </p:nvSpPr>
        <p:spPr bwMode="auto">
          <a:xfrm>
            <a:off x="250825" y="908050"/>
            <a:ext cx="8610600" cy="4495800"/>
          </a:xfrm>
          <a:prstGeom prst="rect">
            <a:avLst/>
          </a:prstGeom>
          <a:noFill/>
          <a:ln w="9525">
            <a:noFill/>
            <a:miter lim="800000"/>
            <a:headEnd/>
            <a:tailEnd/>
          </a:ln>
        </p:spPr>
        <p:txBody>
          <a:bodyPr/>
          <a:lstStyle/>
          <a:p>
            <a:pPr marL="1143000" lvl="2" indent="-228600">
              <a:spcBef>
                <a:spcPct val="20000"/>
              </a:spcBef>
              <a:buFont typeface="Arial" charset="0"/>
              <a:buChar char="•"/>
            </a:pPr>
            <a:endParaRPr lang="en-NZ" sz="2400">
              <a:latin typeface="Calibri" pitchFamily="34" charset="0"/>
            </a:endParaRPr>
          </a:p>
          <a:p>
            <a:pPr>
              <a:spcBef>
                <a:spcPct val="20000"/>
              </a:spcBef>
              <a:buFont typeface="Arial" charset="0"/>
              <a:buNone/>
            </a:pPr>
            <a:r>
              <a:rPr lang="en-NZ" sz="2800" b="1" u="sng">
                <a:latin typeface="Calibri" pitchFamily="34" charset="0"/>
              </a:rPr>
              <a:t>Your equipment </a:t>
            </a:r>
            <a:endParaRPr lang="en-NZ" sz="2800">
              <a:latin typeface="Calibri" pitchFamily="34" charset="0"/>
            </a:endParaRPr>
          </a:p>
          <a:p>
            <a:pPr>
              <a:spcBef>
                <a:spcPct val="20000"/>
              </a:spcBef>
              <a:buFont typeface="Arial" charset="0"/>
              <a:buNone/>
            </a:pPr>
            <a:endParaRPr lang="en-NZ" sz="2800">
              <a:latin typeface="Calibri" pitchFamily="34" charset="0"/>
            </a:endParaRPr>
          </a:p>
          <a:p>
            <a:pPr>
              <a:spcBef>
                <a:spcPct val="20000"/>
              </a:spcBef>
              <a:buFont typeface="Arial" charset="0"/>
              <a:buNone/>
            </a:pPr>
            <a:r>
              <a:rPr lang="en-NZ" sz="2800">
                <a:latin typeface="Calibri" pitchFamily="34" charset="0"/>
              </a:rPr>
              <a:t>Make sure the weighing / measuring equipment you take with you is; </a:t>
            </a:r>
          </a:p>
          <a:p>
            <a:pPr>
              <a:spcBef>
                <a:spcPct val="20000"/>
              </a:spcBef>
              <a:buFont typeface="Arial" charset="0"/>
              <a:buNone/>
            </a:pPr>
            <a:endParaRPr lang="en-NZ" sz="2800">
              <a:latin typeface="Calibri" pitchFamily="34" charset="0"/>
            </a:endParaRPr>
          </a:p>
          <a:p>
            <a:pPr>
              <a:spcBef>
                <a:spcPct val="20000"/>
              </a:spcBef>
              <a:buFont typeface="Arial" charset="0"/>
              <a:buChar char="•"/>
            </a:pPr>
            <a:r>
              <a:rPr lang="en-NZ" sz="2800">
                <a:latin typeface="Calibri" pitchFamily="34" charset="0"/>
              </a:rPr>
              <a:t>Suitable for the type of goods you are inspecting, </a:t>
            </a:r>
          </a:p>
          <a:p>
            <a:pPr>
              <a:spcBef>
                <a:spcPct val="20000"/>
              </a:spcBef>
              <a:buFont typeface="Arial" charset="0"/>
              <a:buNone/>
            </a:pPr>
            <a:r>
              <a:rPr lang="en-NZ" sz="2800">
                <a:latin typeface="Calibri" pitchFamily="34" charset="0"/>
              </a:rPr>
              <a:t>and</a:t>
            </a:r>
          </a:p>
          <a:p>
            <a:pPr>
              <a:spcBef>
                <a:spcPct val="20000"/>
              </a:spcBef>
              <a:buFont typeface="Arial" charset="0"/>
              <a:buChar char="•"/>
            </a:pPr>
            <a:r>
              <a:rPr lang="en-NZ" sz="2800">
                <a:latin typeface="Calibri" pitchFamily="34" charset="0"/>
              </a:rPr>
              <a:t>Suitably accurate </a:t>
            </a:r>
          </a:p>
          <a:p>
            <a:pPr>
              <a:spcBef>
                <a:spcPct val="20000"/>
              </a:spcBef>
              <a:buFont typeface="Arial" charset="0"/>
              <a:buChar char="•"/>
            </a:pPr>
            <a:endParaRPr lang="en-NZ" sz="3200">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1026</TotalTime>
  <Words>2505</Words>
  <Application>Microsoft Office PowerPoint</Application>
  <PresentationFormat>On-screen Show (4:3)</PresentationFormat>
  <Paragraphs>652</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PRE-PACKAGED PRODUCTS EQUIPMENT &amp; TRACEABILITY </vt:lpstr>
      <vt:lpstr>Equipment</vt:lpstr>
      <vt:lpstr>Equipment</vt:lpstr>
      <vt:lpstr>Equipment</vt:lpstr>
      <vt:lpstr>Equipment</vt:lpstr>
      <vt:lpstr>Equipment</vt:lpstr>
      <vt:lpstr>Equipment</vt:lpstr>
      <vt:lpstr>Other Relevant Items</vt:lpstr>
      <vt:lpstr>Equipment</vt:lpstr>
      <vt:lpstr>Equipment</vt:lpstr>
      <vt:lpstr>Equipment</vt:lpstr>
      <vt:lpstr>Equipment</vt:lpstr>
      <vt:lpstr>Equipment</vt:lpstr>
      <vt:lpstr>Equipment</vt:lpstr>
      <vt:lpstr>Equipment</vt:lpstr>
      <vt:lpstr>Equipment</vt:lpstr>
      <vt:lpstr>Equipment</vt:lpstr>
      <vt:lpstr>Equipment</vt:lpstr>
      <vt:lpstr>Equipment</vt:lpstr>
      <vt:lpstr>Equipment</vt:lpstr>
      <vt:lpstr>Equipment</vt:lpstr>
      <vt:lpstr>Equipment</vt:lpstr>
      <vt:lpstr>Equipment</vt:lpstr>
      <vt:lpstr>Equipment</vt:lpstr>
      <vt:lpstr>Equipment</vt:lpstr>
      <vt:lpstr>Equipment</vt:lpstr>
      <vt:lpstr>Equipment</vt:lpstr>
      <vt:lpstr>Equipment</vt:lpstr>
      <vt:lpstr>Equipment</vt:lpstr>
      <vt:lpstr>Equipment</vt:lpstr>
      <vt:lpstr>Equipment</vt:lpstr>
      <vt:lpstr>Equipment</vt:lpstr>
      <vt:lpstr>Equipment - Traceability</vt:lpstr>
      <vt:lpstr>Equipment – Traceability</vt:lpstr>
      <vt:lpstr>Equipment – Traceability</vt:lpstr>
      <vt:lpstr>Equipment – Traceability</vt:lpstr>
      <vt:lpstr>Equipment – Traceability – Metre </vt:lpstr>
      <vt:lpstr>Equipment – Traceability – Metre </vt:lpstr>
      <vt:lpstr>Equipment – Traceability – Metre </vt:lpstr>
      <vt:lpstr>Equipment – Traceability – Kilogram </vt:lpstr>
      <vt:lpstr>Equipment – Traceability – Kilogram </vt:lpstr>
      <vt:lpstr>Equipment – Traceability – Kilogram </vt:lpstr>
      <vt:lpstr>Equipment – Traceability – Kilogram </vt:lpstr>
      <vt:lpstr>Equipment – Traceability</vt:lpstr>
      <vt:lpstr>Equipment – Traceability</vt:lpstr>
    </vt:vector>
  </TitlesOfParts>
  <Company>Ministry of Economic Development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OIML RECOMMENDATION R87 PRE-PACKAGED PRODUCTS</dc:title>
  <dc:creator>Ben Aitken</dc:creator>
  <cp:lastModifiedBy>Ben Aitken</cp:lastModifiedBy>
  <cp:revision>38</cp:revision>
  <dcterms:created xsi:type="dcterms:W3CDTF">2015-04-20T03:10:32Z</dcterms:created>
  <dcterms:modified xsi:type="dcterms:W3CDTF">2015-09-17T21:08:23Z</dcterms:modified>
</cp:coreProperties>
</file>