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97" r:id="rId3"/>
    <p:sldId id="306" r:id="rId4"/>
    <p:sldId id="309" r:id="rId5"/>
    <p:sldId id="311" r:id="rId6"/>
    <p:sldId id="312" r:id="rId7"/>
    <p:sldId id="313" r:id="rId8"/>
    <p:sldId id="314" r:id="rId9"/>
    <p:sldId id="310" r:id="rId10"/>
    <p:sldId id="307" r:id="rId11"/>
    <p:sldId id="308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6" autoAdjust="0"/>
    <p:restoredTop sz="94676" autoAdjust="0"/>
  </p:normalViewPr>
  <p:slideViewPr>
    <p:cSldViewPr>
      <p:cViewPr>
        <p:scale>
          <a:sx n="86" d="100"/>
          <a:sy n="86" d="100"/>
        </p:scale>
        <p:origin x="-38" y="10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DFAF9-A0F1-47B1-B0AE-0F8B71D6B314}" type="datetimeFigureOut">
              <a:rPr lang="en-NZ" smtClean="0"/>
              <a:pPr/>
              <a:t>3/10/2019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38C05-BB1E-4F42-8F73-F1C6E3C7CE22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136752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8C05-BB1E-4F42-8F73-F1C6E3C7CE22}" type="slidenum">
              <a:rPr lang="en-NZ" smtClean="0"/>
              <a:pPr/>
              <a:t>1</a:t>
            </a:fld>
            <a:endParaRPr lang="en-N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8C05-BB1E-4F42-8F73-F1C6E3C7CE22}" type="slidenum">
              <a:rPr lang="en-NZ" smtClean="0"/>
              <a:pPr/>
              <a:t>2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14944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8C05-BB1E-4F42-8F73-F1C6E3C7CE22}" type="slidenum">
              <a:rPr lang="en-NZ" smtClean="0"/>
              <a:pPr/>
              <a:t>3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14944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8C05-BB1E-4F42-8F73-F1C6E3C7CE22}" type="slidenum">
              <a:rPr lang="en-NZ" smtClean="0"/>
              <a:pPr/>
              <a:t>10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218750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24AA-DB05-46A2-8ED0-D3BCABCF494D}" type="datetime1">
              <a:rPr lang="en-NZ" altLang="zh-TW" smtClean="0"/>
              <a:pPr/>
              <a:t>3/10/2019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301557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48D6-B924-4F27-9C83-FCA0874C9D6E}" type="datetime1">
              <a:rPr lang="en-NZ" altLang="zh-TW" smtClean="0"/>
              <a:pPr/>
              <a:t>3/10/2019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230419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6598-BBBC-4B6E-8BD5-79A41C50755D}" type="datetime1">
              <a:rPr lang="en-NZ" altLang="zh-TW" smtClean="0"/>
              <a:pPr/>
              <a:t>3/10/2019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164903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73FC-B4DF-40C7-8C66-89D9014E0ABA}" type="datetime1">
              <a:rPr lang="en-NZ" altLang="zh-TW" smtClean="0"/>
              <a:pPr/>
              <a:t>3/10/2019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353208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0CB5-EB99-481B-8FF7-D7AED8896AEA}" type="datetime1">
              <a:rPr lang="en-NZ" altLang="zh-TW" smtClean="0"/>
              <a:pPr/>
              <a:t>3/10/2019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377135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D0D2-3540-47D2-A094-7D84657025F6}" type="datetime1">
              <a:rPr lang="en-NZ" altLang="zh-TW" smtClean="0"/>
              <a:pPr/>
              <a:t>3/10/2019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317335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D1AB-775B-47BC-99D5-64F4430CD690}" type="datetime1">
              <a:rPr lang="en-NZ" altLang="zh-TW" smtClean="0"/>
              <a:pPr/>
              <a:t>3/10/2019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74715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0E8D-AC21-4D74-B092-DF1215D6B018}" type="datetime1">
              <a:rPr lang="en-NZ" altLang="zh-TW" smtClean="0"/>
              <a:pPr/>
              <a:t>3/10/2019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370264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26A1-3BBB-4AB0-A498-9CFC7E35A5ED}" type="datetime1">
              <a:rPr lang="en-NZ" altLang="zh-TW" smtClean="0"/>
              <a:pPr/>
              <a:t>3/10/2019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32824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4FCC-4464-4CB5-BCD6-1CEEB44DFF96}" type="datetime1">
              <a:rPr lang="en-NZ" altLang="zh-TW" smtClean="0"/>
              <a:pPr/>
              <a:t>3/10/2019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406915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5553-87FC-4153-AE3D-97CCDAE7B3C1}" type="datetime1">
              <a:rPr lang="en-NZ" altLang="zh-TW" smtClean="0"/>
              <a:pPr/>
              <a:t>3/10/2019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206501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07D33-8E6F-4CC5-97D7-2B4E66B5C4CB}" type="datetime1">
              <a:rPr lang="en-NZ" altLang="zh-TW" smtClean="0"/>
              <a:pPr/>
              <a:t>3/10/2019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87B0-0C5B-4C4E-A7A2-F2EEC8CFA766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85384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91323" y="5157192"/>
            <a:ext cx="4064653" cy="161674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Presented </a:t>
            </a:r>
            <a:r>
              <a:rPr kumimoji="0" lang="en-N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by:</a:t>
            </a:r>
          </a:p>
          <a:p>
            <a:pPr>
              <a:lnSpc>
                <a:spcPct val="90000"/>
              </a:lnSpc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</a:rPr>
              <a:t>Jin-</a:t>
            </a:r>
            <a:r>
              <a:rPr lang="en-US" altLang="zh-TW" sz="1800" dirty="0" err="1" smtClean="0">
                <a:solidFill>
                  <a:schemeClr val="tx1"/>
                </a:solidFill>
                <a:latin typeface="Times New Roman" pitchFamily="18" charset="0"/>
              </a:rPr>
              <a:t>Hai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</a:rPr>
              <a:t> Yang, </a:t>
            </a:r>
          </a:p>
          <a:p>
            <a:pPr>
              <a:lnSpc>
                <a:spcPct val="90000"/>
              </a:lnSpc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</a:rPr>
              <a:t>Dr. Cheng-</a:t>
            </a:r>
            <a:r>
              <a:rPr lang="en-US" altLang="zh-TW" sz="1800" dirty="0" err="1" smtClean="0">
                <a:solidFill>
                  <a:schemeClr val="tx1"/>
                </a:solidFill>
                <a:latin typeface="Times New Roman" pitchFamily="18" charset="0"/>
              </a:rPr>
              <a:t>Tsair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</a:rPr>
              <a:t> Yang </a:t>
            </a:r>
          </a:p>
          <a:p>
            <a:pPr>
              <a:lnSpc>
                <a:spcPct val="90000"/>
              </a:lnSpc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</a:rPr>
              <a:t>Bureau of Standards, Metrology and Inspection</a:t>
            </a:r>
          </a:p>
          <a:p>
            <a:pPr>
              <a:lnSpc>
                <a:spcPct val="90000"/>
              </a:lnSpc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</a:rPr>
              <a:t>Chinese Taipei</a:t>
            </a:r>
          </a:p>
          <a:p>
            <a:pPr marL="0" marR="0" lvl="0" indent="0" algn="l" defTabSz="879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879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	   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46" y="4288205"/>
            <a:ext cx="4295825" cy="2416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8" y="116459"/>
            <a:ext cx="7199376" cy="1801368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916832"/>
            <a:ext cx="7776864" cy="2088232"/>
          </a:xfrm>
        </p:spPr>
        <p:txBody>
          <a:bodyPr>
            <a:normAutofit fontScale="90000"/>
          </a:bodyPr>
          <a:lstStyle/>
          <a:p>
            <a:r>
              <a:rPr lang="en-US" altLang="zh-TW" sz="3600" b="1" i="1" dirty="0" smtClean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en-US" altLang="zh-TW" sz="3600" b="1" i="1" dirty="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zh-TW" sz="3600" b="1" i="1" dirty="0" smtClean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en-US" altLang="zh-TW" sz="3600" b="1" i="1" dirty="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GB" altLang="zh-TW" sz="3600" dirty="0" smtClean="0"/>
              <a:t> </a:t>
            </a:r>
            <a:r>
              <a:rPr lang="en-GB" altLang="zh-TW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Pilot Study on Automated Sphygmomanometers Accuracy</a:t>
            </a:r>
            <a:r>
              <a:rPr lang="en-GB" altLang="zh-TW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zh-TW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altLang="zh-TW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zh-TW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Subject Expert for Medical Measurements</a:t>
            </a:r>
            <a:r>
              <a:rPr lang="zh-TW" alt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600" b="1" i="1" dirty="0">
                <a:solidFill>
                  <a:srgbClr val="1D93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3600" b="1" i="1" dirty="0">
                <a:solidFill>
                  <a:srgbClr val="1D93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600" dirty="0">
                <a:latin typeface="Times New Roman" pitchFamily="18" charset="0"/>
              </a:rPr>
              <a:t/>
            </a:r>
            <a:br>
              <a:rPr lang="en-US" altLang="zh-TW" sz="3600" dirty="0">
                <a:latin typeface="Times New Roman" pitchFamily="18" charset="0"/>
              </a:rPr>
            </a:br>
            <a:endParaRPr lang="en-US" altLang="zh-TW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35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150285"/>
            <a:ext cx="8229600" cy="844902"/>
          </a:xfrm>
        </p:spPr>
        <p:txBody>
          <a:bodyPr>
            <a:normAutofit/>
          </a:bodyPr>
          <a:lstStyle/>
          <a:p>
            <a:r>
              <a:rPr lang="en-NZ" sz="36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endParaRPr lang="en-NZ" sz="36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052736"/>
            <a:ext cx="849694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Title: </a:t>
            </a:r>
            <a:r>
              <a:rPr kumimoji="0" lang="en-GB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Pilot Study on Automated Sphygmomanometer Accuracy Test Using Blood Pressure Simulation Technique/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APMP MMFG INITIATIVE PROJECT</a:t>
            </a:r>
            <a:endParaRPr kumimoji="0" lang="en-US" altLang="zh-TW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Duration: June 01, 2018~December 31,2019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AU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Participate Economies: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AU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P.R. China,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AU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Rep. Korea,</a:t>
            </a:r>
            <a:r>
              <a:rPr kumimoji="0" lang="en-AU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AU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Chinese Taipei.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76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</a:rPr>
              <a:t>Project-1</a:t>
            </a:r>
            <a:endParaRPr lang="en-US" altLang="zh-TW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10</a:t>
            </a:fld>
            <a:endParaRPr lang="en-NZ" dirty="0"/>
          </a:p>
        </p:txBody>
      </p:sp>
      <p:sp>
        <p:nvSpPr>
          <p:cNvPr id="12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Ha Long  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24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Ha Long  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7544" y="1196752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main purpose: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establish an ISO/IEC 81060 compliant method for evaluating/testing the accuracy of automated sphygmomanometers using real human blood pressure (BP) simulation technique,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develop an APMP regional guideline for accuracy test of automated sphygmomanometers using blood pressure simulation system.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76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</a:rPr>
              <a:t>Project-2</a:t>
            </a:r>
            <a:endParaRPr lang="en-US" altLang="zh-TW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11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552" y="1124744"/>
            <a:ext cx="8229600" cy="48965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Kick off meeting</a:t>
            </a:r>
            <a:endParaRPr kumimoji="0" lang="en-US" altLang="zh-TW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Held at KRISS on 6-7 September 2018,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Six delegates attended: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Sheng-Jui Chen from CMS/ITRI,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Yong-Tae Kim and Dr. Il Doh from KRISS,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Ding Xiang and Dr. Hu Zhixiong from NIM,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Ashok Kumar from CSIR-NPL.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 of each NMI’s BP simulation development,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Discussion on the draft protocol for BP simulation pilot study:</a:t>
            </a:r>
            <a:endParaRPr kumimoji="0" lang="en-US" altLang="zh-TW" sz="20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Standardize the waveform format,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Exchange waveforms for comparison,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Verify the feasibility of BP accuracy evaluation using NIBP simulator.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76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</a:rPr>
              <a:t>Project-3</a:t>
            </a:r>
            <a:endParaRPr lang="en-US" altLang="zh-TW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12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1124744"/>
            <a:ext cx="8229600" cy="44644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2nd MMFG FGI Project Workshop</a:t>
            </a:r>
            <a:endParaRPr kumimoji="0" lang="en-US" altLang="zh-TW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Held at NIM on 9-12 September 2019,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Participating Economies: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India, Philippines, P.R. China, Rep. Korea, Chinese Taipei.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Progress report of FGI:</a:t>
            </a: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Protocol of  Pilot Study on Automated Sphygmomanometer Accuracy Test by Using Blood Pressure Simulation Technique_v3,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Results of BP simulation pilot study.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Discussion on related topics: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 clinical data collection demonstration,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Continuous non-invasive sphygmomanometers .</a:t>
            </a:r>
            <a:endParaRPr kumimoji="0" lang="en-US" altLang="zh-TW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76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</a:rPr>
              <a:t>Project-4</a:t>
            </a:r>
            <a:endParaRPr lang="en-US" altLang="zh-TW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13</a:t>
            </a:fld>
            <a:endParaRPr lang="en-N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Ha Long  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552" y="1196752"/>
            <a:ext cx="8229600" cy="43204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Protocol of the pilot study</a:t>
            </a:r>
            <a:endParaRPr kumimoji="0" lang="en-US" altLang="zh-TW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Measurement procedure,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 I: characterize the basic capabilities of the participant’s blood pressure simulation system: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Accuracy of the static pressure,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Accuracy of the pulse rate,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Repeatability of the oscillation amplitude,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Repeatability of the oscillation shape.</a:t>
            </a:r>
            <a:endParaRPr kumimoji="0" lang="en-US" altLang="zh-TW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 II: accuracy test of two commercial NIBP oscillometric devices.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76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</a:rPr>
              <a:t>Project-5</a:t>
            </a:r>
            <a:endParaRPr lang="en-US" altLang="zh-TW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14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7544" y="1124744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standards:</a:t>
            </a:r>
            <a:endParaRPr kumimoji="1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1" lang="en-US" altLang="zh-TW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 81060-2:2018 Non-invasive sphygmomanometers --Part 2: Clinical investigation of automated measurement type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(ii)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1060-4:2004 Non-invasive sphygmomanometers. Test procedures to determine the overall system accuracy of automated non-invasive sphygmomanometers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76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Implementation </a:t>
            </a: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Method-1</a:t>
            </a:r>
            <a:endParaRPr lang="en-US" altLang="zh-TW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15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7544" y="1124744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Participants produce BP waveform data by their own blood pressure simulation system (BPSS) to check: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(i) the data compatibility with the BPSS,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(ii) consistency between original and regenerated BP waveforms (this will reference a new draft ISO standard),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(iii) the correctness of systolic and diastolic BP values regenerated by the BPSS.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76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Implementation </a:t>
            </a: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Method-2</a:t>
            </a:r>
            <a:endParaRPr lang="en-US" altLang="zh-TW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16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Ha Long  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552" y="1340768"/>
            <a:ext cx="8229600" cy="5040560"/>
          </a:xfrm>
          <a:prstGeom prst="rect">
            <a:avLst/>
          </a:prstGeom>
        </p:spPr>
        <p:txBody>
          <a:bodyPr/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Comparison with an </a:t>
            </a:r>
            <a:r>
              <a:rPr kumimoji="0" lang="en-US" altLang="zh-TW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auscultatory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reference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sphygmomanometer(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Same arm simultaneously method)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1.Tested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device( simulator),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2.Reference manometers,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3.Double stethoscopes.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 descr="en 1060-4 fig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594809" cy="31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76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Implementation </a:t>
            </a: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Method-3</a:t>
            </a:r>
            <a:endParaRPr lang="en-US" altLang="zh-TW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17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552" y="1296095"/>
            <a:ext cx="8229600" cy="1556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CMS/ITRI’s Human BP simulator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simulator is programmed to produce small 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oscillometric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pulses according to the extracted 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oscillometric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pulses and the instantaneous pressure inside the cuff.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619672" y="3212976"/>
            <a:ext cx="4652817" cy="3170767"/>
            <a:chOff x="3563888" y="3212976"/>
            <a:chExt cx="4652817" cy="317076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106910" y="3520951"/>
              <a:ext cx="4104456" cy="286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 flipH="1">
              <a:off x="3563888" y="4609560"/>
              <a:ext cx="1601787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400" dirty="0">
                  <a:latin typeface="Times New Roman" pitchFamily="18" charset="0"/>
                  <a:ea typeface="新細明體" panose="02020500000000000000" pitchFamily="18" charset="-120"/>
                  <a:cs typeface="Times New Roman" pitchFamily="18" charset="0"/>
                </a:rPr>
                <a:t>Pulse Generator</a:t>
              </a:r>
              <a:endParaRPr lang="zh-TW" altLang="en-US" sz="1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 flipH="1">
              <a:off x="4976451" y="3741568"/>
              <a:ext cx="773112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400" dirty="0">
                  <a:latin typeface="Times New Roman" pitchFamily="18" charset="0"/>
                  <a:ea typeface="新細明體" panose="02020500000000000000" pitchFamily="18" charset="-120"/>
                  <a:cs typeface="Times New Roman" pitchFamily="18" charset="0"/>
                </a:rPr>
                <a:t>Cuff</a:t>
              </a:r>
              <a:endParaRPr lang="zh-TW" altLang="en-US" sz="1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 flipH="1">
              <a:off x="5946413" y="3212976"/>
              <a:ext cx="99695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400" dirty="0">
                  <a:latin typeface="Times New Roman" pitchFamily="18" charset="0"/>
                  <a:ea typeface="新細明體" panose="02020500000000000000" pitchFamily="18" charset="-120"/>
                  <a:cs typeface="Times New Roman" pitchFamily="18" charset="0"/>
                </a:rPr>
                <a:t>Mandrel</a:t>
              </a:r>
              <a:endParaRPr lang="zh-TW" altLang="en-US" sz="1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 flipH="1">
              <a:off x="7221342" y="4347623"/>
              <a:ext cx="995363" cy="5238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400" dirty="0">
                  <a:latin typeface="Times New Roman" pitchFamily="18" charset="0"/>
                  <a:ea typeface="新細明體" panose="02020500000000000000" pitchFamily="18" charset="-120"/>
                  <a:cs typeface="Times New Roman" pitchFamily="18" charset="0"/>
                </a:rPr>
                <a:t>NIBP Device</a:t>
              </a:r>
              <a:endParaRPr lang="zh-TW" altLang="en-US" sz="1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 flipH="1">
              <a:off x="6236485" y="6075768"/>
              <a:ext cx="1762125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400" dirty="0">
                  <a:latin typeface="Times New Roman" pitchFamily="18" charset="0"/>
                  <a:ea typeface="新細明體" panose="02020500000000000000" pitchFamily="18" charset="-120"/>
                  <a:cs typeface="Times New Roman" pitchFamily="18" charset="0"/>
                </a:rPr>
                <a:t>T-Piece connector</a:t>
              </a:r>
              <a:endParaRPr lang="zh-TW" altLang="en-US" sz="1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 flipH="1">
              <a:off x="5436096" y="6021288"/>
              <a:ext cx="727075" cy="30638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400" dirty="0">
                  <a:latin typeface="Times New Roman" pitchFamily="18" charset="0"/>
                  <a:ea typeface="新細明體" panose="02020500000000000000" pitchFamily="18" charset="-120"/>
                  <a:cs typeface="Times New Roman" pitchFamily="18" charset="0"/>
                </a:rPr>
                <a:t>Hose</a:t>
              </a:r>
              <a:endParaRPr lang="zh-TW" altLang="en-US" sz="1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endParaRPr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76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Implementation </a:t>
            </a: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Method-4</a:t>
            </a:r>
            <a:endParaRPr lang="en-US" altLang="zh-TW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18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552" y="1340768"/>
            <a:ext cx="8229600" cy="13681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1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Original idea for the Pilot Study</a:t>
            </a:r>
            <a:endParaRPr kumimoji="1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Reference BP waveform      	      BP Simulators			Results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database</a:t>
            </a:r>
            <a:endParaRPr kumimoji="1" lang="en-US" altLang="zh-TW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55172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KRISS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BP Waveforms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851920" y="55892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KRISS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BP Waveforms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732240" y="472514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Systolic &amp; diastolic pressures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1645960" cy="97214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2" y="4509120"/>
            <a:ext cx="1645960" cy="97214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02492" y="3933056"/>
            <a:ext cx="1593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CMS/ITRI BP Waveforms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H:\分項會議\Diagr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1440160" cy="108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:\分項會議\Diagr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00677"/>
            <a:ext cx="1440160" cy="108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3743908" y="3840438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CMS/ITRI BP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Simulator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588224" y="2996952"/>
            <a:ext cx="1582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Systolic &amp; diastolic pressures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直線單箭頭接點 17"/>
          <p:cNvCxnSpPr>
            <a:stCxn id="11" idx="3"/>
          </p:cNvCxnSpPr>
          <p:nvPr/>
        </p:nvCxnSpPr>
        <p:spPr bwMode="auto">
          <a:xfrm>
            <a:off x="2185512" y="3339009"/>
            <a:ext cx="1450384" cy="16019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9" name="直線單箭頭接點 18"/>
          <p:cNvCxnSpPr>
            <a:stCxn id="11" idx="3"/>
          </p:cNvCxnSpPr>
          <p:nvPr/>
        </p:nvCxnSpPr>
        <p:spPr bwMode="auto">
          <a:xfrm flipV="1">
            <a:off x="2185512" y="3339008"/>
            <a:ext cx="1450384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0" name="直線單箭頭接點 19"/>
          <p:cNvCxnSpPr/>
          <p:nvPr/>
        </p:nvCxnSpPr>
        <p:spPr bwMode="auto">
          <a:xfrm flipV="1">
            <a:off x="2339752" y="3654260"/>
            <a:ext cx="1296144" cy="12867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1" name="直線單箭頭接點 20"/>
          <p:cNvCxnSpPr/>
          <p:nvPr/>
        </p:nvCxnSpPr>
        <p:spPr bwMode="auto">
          <a:xfrm>
            <a:off x="2339752" y="4966643"/>
            <a:ext cx="115212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76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Implementation </a:t>
            </a: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Method-5</a:t>
            </a:r>
            <a:endParaRPr lang="en-US" altLang="zh-TW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19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Ha Long  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3568" y="1124744"/>
            <a:ext cx="777240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Outline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副標題 2"/>
          <p:cNvSpPr txBox="1">
            <a:spLocks/>
          </p:cNvSpPr>
          <p:nvPr/>
        </p:nvSpPr>
        <p:spPr>
          <a:xfrm>
            <a:off x="1331640" y="1916832"/>
            <a:ext cx="64008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Ⅰ.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Initiative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Ⅱ. Project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Ⅲ. Implementation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Method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Ⅳ.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Relative activity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2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203747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1196752"/>
            <a:ext cx="8229600" cy="4176464"/>
          </a:xfrm>
          <a:prstGeom prst="rect">
            <a:avLst/>
          </a:prstGeom>
        </p:spPr>
        <p:txBody>
          <a:bodyPr/>
          <a:lstStyle/>
          <a:p>
            <a:pPr marL="342900" marR="0" lvl="2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APLMF MEDEA 2.0 in medical metrology field</a:t>
            </a:r>
            <a:endParaRPr kumimoji="0" lang="en-US" altLang="zh-TW" sz="3200" b="1" i="0" u="sng" strike="noStrike" kern="1200" cap="none" spc="0" normalizeH="0" baseline="0" noProof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Title: Training Course on Calibration &amp; Testing on Non-Invasive Sphygmomanometers,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Duration: November 11~15, 2019.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Objective: To improve the metrological traceability of non- invasive sphygmomanometer and the legal metrological control of the device after the market.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training course was requested by participant during the MEDEA 2.0 workshop on July 3-6 2018 in Hong Kong.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endParaRPr kumimoji="0" lang="en-US" altLang="zh-TW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76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Relative Activity</a:t>
            </a: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US" altLang="zh-TW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20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1196752"/>
            <a:ext cx="8229600" cy="3816424"/>
          </a:xfrm>
          <a:prstGeom prst="rect">
            <a:avLst/>
          </a:prstGeom>
        </p:spPr>
        <p:txBody>
          <a:bodyPr/>
          <a:lstStyle/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Blip>
                <a:blip r:embed="rId4"/>
              </a:buBlip>
              <a:defRPr/>
            </a:pPr>
            <a:r>
              <a:rPr lang="en-US" altLang="zh-TW" sz="28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Achievement: 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provide developing </a:t>
            </a:r>
            <a:r>
              <a:rPr lang="en-US" altLang="zh-TW" sz="28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economies’ metrological staff: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have basic knowledge of legal metrology, medical metrology and blood pressure measurement technique,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establish the fundamental background of the global regulations of non-invasive sphygmomanometer,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establish the technology of how to calibration and testing non-invasive sphygmomanometer,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understand the linkage between scientific metrology and legal metrology of non-invasive sphygmomanometer.</a:t>
            </a:r>
            <a:endParaRPr kumimoji="1" lang="en-US" altLang="zh-TW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76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Relative Activity</a:t>
            </a: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US" altLang="zh-TW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21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Ha Long  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552" y="1052736"/>
            <a:ext cx="8229600" cy="2808312"/>
          </a:xfrm>
          <a:prstGeom prst="rect">
            <a:avLst/>
          </a:prstGeom>
        </p:spPr>
        <p:txBody>
          <a:bodyPr/>
          <a:lstStyle/>
          <a:p>
            <a:pPr marL="342900" marR="0" lvl="2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Host: National Metrology Institute of Malaysia.</a:t>
            </a:r>
          </a:p>
          <a:p>
            <a:pPr marL="342900" marR="0" lvl="2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Venue: Concorde Hotel Shah, Kuala Lumpur</a:t>
            </a: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AU" altLang="zh-TW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AU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Trainer: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AU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Stephan Mieke (PTB retire, ISO expert)</a:t>
            </a: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AU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Mr. Chen Chuan Hung (CMS/ITRI), Co-Trainer: Mr Mazid Mansur (NMIM).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76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Relative Activity</a:t>
            </a:r>
            <a:r>
              <a:rPr lang="en-US" altLang="zh-TW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US" altLang="zh-TW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22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03648" y="3068960"/>
            <a:ext cx="64087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Thanks for your attention!</a:t>
            </a:r>
            <a:endParaRPr kumimoji="0" lang="en-US" altLang="zh-TW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83768" y="191683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i="1" dirty="0" smtClean="0">
                <a:solidFill>
                  <a:srgbClr val="0000CC"/>
                </a:solidFill>
                <a:latin typeface="Adobe Devanagari" pitchFamily="18" charset="0"/>
                <a:cs typeface="Adobe Devanagari" pitchFamily="18" charset="0"/>
              </a:rPr>
              <a:t>The end</a:t>
            </a:r>
            <a:endParaRPr lang="zh-TW" altLang="en-US" sz="5400" i="1" dirty="0">
              <a:solidFill>
                <a:srgbClr val="0000CC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23</a:t>
            </a:fld>
            <a:endParaRPr lang="en-N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556048" y="629072"/>
            <a:ext cx="6480720" cy="48422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Initiative-1</a:t>
            </a:r>
            <a:endParaRPr lang="zh-TW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619944" y="1277144"/>
            <a:ext cx="8229600" cy="4600128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most common methods to measure the blood pressure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Auscultatory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method,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Oscillometric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method.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3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203747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9144000" cy="1126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403648" y="476672"/>
            <a:ext cx="648072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Initiative-2</a:t>
            </a:r>
            <a:endParaRPr kumimoji="1" lang="zh-TW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7544" y="1124744"/>
            <a:ext cx="8229600" cy="5472608"/>
          </a:xfrm>
          <a:prstGeom prst="rect">
            <a:avLst/>
          </a:prstGeom>
        </p:spPr>
        <p:txBody>
          <a:bodyPr/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Auscultatory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method and sphygmomanometers applied(OIML R 16-1):</a:t>
            </a:r>
            <a:endParaRPr kumimoji="1" lang="en-US" altLang="zh-TW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lvl="1" indent="-285750" algn="l" eaLnBrk="0" hangingPunct="0">
              <a:spcBef>
                <a:spcPct val="20000"/>
              </a:spcBef>
              <a:defRPr/>
            </a:pPr>
            <a:endParaRPr kumimoji="1" lang="zh-TW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圖片 8" descr="CK-1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30365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相關圖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212976"/>
            <a:ext cx="2519999" cy="2520000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467544" y="234888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Mercury Column Type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724128" y="23488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Aneroid Type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4</a:t>
            </a:fld>
            <a:endParaRPr lang="en-NZ" dirty="0"/>
          </a:p>
        </p:txBody>
      </p:sp>
      <p:pic>
        <p:nvPicPr>
          <p:cNvPr id="21508" name="Picture 4" descr="「stethoscope」的圖片搜尋結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429000"/>
            <a:ext cx="2511496" cy="153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7544" y="1268761"/>
            <a:ext cx="8229600" cy="31683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Disadvantage: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Well trained &amp; experienced physician required.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Fatigue.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Fail to identify 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Korotkoff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sounds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403648" y="476672"/>
            <a:ext cx="6480720" cy="4032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Initiative-3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5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467544" y="112474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Oscillometric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method and 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sphygmomanometers applied(OIML 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16-2):</a:t>
            </a:r>
            <a:endParaRPr kumimoji="1" lang="en-US" altLang="zh-TW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403648" y="476672"/>
            <a:ext cx="648072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Initiative-4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4" descr="https://www.healthandlife.com.tw/upload/2015/05/2015051115250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780928"/>
            <a:ext cx="2520000" cy="2520000"/>
          </a:xfrm>
          <a:prstGeom prst="rect">
            <a:avLst/>
          </a:prstGeom>
          <a:noFill/>
        </p:spPr>
      </p:pic>
      <p:pic>
        <p:nvPicPr>
          <p:cNvPr id="10" name="Picture 8" descr="https://www.healthandlife.com.tw/upload/2017/10/20171003170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996952"/>
            <a:ext cx="2519999" cy="2520000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5724128" y="227687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Wrist Type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115616" y="22048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Upper Arm Type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6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7544" y="1124744"/>
            <a:ext cx="8229600" cy="46805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Test items of Initial Verification: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maximum permissible errors of the cuff pressure indication,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influence of temperature on cuff pressure indication,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effect of voltage variations of the power source on the cuff pressure indication,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effect of voltage variations of the power source,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air leakage of the pneumatic system.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403648" y="476672"/>
            <a:ext cx="6480720" cy="5129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Initiative-5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7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16832"/>
            <a:ext cx="8218738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601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403648" y="476672"/>
            <a:ext cx="648072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Initiative-6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8</a:t>
            </a:fld>
            <a:endParaRPr lang="en-N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5333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6660232" y="5949280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tx2"/>
                </a:solidFill>
              </a:rPr>
              <a:t>26</a:t>
            </a:r>
            <a:r>
              <a:rPr lang="en-NZ" sz="1600" b="1" baseline="30000" dirty="0" smtClean="0">
                <a:solidFill>
                  <a:schemeClr val="tx2"/>
                </a:solidFill>
              </a:rPr>
              <a:t>th</a:t>
            </a:r>
            <a:r>
              <a:rPr lang="en-NZ" sz="1600" b="1" dirty="0" smtClean="0">
                <a:solidFill>
                  <a:schemeClr val="tx2"/>
                </a:solidFill>
              </a:rPr>
              <a:t> APLMF</a:t>
            </a:r>
          </a:p>
          <a:p>
            <a:r>
              <a:rPr lang="en-NZ" sz="1600" b="1" smtClean="0">
                <a:solidFill>
                  <a:schemeClr val="tx2"/>
                </a:solidFill>
              </a:rPr>
              <a:t>Ha Long  </a:t>
            </a:r>
            <a:r>
              <a:rPr lang="en-NZ" sz="1600" b="1" dirty="0" smtClean="0">
                <a:solidFill>
                  <a:schemeClr val="tx2"/>
                </a:solidFill>
              </a:rPr>
              <a:t>City, Viet Nam</a:t>
            </a:r>
          </a:p>
          <a:p>
            <a:r>
              <a:rPr lang="en-NZ" sz="1600" b="1" dirty="0" smtClean="0">
                <a:solidFill>
                  <a:schemeClr val="tx2"/>
                </a:solidFill>
              </a:rPr>
              <a:t>7-9 November 2019</a:t>
            </a:r>
            <a:endParaRPr lang="en-NZ" sz="1600" b="1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76872"/>
            <a:ext cx="7798266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700808"/>
            <a:ext cx="5019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403648" y="476672"/>
            <a:ext cx="648072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Initiative-7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pPr/>
              <a:t>9</a:t>
            </a:fld>
            <a:endParaRPr lang="en-N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1141</Words>
  <Application>Microsoft Office PowerPoint</Application>
  <PresentationFormat>如螢幕大小 (4:3)</PresentationFormat>
  <Paragraphs>230</Paragraphs>
  <Slides>23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Theme</vt:lpstr>
      <vt:lpstr>   Pilot Study on Automated Sphygmomanometers Accuracy  Subject Expert for Medical Measurements   </vt:lpstr>
      <vt:lpstr>投影片 2</vt:lpstr>
      <vt:lpstr>Initiative-1</vt:lpstr>
      <vt:lpstr>投影片 4</vt:lpstr>
      <vt:lpstr>投影片 5</vt:lpstr>
      <vt:lpstr>投影片 6</vt:lpstr>
      <vt:lpstr>投影片 7</vt:lpstr>
      <vt:lpstr>投影片 8</vt:lpstr>
      <vt:lpstr>投影片 9</vt:lpstr>
      <vt:lpstr> 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</vt:vector>
  </TitlesOfParts>
  <Company>Ministry of Economic Development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to SCSC</dc:title>
  <dc:creator>Stephen O'Brien</dc:creator>
  <cp:lastModifiedBy>jh.yang</cp:lastModifiedBy>
  <cp:revision>273</cp:revision>
  <cp:lastPrinted>2016-11-19T04:49:21Z</cp:lastPrinted>
  <dcterms:created xsi:type="dcterms:W3CDTF">2016-02-16T04:27:58Z</dcterms:created>
  <dcterms:modified xsi:type="dcterms:W3CDTF">2019-10-03T09:11:05Z</dcterms:modified>
</cp:coreProperties>
</file>