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64" autoAdjust="0"/>
  </p:normalViewPr>
  <p:slideViewPr>
    <p:cSldViewPr>
      <p:cViewPr varScale="1">
        <p:scale>
          <a:sx n="83" d="100"/>
          <a:sy n="83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48BEF0-BA6A-487C-AED2-BC41E52C3271}" type="datetimeFigureOut">
              <a:rPr lang="en-NZ"/>
              <a:pPr>
                <a:defRPr/>
              </a:pPr>
              <a:t>17/09/2015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CFC8EC-7E21-4AC2-B6C6-2DE406A2A91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537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31DCAA-8C99-4D01-A603-47288ED5825C}" type="datetimeFigureOut">
              <a:rPr lang="en-NZ"/>
              <a:pPr>
                <a:defRPr/>
              </a:pPr>
              <a:t>17/09/2015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BB3A67-1A4C-4B9C-9BD8-6F97224B7FD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214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1EB08-1CA8-45A6-BC73-520486A11335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dirty="0" smtClean="0"/>
              <a:t>The tests may be performed in accordance with quality acceptance inspection by sampling </a:t>
            </a:r>
            <a:r>
              <a:rPr lang="en-NZ" dirty="0" err="1" smtClean="0"/>
              <a:t>prepackages</a:t>
            </a:r>
            <a:r>
              <a:rPr lang="en-NZ" dirty="0" smtClean="0"/>
              <a:t> at any level of distribution including at the point-of pack, import, distribution and wholesale transactions, and sale.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26A470-8AE9-4D19-8A38-4C64E10F8ED1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765209-3AF4-4D8F-BFC2-4743C56D2CA7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When sample prepackages are:</a:t>
            </a:r>
          </a:p>
          <a:p>
            <a:pPr>
              <a:spcBef>
                <a:spcPct val="0"/>
              </a:spcBef>
            </a:pPr>
            <a:endParaRPr lang="en-NZ" smtClean="0"/>
          </a:p>
          <a:p>
            <a:pPr>
              <a:spcBef>
                <a:spcPct val="0"/>
              </a:spcBef>
            </a:pPr>
            <a:r>
              <a:rPr lang="en-NZ" smtClean="0"/>
              <a:t>i) Collected from the production line: the size of the inspection lot shall be equal to the maximum hourly output of the production line without any restriction as to the inspection lot size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66E18A-6EA6-4087-B923-7CDC8141F47E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DB807-BEC0-455A-A409-72D3718D19E4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A8FBE-8E7A-432D-B6F3-135A656E062B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Need to determine the line output in order to establish the sample size from Table 1.</a:t>
            </a:r>
          </a:p>
          <a:p>
            <a:pPr>
              <a:spcBef>
                <a:spcPct val="0"/>
              </a:spcBef>
            </a:pPr>
            <a:endParaRPr lang="en-NZ" smtClean="0"/>
          </a:p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9043D-E534-49E0-958D-94CE278D0B27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Not collected from the production line at the premises of the packer, and when:</a:t>
            </a:r>
          </a:p>
          <a:p>
            <a:pPr>
              <a:spcBef>
                <a:spcPct val="0"/>
              </a:spcBef>
            </a:pPr>
            <a:endParaRPr lang="en-NZ" smtClean="0"/>
          </a:p>
          <a:p>
            <a:pPr>
              <a:spcBef>
                <a:spcPct val="0"/>
              </a:spcBef>
            </a:pPr>
            <a:r>
              <a:rPr lang="en-NZ" smtClean="0"/>
              <a:t>• The production line output exceeds 10 000 prepackages per hour: the size of the inspection lot shall be equal to the maximum hourly output of the production line without any restriction as to the inspection lot size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5950BA-B9B9-4464-8833-2768B11DD916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Not collected from the production line at the premises of the packer, and when:</a:t>
            </a:r>
          </a:p>
          <a:p>
            <a:pPr>
              <a:spcBef>
                <a:spcPct val="0"/>
              </a:spcBef>
            </a:pPr>
            <a:endParaRPr lang="en-NZ" smtClean="0"/>
          </a:p>
          <a:p>
            <a:pPr>
              <a:spcBef>
                <a:spcPct val="0"/>
              </a:spcBef>
            </a:pPr>
            <a:r>
              <a:rPr lang="en-NZ" smtClean="0"/>
              <a:t>• The production line output is 10 000 or fewer prepackages per hour: the inspection lot size</a:t>
            </a:r>
          </a:p>
          <a:p>
            <a:pPr>
              <a:spcBef>
                <a:spcPct val="0"/>
              </a:spcBef>
            </a:pPr>
            <a:r>
              <a:rPr lang="en-NZ" smtClean="0"/>
              <a:t>shall not exceed 10 000 prepackages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1149A2-D35D-492E-BF61-8136BA861236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Not collected from the production line at the premises of the packer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098371-73A1-447F-892D-EBE1F717C3E0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Not collected from the production line at the premises of the packer, and when:</a:t>
            </a:r>
          </a:p>
          <a:p>
            <a:pPr>
              <a:spcBef>
                <a:spcPct val="0"/>
              </a:spcBef>
            </a:pPr>
            <a:endParaRPr lang="en-NZ" smtClean="0"/>
          </a:p>
          <a:p>
            <a:pPr>
              <a:spcBef>
                <a:spcPct val="0"/>
              </a:spcBef>
            </a:pPr>
            <a:r>
              <a:rPr lang="en-NZ" smtClean="0"/>
              <a:t>• The production line output </a:t>
            </a:r>
            <a:r>
              <a:rPr lang="en-NZ" u="sng" smtClean="0"/>
              <a:t>exceeds 10 000 prepackages per hour</a:t>
            </a:r>
            <a:r>
              <a:rPr lang="en-NZ" smtClean="0"/>
              <a:t>: the size of the inspection lot shall be equal to the maximum hourly output of the production line without any restriction as to the inspection lot size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C6BDE6-1F02-4A28-ABD1-6F140B3E6AC1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F805D7-83B3-4B35-8040-B55DB013F04B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92DF9-70D3-4AB2-AC89-0559A30CBA78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Sample collected at the premises of the packer but not from the production line, and when:</a:t>
            </a:r>
          </a:p>
          <a:p>
            <a:pPr>
              <a:spcBef>
                <a:spcPct val="0"/>
              </a:spcBef>
            </a:pPr>
            <a:endParaRPr lang="en-NZ" smtClean="0"/>
          </a:p>
          <a:p>
            <a:pPr>
              <a:spcBef>
                <a:spcPct val="0"/>
              </a:spcBef>
            </a:pPr>
            <a:r>
              <a:rPr lang="en-NZ" smtClean="0"/>
              <a:t>• The production line output is 10 000 or fewer prepackages per hour: the inspection lot size</a:t>
            </a:r>
          </a:p>
          <a:p>
            <a:pPr>
              <a:spcBef>
                <a:spcPct val="0"/>
              </a:spcBef>
            </a:pPr>
            <a:r>
              <a:rPr lang="en-NZ" smtClean="0"/>
              <a:t>shall not exceed 10 000 prepackages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7FF50-602A-4F8C-A783-08E12121ECEC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Not collected from the production line at the premises of the packer, and when:</a:t>
            </a:r>
          </a:p>
          <a:p>
            <a:pPr>
              <a:spcBef>
                <a:spcPct val="0"/>
              </a:spcBef>
            </a:pPr>
            <a:endParaRPr lang="en-NZ" smtClean="0"/>
          </a:p>
          <a:p>
            <a:pPr>
              <a:spcBef>
                <a:spcPct val="0"/>
              </a:spcBef>
            </a:pPr>
            <a:r>
              <a:rPr lang="en-NZ" smtClean="0"/>
              <a:t>• The production line output is 10 000 or fewer prepackages per hour: the inspection lot size</a:t>
            </a:r>
          </a:p>
          <a:p>
            <a:pPr>
              <a:spcBef>
                <a:spcPct val="0"/>
              </a:spcBef>
            </a:pPr>
            <a:r>
              <a:rPr lang="en-NZ" smtClean="0"/>
              <a:t>shall not exceed 10 000 prepackages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FA3798-76E8-4719-A14D-599BD44A92E2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DB33DD-D858-47B5-9EEC-6CBCB9325EA5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B01CD-F606-40DE-ABD7-84D6903F5611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7D01B-15D2-4862-8D0D-468AD1746097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 smtClean="0"/>
              <a:t>To provide a random selection of packages across the production batch. Provides a fairer inspection for the manufacturer and a greater insight into the packing process for the LMO</a:t>
            </a:r>
          </a:p>
          <a:p>
            <a:pPr>
              <a:spcBef>
                <a:spcPct val="0"/>
              </a:spcBef>
            </a:pPr>
            <a:endParaRPr lang="en-NZ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5CD324-85E3-47B2-AF92-60BC4BA2ADF7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4FE76-474B-4BB8-ADB0-93B7A110F754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5BAB8E-858C-437D-BB12-09F8B1181298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7E0CF6-EDD2-4951-AAFC-7BDE628EFBB2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Prepackages taken from an inspection lot and used to provide information that will serve as the basis for a decision on the conformance of the inspection lot.</a:t>
            </a:r>
          </a:p>
          <a:p>
            <a:pPr>
              <a:spcBef>
                <a:spcPct val="0"/>
              </a:spcBef>
            </a:pPr>
            <a:endParaRPr lang="en-NZ" smtClean="0"/>
          </a:p>
          <a:p>
            <a:pPr>
              <a:spcBef>
                <a:spcPct val="0"/>
              </a:spcBef>
            </a:pPr>
            <a:r>
              <a:rPr lang="en-NZ" smtClean="0"/>
              <a:t>Note: The symbol ‘n’ means sample size.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55ECF9-8F28-427C-BE58-046963A1736E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B82074-907B-4E19-A324-D16D789A4CFC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70E2-997C-4B0E-8302-5B3EF8B010FC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EDDD-58B6-46CF-819B-7C4B13815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3447-28CC-4658-BD3E-28821E96CE7E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B310-D7B0-48D0-A465-2FAB713D2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46AF-0A93-4EEC-A4A1-B6ECF6CE8FB2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512D-F9DD-41ED-B8AE-945D9DB1F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64BC-8C64-4354-807F-995ED90A56AD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86C7-C935-4178-9403-609BF285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1EB4-D60B-4E57-B1F3-227FE59585B1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23A7-CFB1-4140-8E83-4A053033B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D2EC-E232-4C8A-A6A8-A5C650C15C97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D561-424B-4301-80C4-57811C0E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5356-6009-46A7-9329-F742DFAF5C44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2487-FAB0-4D49-8343-72045C2EB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5A4B-6794-4B66-B89A-550938B05225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45F-D74E-49BB-87B9-1DCDC54B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CE42-26D4-498D-B404-C45FDE2A6E7B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7A65-8998-47B0-B1F9-59581DF9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8796-A7C0-4F48-8A49-F293B6708EFA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9ABF-C76A-4071-9B55-22D40773A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5C62-FA44-4016-8BF8-CF9F75FA8119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3D55-3EB1-41CC-977E-7CAF1C81A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B3B89-41CF-4F69-92F3-2700D3B6A1B2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247C4-849A-4C8C-8E38-04C165068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endParaRPr lang="en-NZ" sz="3600" b="1" smtClean="0">
              <a:solidFill>
                <a:schemeClr val="accent1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254000" y="900113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1600">
              <a:latin typeface="Calibri" pitchFamily="34" charset="0"/>
            </a:endParaRP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533400"/>
            <a:ext cx="2311400" cy="85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itle 1"/>
          <p:cNvSpPr txBox="1">
            <a:spLocks/>
          </p:cNvSpPr>
          <p:nvPr/>
        </p:nvSpPr>
        <p:spPr bwMode="auto">
          <a:xfrm>
            <a:off x="844550" y="2209800"/>
            <a:ext cx="7454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NZ" sz="4400">
                <a:latin typeface="Calibri" pitchFamily="34" charset="0"/>
              </a:rPr>
              <a:t>PRE-PACKAGED PRODUCTS</a:t>
            </a:r>
            <a:br>
              <a:rPr lang="en-NZ" sz="4400">
                <a:latin typeface="Calibri" pitchFamily="34" charset="0"/>
              </a:rPr>
            </a:br>
            <a:r>
              <a:rPr lang="en-NZ" sz="4400">
                <a:latin typeface="Calibri" pitchFamily="34" charset="0"/>
              </a:rPr>
              <a:t>SAMPLING</a:t>
            </a:r>
            <a:endParaRPr lang="en-NZ" sz="4400" b="1">
              <a:latin typeface="Calibri" pitchFamily="34" charset="0"/>
            </a:endParaRPr>
          </a:p>
        </p:txBody>
      </p:sp>
      <p:sp>
        <p:nvSpPr>
          <p:cNvPr id="15369" name="Subtitle 2"/>
          <p:cNvSpPr txBox="1">
            <a:spLocks/>
          </p:cNvSpPr>
          <p:nvPr/>
        </p:nvSpPr>
        <p:spPr bwMode="auto">
          <a:xfrm>
            <a:off x="395288" y="3859213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77888">
              <a:spcBef>
                <a:spcPct val="20000"/>
              </a:spcBef>
              <a:buFont typeface="Arial" charset="0"/>
              <a:buNone/>
            </a:pPr>
            <a:r>
              <a:rPr lang="en-NZ" sz="1500" b="1">
                <a:solidFill>
                  <a:srgbClr val="898989"/>
                </a:solidFill>
                <a:latin typeface="Calibri" pitchFamily="34" charset="0"/>
              </a:rPr>
              <a:t>Ben Aitken</a:t>
            </a:r>
          </a:p>
          <a:p>
            <a:pPr defTabSz="877888">
              <a:spcBef>
                <a:spcPct val="20000"/>
              </a:spcBef>
              <a:buFont typeface="Arial" charset="0"/>
              <a:buNone/>
            </a:pPr>
            <a:r>
              <a:rPr lang="en-NZ" sz="1500" b="1">
                <a:solidFill>
                  <a:srgbClr val="898989"/>
                </a:solidFill>
                <a:latin typeface="Calibri" pitchFamily="34" charset="0"/>
              </a:rPr>
              <a:t>Trading Standards Officer</a:t>
            </a:r>
          </a:p>
          <a:p>
            <a:pPr defTabSz="877888">
              <a:spcBef>
                <a:spcPct val="20000"/>
              </a:spcBef>
              <a:buFont typeface="Arial" charset="0"/>
              <a:buNone/>
            </a:pPr>
            <a:r>
              <a:rPr lang="en-NZ" sz="1500" b="1">
                <a:solidFill>
                  <a:srgbClr val="898989"/>
                </a:solidFill>
                <a:latin typeface="Calibri" pitchFamily="34" charset="0"/>
              </a:rPr>
              <a:t>Trading Standards</a:t>
            </a:r>
          </a:p>
          <a:p>
            <a:pPr defTabSz="877888">
              <a:spcBef>
                <a:spcPct val="20000"/>
              </a:spcBef>
              <a:buFont typeface="Arial" charset="0"/>
              <a:buNone/>
            </a:pPr>
            <a:r>
              <a:rPr lang="en-NZ" sz="1500" b="1">
                <a:solidFill>
                  <a:srgbClr val="898989"/>
                </a:solidFill>
                <a:latin typeface="Calibri" pitchFamily="34" charset="0"/>
              </a:rPr>
              <a:t> MBIE</a:t>
            </a:r>
          </a:p>
          <a:p>
            <a:pPr defTabSz="877888">
              <a:spcBef>
                <a:spcPct val="20000"/>
              </a:spcBef>
              <a:buFont typeface="Arial" charset="0"/>
              <a:buNone/>
            </a:pPr>
            <a:r>
              <a:rPr lang="en-NZ" sz="1500" b="1">
                <a:solidFill>
                  <a:srgbClr val="898989"/>
                </a:solidFill>
                <a:latin typeface="Calibri" pitchFamily="34" charset="0"/>
              </a:rPr>
              <a:t>New Zealand</a:t>
            </a:r>
            <a:endParaRPr lang="en-NZ" sz="15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571750" y="3875088"/>
            <a:ext cx="1981200" cy="1295400"/>
          </a:xfrm>
          <a:prstGeom prst="rect">
            <a:avLst/>
          </a:prstGeom>
        </p:spPr>
        <p:txBody>
          <a:bodyPr wrap="none" lIns="0" tIns="0" rIns="0" bIns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79009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NZ" sz="1500" b="1" dirty="0" smtClean="0"/>
              <a:t>Kevin Gudmundsson </a:t>
            </a:r>
          </a:p>
          <a:p>
            <a:pPr algn="l" defTabSz="879009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NZ" sz="1500" b="1" dirty="0" smtClean="0"/>
              <a:t>Legal Metrology Advisor</a:t>
            </a:r>
          </a:p>
          <a:p>
            <a:pPr algn="l" defTabSz="879009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NZ" sz="1500" b="1" dirty="0" smtClean="0"/>
              <a:t>Trading Standards</a:t>
            </a:r>
          </a:p>
          <a:p>
            <a:pPr algn="l" defTabSz="879009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NZ" sz="1500" b="1" dirty="0" smtClean="0"/>
              <a:t> MBIE</a:t>
            </a:r>
          </a:p>
          <a:p>
            <a:pPr algn="l" defTabSz="879009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NZ" sz="1500" b="1" dirty="0" smtClean="0"/>
              <a:t>New Zealand</a:t>
            </a:r>
            <a:endParaRPr lang="en-NZ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762000" y="1524000"/>
            <a:ext cx="78581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NZ" sz="2800" dirty="0">
                <a:latin typeface="Calibri" pitchFamily="34" charset="0"/>
              </a:rPr>
              <a:t>Sampling from</a:t>
            </a:r>
          </a:p>
          <a:p>
            <a:pPr marL="609600" indent="-609600">
              <a:spcBef>
                <a:spcPct val="20000"/>
              </a:spcBef>
            </a:pPr>
            <a:endParaRPr lang="en-NZ" sz="2800" dirty="0">
              <a:latin typeface="Calibri" pitchFamily="34" charset="0"/>
            </a:endParaRPr>
          </a:p>
          <a:p>
            <a:pPr marL="1428750" lvl="2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NZ" sz="2800" dirty="0">
                <a:latin typeface="Calibri" pitchFamily="34" charset="0"/>
              </a:rPr>
              <a:t>Production </a:t>
            </a:r>
            <a:r>
              <a:rPr lang="en-NZ" sz="2800" dirty="0" smtClean="0">
                <a:latin typeface="Calibri" pitchFamily="34" charset="0"/>
              </a:rPr>
              <a:t>the line at the packers premises</a:t>
            </a:r>
            <a:endParaRPr lang="en-NZ" sz="2800" dirty="0">
              <a:latin typeface="Calibri" pitchFamily="34" charset="0"/>
            </a:endParaRPr>
          </a:p>
          <a:p>
            <a:pPr marL="1428750" lvl="2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NZ" sz="2800" dirty="0">
                <a:latin typeface="Calibri" pitchFamily="34" charset="0"/>
              </a:rPr>
              <a:t>N</a:t>
            </a:r>
            <a:r>
              <a:rPr lang="en-NZ" sz="2800" dirty="0" smtClean="0">
                <a:latin typeface="Calibri" pitchFamily="34" charset="0"/>
              </a:rPr>
              <a:t>ot </a:t>
            </a:r>
            <a:r>
              <a:rPr lang="en-NZ" sz="2800" dirty="0">
                <a:latin typeface="Calibri" pitchFamily="34" charset="0"/>
              </a:rPr>
              <a:t>from the production </a:t>
            </a:r>
            <a:r>
              <a:rPr lang="en-NZ" sz="2800" dirty="0" smtClean="0">
                <a:latin typeface="Calibri" pitchFamily="34" charset="0"/>
              </a:rPr>
              <a:t>line at </a:t>
            </a:r>
            <a:r>
              <a:rPr lang="en-NZ" sz="2800" dirty="0">
                <a:latin typeface="Calibri" pitchFamily="34" charset="0"/>
              </a:rPr>
              <a:t>the packer’s premises </a:t>
            </a:r>
            <a:r>
              <a:rPr lang="en-NZ" sz="2800" dirty="0" smtClean="0">
                <a:latin typeface="Calibri" pitchFamily="34" charset="0"/>
              </a:rPr>
              <a:t> </a:t>
            </a:r>
            <a:endParaRPr lang="en-NZ" sz="2800" dirty="0">
              <a:latin typeface="Calibri" pitchFamily="34" charset="0"/>
            </a:endParaRPr>
          </a:p>
          <a:p>
            <a:pPr marL="1428750" lvl="2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NZ" sz="2800" dirty="0">
                <a:latin typeface="Calibri" pitchFamily="34" charset="0"/>
              </a:rPr>
              <a:t>At any other point in the distribution chain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593725" y="1328738"/>
            <a:ext cx="78581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1. Production line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3425" y="3397250"/>
            <a:ext cx="4495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828800"/>
            <a:ext cx="46609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236538" y="12954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NZ" sz="2800" b="1" u="sng">
                <a:latin typeface="Calibri" pitchFamily="34" charset="0"/>
              </a:rPr>
              <a:t>Sample pre-packages chosen </a:t>
            </a:r>
            <a:r>
              <a:rPr lang="en-NZ" sz="2800" b="1" u="sng">
                <a:solidFill>
                  <a:srgbClr val="FF0000"/>
                </a:solidFill>
                <a:latin typeface="Calibri" pitchFamily="34" charset="0"/>
              </a:rPr>
              <a:t>from the production line</a:t>
            </a:r>
          </a:p>
          <a:p>
            <a:pPr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	</a:t>
            </a:r>
          </a:p>
          <a:p>
            <a:pPr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inspection lot size	    =	 maximum hourly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				output of production line</a:t>
            </a:r>
          </a:p>
          <a:p>
            <a:pPr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There is no restriction on the size of the inspection 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1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160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850" y="1341438"/>
            <a:ext cx="8540750" cy="4754562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dirty="0" smtClean="0"/>
              <a:t>Example: </a:t>
            </a:r>
            <a:r>
              <a:rPr lang="en-NZ" sz="2800" dirty="0"/>
              <a:t>Production line producing 4500 </a:t>
            </a:r>
            <a:r>
              <a:rPr lang="en-NZ" sz="2800" dirty="0" err="1"/>
              <a:t>prepackages</a:t>
            </a:r>
            <a:r>
              <a:rPr lang="en-NZ" sz="2800" dirty="0"/>
              <a:t> per </a:t>
            </a:r>
            <a:r>
              <a:rPr lang="en-NZ" sz="2800" dirty="0" smtClean="0"/>
              <a:t>hour </a:t>
            </a:r>
            <a:endParaRPr lang="en-NZ" sz="2800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R87 - Table </a:t>
            </a:r>
            <a:r>
              <a:rPr lang="en-NZ" sz="2800" b="1" dirty="0"/>
              <a:t>1 Sampling plans for </a:t>
            </a:r>
            <a:r>
              <a:rPr lang="en-NZ" sz="2800" b="1" dirty="0" smtClean="0"/>
              <a:t>pre-packages</a:t>
            </a:r>
            <a:endParaRPr lang="en-NZ" sz="2800" dirty="0" smtClean="0"/>
          </a:p>
          <a:p>
            <a:pPr lvl="2" fontAlgn="auto">
              <a:spcAft>
                <a:spcPts val="0"/>
              </a:spcAft>
              <a:defRPr/>
            </a:pPr>
            <a:endParaRPr lang="en-NZ" sz="1200" dirty="0" smtClean="0"/>
          </a:p>
          <a:p>
            <a:pPr lvl="2" fontAlgn="auto">
              <a:spcAft>
                <a:spcPts val="0"/>
              </a:spcAft>
              <a:defRPr/>
            </a:pPr>
            <a:endParaRPr lang="en-NZ" sz="1600" dirty="0" smtClean="0"/>
          </a:p>
          <a:p>
            <a:pPr fontAlgn="auto">
              <a:spcAft>
                <a:spcPts val="0"/>
              </a:spcAft>
              <a:defRPr/>
            </a:pPr>
            <a:endParaRPr lang="en-NZ" sz="2400" dirty="0" smtClean="0"/>
          </a:p>
          <a:p>
            <a:pPr fontAlgn="auto">
              <a:spcAft>
                <a:spcPts val="0"/>
              </a:spcAft>
              <a:defRPr/>
            </a:pPr>
            <a:endParaRPr lang="en-NZ" dirty="0" smtClean="0"/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63913"/>
            <a:ext cx="8547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57200" y="53340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pic>
        <p:nvPicPr>
          <p:cNvPr id="3994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19713"/>
            <a:ext cx="14747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9" name="Content Placeholder 2"/>
          <p:cNvSpPr txBox="1">
            <a:spLocks/>
          </p:cNvSpPr>
          <p:nvPr/>
        </p:nvSpPr>
        <p:spPr bwMode="auto">
          <a:xfrm>
            <a:off x="593725" y="1328738"/>
            <a:ext cx="78581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</a:pPr>
            <a:r>
              <a:rPr lang="en-NZ" sz="2800" dirty="0" smtClean="0">
                <a:latin typeface="Calibri" pitchFamily="34" charset="0"/>
              </a:rPr>
              <a:t>2.	</a:t>
            </a:r>
            <a:r>
              <a:rPr lang="en-NZ" sz="2800" smtClean="0">
                <a:latin typeface="Calibri" pitchFamily="34" charset="0"/>
              </a:rPr>
              <a:t>Not </a:t>
            </a:r>
            <a:r>
              <a:rPr lang="en-NZ" sz="2800" dirty="0">
                <a:latin typeface="Calibri" pitchFamily="34" charset="0"/>
              </a:rPr>
              <a:t>from the production line </a:t>
            </a:r>
            <a:r>
              <a:rPr lang="en-NZ" sz="2800" dirty="0" smtClean="0">
                <a:latin typeface="Calibri" pitchFamily="34" charset="0"/>
              </a:rPr>
              <a:t>at </a:t>
            </a:r>
            <a:r>
              <a:rPr lang="en-NZ" sz="2800">
                <a:latin typeface="Calibri" pitchFamily="34" charset="0"/>
              </a:rPr>
              <a:t>the </a:t>
            </a:r>
            <a:r>
              <a:rPr lang="en-NZ" sz="2800" smtClean="0">
                <a:latin typeface="Calibri" pitchFamily="34" charset="0"/>
              </a:rPr>
              <a:t>	packer’s </a:t>
            </a:r>
            <a:r>
              <a:rPr lang="en-NZ" sz="2800" dirty="0">
                <a:latin typeface="Calibri" pitchFamily="34" charset="0"/>
              </a:rPr>
              <a:t>premises  </a:t>
            </a:r>
          </a:p>
          <a:p>
            <a:pPr marL="1428750" lvl="2" indent="-514350">
              <a:spcBef>
                <a:spcPct val="20000"/>
              </a:spcBef>
              <a:buFont typeface="Calibri" pitchFamily="34" charset="0"/>
              <a:buAutoNum type="arabicPeriod"/>
            </a:pPr>
            <a:endParaRPr lang="en-NZ" sz="2800" dirty="0">
              <a:latin typeface="Calibri" pitchFamily="34" charset="0"/>
            </a:endParaRPr>
          </a:p>
          <a:p>
            <a:pPr lvl="2">
              <a:spcBef>
                <a:spcPct val="20000"/>
              </a:spcBef>
            </a:pPr>
            <a:r>
              <a:rPr lang="en-NZ" sz="2800" dirty="0" smtClean="0">
                <a:latin typeface="Calibri" pitchFamily="34" charset="0"/>
              </a:rPr>
              <a:t> </a:t>
            </a:r>
            <a:endParaRPr lang="en-NZ" sz="2800" dirty="0">
              <a:latin typeface="Calibri" pitchFamily="34" charset="0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" y="2362200"/>
            <a:ext cx="426878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4650" y="4267200"/>
            <a:ext cx="4754563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524000"/>
            <a:ext cx="7772400" cy="4313238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NZ" sz="2800" b="1" dirty="0" smtClean="0"/>
              <a:t>Sample pre-packages chosen </a:t>
            </a:r>
            <a:r>
              <a:rPr lang="en-NZ" sz="2800" b="1" dirty="0" smtClean="0">
                <a:latin typeface="Calibri" pitchFamily="34" charset="0"/>
              </a:rPr>
              <a:t>not </a:t>
            </a:r>
            <a:r>
              <a:rPr lang="en-NZ" sz="2800" b="1" dirty="0">
                <a:latin typeface="Calibri" pitchFamily="34" charset="0"/>
              </a:rPr>
              <a:t>from the production line at the packer’s premises </a:t>
            </a:r>
            <a:endParaRPr lang="en-NZ" sz="2800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NZ" sz="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NZ" sz="2800" dirty="0"/>
              <a:t>There are two </a:t>
            </a:r>
            <a:r>
              <a:rPr lang="en-NZ" sz="2800" dirty="0" smtClean="0"/>
              <a:t>scenarios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NZ" sz="2800" dirty="0" smtClean="0"/>
              <a:t>Line output &gt;10,000 packages / hour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NZ" sz="2800" dirty="0" smtClean="0"/>
              <a:t>Line output &lt;10,000 packages / hour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441325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NZ" sz="2800">
                <a:latin typeface="Calibri" pitchFamily="34" charset="0"/>
              </a:rPr>
              <a:t>If the production line output </a:t>
            </a:r>
            <a:r>
              <a:rPr lang="en-NZ" sz="2800" u="sng">
                <a:solidFill>
                  <a:srgbClr val="FF0000"/>
                </a:solidFill>
                <a:latin typeface="Calibri" pitchFamily="34" charset="0"/>
              </a:rPr>
              <a:t>exceeds</a:t>
            </a:r>
            <a:r>
              <a:rPr lang="en-NZ" sz="2800" u="sng">
                <a:latin typeface="Calibri" pitchFamily="34" charset="0"/>
              </a:rPr>
              <a:t> </a:t>
            </a:r>
          </a:p>
          <a:p>
            <a:pPr marL="441325" indent="-441325">
              <a:lnSpc>
                <a:spcPct val="90000"/>
              </a:lnSpc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10 000 pre-packages per hour;</a:t>
            </a: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r>
              <a:rPr lang="en-NZ" sz="2800" i="1">
                <a:latin typeface="Calibri" pitchFamily="34" charset="0"/>
              </a:rPr>
              <a:t>Inspection lot size = Maximum Hourly Output</a:t>
            </a: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r>
              <a:rPr lang="en-NZ" sz="2800" i="1">
                <a:latin typeface="Calibri" pitchFamily="34" charset="0"/>
              </a:rPr>
              <a:t>					of Production Line</a:t>
            </a: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There is no restriction on the size of the inspection 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3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NZ" sz="3200">
                <a:latin typeface="Calibri" pitchFamily="34" charset="0"/>
              </a:rPr>
              <a:t>2. </a:t>
            </a:r>
            <a:r>
              <a:rPr lang="en-NZ" sz="2800">
                <a:latin typeface="Calibri" pitchFamily="34" charset="0"/>
              </a:rPr>
              <a:t>If the production line output is </a:t>
            </a:r>
            <a:r>
              <a:rPr lang="en-NZ" sz="2800">
                <a:solidFill>
                  <a:srgbClr val="FF0000"/>
                </a:solidFill>
                <a:latin typeface="Calibri" pitchFamily="34" charset="0"/>
              </a:rPr>
              <a:t>10 000 or fewer </a:t>
            </a:r>
            <a:r>
              <a:rPr lang="en-NZ" sz="2800">
                <a:latin typeface="Calibri" pitchFamily="34" charset="0"/>
              </a:rPr>
              <a:t>pre-packages per hour:</a:t>
            </a:r>
          </a:p>
          <a:p>
            <a:pPr marL="457200" indent="-457200">
              <a:lnSpc>
                <a:spcPct val="4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</a:t>
            </a:r>
          </a:p>
          <a:p>
            <a:pPr marL="457200" indent="-457200"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The inspection lot size shall not exceed 10 000 pre-packages.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1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NZ" sz="3200" b="1" u="sng">
                <a:latin typeface="Calibri" pitchFamily="34" charset="0"/>
              </a:rPr>
              <a:t>Scenario One</a:t>
            </a:r>
          </a:p>
          <a:p>
            <a:pPr marL="457200" indent="-457200">
              <a:spcBef>
                <a:spcPct val="20000"/>
              </a:spcBef>
            </a:pPr>
            <a:r>
              <a:rPr lang="en-NZ" sz="3200">
                <a:latin typeface="Calibri" pitchFamily="34" charset="0"/>
              </a:rPr>
              <a:t>	</a:t>
            </a:r>
          </a:p>
          <a:p>
            <a:pPr marL="457200" indent="-457200">
              <a:spcBef>
                <a:spcPct val="20000"/>
              </a:spcBef>
            </a:pPr>
            <a:r>
              <a:rPr lang="en-NZ" sz="3200">
                <a:latin typeface="Calibri" pitchFamily="34" charset="0"/>
              </a:rPr>
              <a:t>	Sample </a:t>
            </a:r>
            <a:r>
              <a:rPr lang="en-NZ" sz="2800">
                <a:latin typeface="Calibri" pitchFamily="34" charset="0"/>
              </a:rPr>
              <a:t>chosen at the premises of the packer but </a:t>
            </a:r>
            <a:r>
              <a:rPr lang="en-NZ" sz="2800" u="sng">
                <a:solidFill>
                  <a:srgbClr val="FF0000"/>
                </a:solidFill>
                <a:latin typeface="Calibri" pitchFamily="34" charset="0"/>
              </a:rPr>
              <a:t>not</a:t>
            </a:r>
            <a:r>
              <a:rPr lang="en-NZ" sz="2800">
                <a:latin typeface="Calibri" pitchFamily="34" charset="0"/>
              </a:rPr>
              <a:t> taken from the production line.</a:t>
            </a:r>
          </a:p>
          <a:p>
            <a:pPr marL="457200" indent="-457200"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Line output maximum = 12000 prepackages per hour</a:t>
            </a:r>
          </a:p>
          <a:p>
            <a:pPr marL="457200" indent="-457200">
              <a:spcBef>
                <a:spcPct val="20000"/>
              </a:spcBef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9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441325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NZ" sz="2800">
                <a:latin typeface="Calibri" pitchFamily="34" charset="0"/>
              </a:rPr>
              <a:t>The production line output </a:t>
            </a:r>
            <a:r>
              <a:rPr lang="en-NZ" sz="2800" u="sng">
                <a:solidFill>
                  <a:srgbClr val="FF0000"/>
                </a:solidFill>
                <a:latin typeface="Calibri" pitchFamily="34" charset="0"/>
              </a:rPr>
              <a:t>exceeds</a:t>
            </a:r>
            <a:r>
              <a:rPr lang="en-NZ" sz="2800" u="sng">
                <a:latin typeface="Calibri" pitchFamily="34" charset="0"/>
              </a:rPr>
              <a:t> </a:t>
            </a:r>
          </a:p>
          <a:p>
            <a:pPr marL="441325" indent="-441325">
              <a:lnSpc>
                <a:spcPct val="90000"/>
              </a:lnSpc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10 000 prepackages per hour;</a:t>
            </a: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r>
              <a:rPr lang="en-NZ" sz="2800" i="1">
                <a:latin typeface="Calibri" pitchFamily="34" charset="0"/>
              </a:rPr>
              <a:t>Inspection lot size = Maximum Hourly Output</a:t>
            </a: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r>
              <a:rPr lang="en-NZ" sz="2800" i="1">
                <a:latin typeface="Calibri" pitchFamily="34" charset="0"/>
              </a:rPr>
              <a:t>					of Production Line</a:t>
            </a: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620713" lvl="1">
              <a:lnSpc>
                <a:spcPct val="90000"/>
              </a:lnSpc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There is no restriction on the size of the inspection 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-1524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Sampling is the act of randomly selecting a sample of pre-packages from an inspection lot (or batch) to determine the conformance of that inspection lot.</a:t>
            </a: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An inspection lot taken from the production line shall consist of all prepackages not rejected by a checking system</a:t>
            </a: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7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160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850" y="1341438"/>
            <a:ext cx="8540750" cy="4754562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dirty="0" smtClean="0"/>
              <a:t>Scenario 1: Line output 12000 </a:t>
            </a:r>
            <a:r>
              <a:rPr lang="en-NZ" sz="2800" dirty="0" err="1" smtClean="0"/>
              <a:t>prepackages</a:t>
            </a:r>
            <a:r>
              <a:rPr lang="en-NZ" sz="2800" dirty="0" smtClean="0"/>
              <a:t> per hour</a:t>
            </a:r>
            <a:endParaRPr lang="en-NZ" sz="2800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R87 - Table </a:t>
            </a:r>
            <a:r>
              <a:rPr lang="en-NZ" sz="2800" b="1" dirty="0"/>
              <a:t>1 Sampling plans for </a:t>
            </a:r>
            <a:r>
              <a:rPr lang="en-NZ" sz="2800" b="1" dirty="0" smtClean="0"/>
              <a:t>pre-packages</a:t>
            </a:r>
            <a:endParaRPr lang="en-NZ" sz="2800" dirty="0" smtClean="0"/>
          </a:p>
          <a:p>
            <a:pPr lvl="2" fontAlgn="auto">
              <a:spcAft>
                <a:spcPts val="0"/>
              </a:spcAft>
              <a:defRPr/>
            </a:pPr>
            <a:endParaRPr lang="en-NZ" sz="1200" dirty="0" smtClean="0"/>
          </a:p>
          <a:p>
            <a:pPr lvl="2" fontAlgn="auto">
              <a:spcAft>
                <a:spcPts val="0"/>
              </a:spcAft>
              <a:defRPr/>
            </a:pPr>
            <a:endParaRPr lang="en-NZ" sz="1600" dirty="0" smtClean="0"/>
          </a:p>
          <a:p>
            <a:pPr fontAlgn="auto">
              <a:spcAft>
                <a:spcPts val="0"/>
              </a:spcAft>
              <a:defRPr/>
            </a:pPr>
            <a:endParaRPr lang="en-NZ" sz="2400" dirty="0" smtClean="0"/>
          </a:p>
          <a:p>
            <a:pPr fontAlgn="auto">
              <a:spcAft>
                <a:spcPts val="0"/>
              </a:spcAft>
              <a:defRPr/>
            </a:pPr>
            <a:endParaRPr lang="en-NZ" dirty="0" smtClean="0"/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63913"/>
            <a:ext cx="8547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57200" y="53340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pic>
        <p:nvPicPr>
          <p:cNvPr id="5428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19713"/>
            <a:ext cx="14747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5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NZ" sz="3200" b="1" u="sng">
                <a:latin typeface="Calibri" pitchFamily="34" charset="0"/>
              </a:rPr>
              <a:t>Scenario Two</a:t>
            </a:r>
          </a:p>
          <a:p>
            <a:pPr marL="457200" indent="-457200">
              <a:spcBef>
                <a:spcPct val="20000"/>
              </a:spcBef>
            </a:pPr>
            <a:r>
              <a:rPr lang="en-NZ" sz="3200">
                <a:latin typeface="Calibri" pitchFamily="34" charset="0"/>
              </a:rPr>
              <a:t>	</a:t>
            </a:r>
          </a:p>
          <a:p>
            <a:pPr marL="457200" indent="-457200">
              <a:spcBef>
                <a:spcPct val="20000"/>
              </a:spcBef>
            </a:pPr>
            <a:r>
              <a:rPr lang="en-NZ" sz="3200">
                <a:latin typeface="Calibri" pitchFamily="34" charset="0"/>
              </a:rPr>
              <a:t>	Sample </a:t>
            </a:r>
            <a:r>
              <a:rPr lang="en-NZ" sz="2800">
                <a:latin typeface="Calibri" pitchFamily="34" charset="0"/>
              </a:rPr>
              <a:t>chosen at the premises of the packer but </a:t>
            </a:r>
            <a:r>
              <a:rPr lang="en-NZ" sz="2800" u="sng">
                <a:solidFill>
                  <a:srgbClr val="FF0000"/>
                </a:solidFill>
                <a:latin typeface="Calibri" pitchFamily="34" charset="0"/>
              </a:rPr>
              <a:t>not</a:t>
            </a:r>
            <a:r>
              <a:rPr lang="en-NZ" sz="2800">
                <a:latin typeface="Calibri" pitchFamily="34" charset="0"/>
              </a:rPr>
              <a:t> taken from the production line.</a:t>
            </a:r>
          </a:p>
          <a:p>
            <a:pPr marL="457200" indent="-457200"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Line output maximum = 6500 prepackages per hour</a:t>
            </a:r>
          </a:p>
          <a:p>
            <a:pPr marL="457200" indent="-457200">
              <a:spcBef>
                <a:spcPct val="20000"/>
              </a:spcBef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3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NZ" sz="3200">
                <a:latin typeface="Calibri" pitchFamily="34" charset="0"/>
              </a:rPr>
              <a:t>2. T</a:t>
            </a:r>
            <a:r>
              <a:rPr lang="en-NZ" sz="2800">
                <a:latin typeface="Calibri" pitchFamily="34" charset="0"/>
              </a:rPr>
              <a:t>he production line output is </a:t>
            </a:r>
            <a:r>
              <a:rPr lang="en-NZ" sz="2800">
                <a:solidFill>
                  <a:srgbClr val="FF0000"/>
                </a:solidFill>
                <a:latin typeface="Calibri" pitchFamily="34" charset="0"/>
              </a:rPr>
              <a:t>10 000 or fewer </a:t>
            </a:r>
            <a:r>
              <a:rPr lang="en-NZ" sz="2800">
                <a:latin typeface="Calibri" pitchFamily="34" charset="0"/>
              </a:rPr>
              <a:t>pre-packages per hour:</a:t>
            </a:r>
          </a:p>
          <a:p>
            <a:pPr marL="457200" indent="-457200">
              <a:lnSpc>
                <a:spcPct val="40000"/>
              </a:lnSpc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</a:t>
            </a:r>
          </a:p>
          <a:p>
            <a:pPr marL="457200" indent="-457200"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	The inspection lot size shall not exceed 10 000 pre-packages.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1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160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850" y="1341438"/>
            <a:ext cx="8540750" cy="4754562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dirty="0" smtClean="0"/>
              <a:t>Scenario 2: Line output 6500 </a:t>
            </a:r>
            <a:r>
              <a:rPr lang="en-NZ" sz="2800" dirty="0" err="1" smtClean="0"/>
              <a:t>prepackages</a:t>
            </a:r>
            <a:r>
              <a:rPr lang="en-NZ" sz="2800" dirty="0" smtClean="0"/>
              <a:t> per hour</a:t>
            </a:r>
            <a:endParaRPr lang="en-NZ" sz="2800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R87 - Table </a:t>
            </a:r>
            <a:r>
              <a:rPr lang="en-NZ" sz="2800" b="1" dirty="0"/>
              <a:t>1 Sampling plans for </a:t>
            </a:r>
            <a:r>
              <a:rPr lang="en-NZ" sz="2800" b="1" dirty="0" smtClean="0"/>
              <a:t>pre-packages</a:t>
            </a:r>
            <a:endParaRPr lang="en-NZ" sz="2800" dirty="0" smtClean="0"/>
          </a:p>
          <a:p>
            <a:pPr lvl="2" fontAlgn="auto">
              <a:spcAft>
                <a:spcPts val="0"/>
              </a:spcAft>
              <a:defRPr/>
            </a:pPr>
            <a:endParaRPr lang="en-NZ" sz="1200" dirty="0" smtClean="0"/>
          </a:p>
          <a:p>
            <a:pPr lvl="2" fontAlgn="auto">
              <a:spcAft>
                <a:spcPts val="0"/>
              </a:spcAft>
              <a:defRPr/>
            </a:pPr>
            <a:endParaRPr lang="en-NZ" sz="1600" dirty="0" smtClean="0"/>
          </a:p>
          <a:p>
            <a:pPr fontAlgn="auto">
              <a:spcAft>
                <a:spcPts val="0"/>
              </a:spcAft>
              <a:defRPr/>
            </a:pPr>
            <a:endParaRPr lang="en-NZ" sz="2400" dirty="0" smtClean="0"/>
          </a:p>
          <a:p>
            <a:pPr fontAlgn="auto">
              <a:spcAft>
                <a:spcPts val="0"/>
              </a:spcAft>
              <a:defRPr/>
            </a:pPr>
            <a:endParaRPr lang="en-NZ" dirty="0" smtClean="0"/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63913"/>
            <a:ext cx="8547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57200" y="53340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pic>
        <p:nvPicPr>
          <p:cNvPr id="6042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19713"/>
            <a:ext cx="14747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NZ" sz="3600" b="1" smtClean="0">
                <a:solidFill>
                  <a:schemeClr val="accent1"/>
                </a:solidFill>
              </a:rPr>
              <a:t>Sampling</a:t>
            </a:r>
            <a:endParaRPr lang="en-NZ" sz="3600" b="1" dirty="0" smtClean="0">
              <a:solidFill>
                <a:schemeClr val="accent1"/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pPr eaLnBrk="1" hangingPunct="1"/>
            <a:endParaRPr lang="en-NZ" sz="1600" smtClean="0"/>
          </a:p>
          <a:p>
            <a:pPr lvl="2" eaLnBrk="1" hangingPunct="1"/>
            <a:endParaRPr lang="en-NZ" sz="1200" smtClean="0"/>
          </a:p>
          <a:p>
            <a:pPr lvl="2" eaLnBrk="1" hangingPunct="1"/>
            <a:endParaRPr lang="en-NZ" sz="1600" smtClean="0"/>
          </a:p>
          <a:p>
            <a:pPr eaLnBrk="1" hangingPunct="1"/>
            <a:endParaRPr lang="en-NZ" sz="2400" smtClean="0"/>
          </a:p>
          <a:p>
            <a:pPr eaLnBrk="1" hangingPunct="1"/>
            <a:endParaRPr lang="en-NZ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 smtClean="0"/>
          </a:p>
          <a:p>
            <a:pPr marL="914400" lvl="2" indent="0" algn="ctr" fontAlgn="auto">
              <a:spcAft>
                <a:spcPts val="0"/>
              </a:spcAft>
              <a:buNone/>
              <a:defRPr/>
            </a:pPr>
            <a:endParaRPr lang="en-NZ" dirty="0"/>
          </a:p>
          <a:p>
            <a:pPr marL="914400" lvl="2" indent="0" algn="ctr" fontAlgn="auto">
              <a:spcAft>
                <a:spcPts val="0"/>
              </a:spcAft>
              <a:buNone/>
              <a:defRPr/>
            </a:pPr>
            <a:endParaRPr lang="en-NZ" sz="16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NZ" sz="2800" dirty="0" smtClean="0"/>
              <a:t>Thank you for your attention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NZ" sz="28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NZ" sz="2800" dirty="0" smtClean="0"/>
              <a:t>Any Questions?</a:t>
            </a:r>
          </a:p>
          <a:p>
            <a:pPr algn="ctr" fontAlgn="auto">
              <a:spcAft>
                <a:spcPts val="0"/>
              </a:spcAft>
              <a:defRPr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6986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0" y="1023938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Care shall be taken to prevent other than normal operating adjustments or other corrective actions in the production and prepackage filling process. </a:t>
            </a: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Sample prepackages must be collected after the point of final checking by the packer.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21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Why do we sample?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To save time</a:t>
            </a:r>
          </a:p>
          <a:p>
            <a:pPr fontAlgn="auto">
              <a:spcAft>
                <a:spcPts val="0"/>
              </a:spcAft>
              <a:defRPr/>
            </a:pPr>
            <a:endParaRPr lang="en-NZ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Requires less resources </a:t>
            </a:r>
          </a:p>
          <a:p>
            <a:pPr fontAlgn="auto">
              <a:spcAft>
                <a:spcPts val="0"/>
              </a:spcAft>
              <a:defRPr/>
            </a:pPr>
            <a:endParaRPr lang="en-NZ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Practical reasons</a:t>
            </a:r>
          </a:p>
          <a:p>
            <a:pPr fontAlgn="auto">
              <a:spcAft>
                <a:spcPts val="0"/>
              </a:spcAft>
              <a:defRPr/>
            </a:pPr>
            <a:endParaRPr lang="en-NZ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When done correctly we can draw accurate conclusions</a:t>
            </a:r>
          </a:p>
          <a:p>
            <a:pPr fontAlgn="auto">
              <a:spcAft>
                <a:spcPts val="0"/>
              </a:spcAft>
              <a:defRPr/>
            </a:pPr>
            <a:endParaRPr lang="en-NZ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Fairer representation of the packing process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9525" y="90805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Metrological requirements for a pre-package must be met at each point in the supply chain</a:t>
            </a: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A sample may be selected from;</a:t>
            </a: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The Point of Pack, import, distribution &amp; wholesale transactions, and sale (e.g. where a package is offered or exposed for sale or sold).</a:t>
            </a: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 u="sng">
                <a:latin typeface="Calibri" pitchFamily="34" charset="0"/>
              </a:rPr>
              <a:t>Inspection Lot </a:t>
            </a:r>
            <a:r>
              <a:rPr lang="en-NZ" sz="2800">
                <a:latin typeface="Calibri" pitchFamily="34" charset="0"/>
              </a:rPr>
              <a:t> (also called a batch)</a:t>
            </a: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2800" u="sng">
              <a:latin typeface="Calibri" pitchFamily="34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Definite quantity of pre-packages produced at one time under conditions that are presumed to be uniform and from which a sample is drawn and inspected to determine conformance with specified criteria for acceptance or rejection of the inspection lot as a whole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4517" name="Content Placeholder 2"/>
          <p:cNvSpPr txBox="1">
            <a:spLocks/>
          </p:cNvSpPr>
          <p:nvPr/>
        </p:nvSpPr>
        <p:spPr bwMode="auto">
          <a:xfrm>
            <a:off x="249238" y="16002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NZ" sz="2800">
                <a:latin typeface="Calibri" pitchFamily="34" charset="0"/>
              </a:rPr>
              <a:t>Inspection lots are assumed to be uniform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NZ" sz="2800">
                <a:latin typeface="Calibri" pitchFamily="34" charset="0"/>
              </a:rPr>
              <a:t>Random sampling techniques are used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NZ" sz="2800">
                <a:latin typeface="Calibri" pitchFamily="34" charset="0"/>
              </a:rPr>
              <a:t>Sample selection after final point of checking by packer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1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NZ" sz="2800" b="1">
                <a:latin typeface="Calibri" pitchFamily="34" charset="0"/>
              </a:rPr>
              <a:t>Sample Size (n)</a:t>
            </a:r>
          </a:p>
          <a:p>
            <a:pPr>
              <a:spcBef>
                <a:spcPct val="20000"/>
              </a:spcBef>
            </a:pPr>
            <a:endParaRPr lang="en-NZ" sz="2800" b="1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See column 2 Table 1</a:t>
            </a:r>
          </a:p>
          <a:p>
            <a:pPr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Pre-packages taken from an inspection lot.</a:t>
            </a:r>
          </a:p>
          <a:p>
            <a:pPr>
              <a:spcBef>
                <a:spcPct val="20000"/>
              </a:spcBef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n-NZ" sz="2800">
                <a:latin typeface="Calibri" pitchFamily="34" charset="0"/>
              </a:rPr>
              <a:t>Provides information for the decision to accept or reject the inspection 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Sampling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Content Placeholder 2"/>
          <p:cNvSpPr txBox="1">
            <a:spLocks/>
          </p:cNvSpPr>
          <p:nvPr/>
        </p:nvSpPr>
        <p:spPr bwMode="auto">
          <a:xfrm>
            <a:off x="2540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Arial" charset="0"/>
              <a:buNone/>
            </a:pPr>
            <a:endParaRPr lang="en-NZ" sz="160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850" y="1341438"/>
            <a:ext cx="8540750" cy="424815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R87 - Table </a:t>
            </a:r>
            <a:r>
              <a:rPr lang="en-NZ" sz="2800" b="1" dirty="0"/>
              <a:t>1 Sampling plans for </a:t>
            </a:r>
            <a:r>
              <a:rPr lang="en-NZ" sz="2800" b="1" dirty="0" smtClean="0"/>
              <a:t>pre-packages</a:t>
            </a:r>
            <a:endParaRPr lang="en-NZ" sz="2800" dirty="0" smtClean="0"/>
          </a:p>
          <a:p>
            <a:pPr lvl="2" fontAlgn="auto">
              <a:spcAft>
                <a:spcPts val="0"/>
              </a:spcAft>
              <a:defRPr/>
            </a:pPr>
            <a:endParaRPr lang="en-NZ" sz="1200" dirty="0" smtClean="0"/>
          </a:p>
          <a:p>
            <a:pPr lvl="2" fontAlgn="auto">
              <a:spcAft>
                <a:spcPts val="0"/>
              </a:spcAft>
              <a:defRPr/>
            </a:pPr>
            <a:endParaRPr lang="en-NZ" sz="1600" dirty="0" smtClean="0"/>
          </a:p>
          <a:p>
            <a:pPr fontAlgn="auto">
              <a:spcAft>
                <a:spcPts val="0"/>
              </a:spcAft>
              <a:defRPr/>
            </a:pPr>
            <a:endParaRPr lang="en-NZ" sz="2400" dirty="0" smtClean="0"/>
          </a:p>
          <a:p>
            <a:pPr fontAlgn="auto">
              <a:spcAft>
                <a:spcPts val="0"/>
              </a:spcAft>
              <a:defRPr/>
            </a:pPr>
            <a:endParaRPr lang="en-NZ" dirty="0" smtClean="0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50" y="2216150"/>
            <a:ext cx="8547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9779</TotalTime>
  <Words>921</Words>
  <Application>Microsoft Office PowerPoint</Application>
  <PresentationFormat>On-screen Show (4:3)</PresentationFormat>
  <Paragraphs>275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Sampling</vt:lpstr>
      <vt:lpstr>Sample</vt:lpstr>
      <vt:lpstr>Sampling</vt:lpstr>
      <vt:lpstr>Sampling</vt:lpstr>
      <vt:lpstr>Sample</vt:lpstr>
      <vt:lpstr>Sampling</vt:lpstr>
      <vt:lpstr>Sampling</vt:lpstr>
      <vt:lpstr>Sampling</vt:lpstr>
      <vt:lpstr>Sampling</vt:lpstr>
      <vt:lpstr>Sampling</vt:lpstr>
      <vt:lpstr>Sampling </vt:lpstr>
      <vt:lpstr>Sampling</vt:lpstr>
      <vt:lpstr>Sampling</vt:lpstr>
      <vt:lpstr>Sampling</vt:lpstr>
      <vt:lpstr>Sampling</vt:lpstr>
      <vt:lpstr>Sampling</vt:lpstr>
      <vt:lpstr>Sampling</vt:lpstr>
      <vt:lpstr>Sampling</vt:lpstr>
      <vt:lpstr>Sampling</vt:lpstr>
      <vt:lpstr>Sampling</vt:lpstr>
      <vt:lpstr>Sampling</vt:lpstr>
      <vt:lpstr>Sampling</vt:lpstr>
      <vt:lpstr>Sampling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Protection Forum Product Recalls 21st May 2014 - Wellington</dc:title>
  <dc:creator>Martin Rushton</dc:creator>
  <cp:lastModifiedBy>Ben Aitken</cp:lastModifiedBy>
  <cp:revision>209</cp:revision>
  <cp:lastPrinted>2014-11-08T05:15:00Z</cp:lastPrinted>
  <dcterms:created xsi:type="dcterms:W3CDTF">2006-08-16T00:00:00Z</dcterms:created>
  <dcterms:modified xsi:type="dcterms:W3CDTF">2015-09-17T03:17:57Z</dcterms:modified>
</cp:coreProperties>
</file>