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5" r:id="rId9"/>
    <p:sldId id="262" r:id="rId10"/>
    <p:sldId id="264" r:id="rId11"/>
    <p:sldId id="266" r:id="rId12"/>
    <p:sldId id="267" r:id="rId13"/>
    <p:sldId id="263" r:id="rId14"/>
    <p:sldId id="268" r:id="rId1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2" autoAdjust="0"/>
    <p:restoredTop sz="44214" autoAdjust="0"/>
  </p:normalViewPr>
  <p:slideViewPr>
    <p:cSldViewPr>
      <p:cViewPr varScale="1">
        <p:scale>
          <a:sx n="47" d="100"/>
          <a:sy n="47" d="100"/>
        </p:scale>
        <p:origin x="-6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49B56F4-D584-4913-87E2-BAB2961E6540}" type="datetimeFigureOut">
              <a:rPr lang="en-NZ"/>
              <a:pPr>
                <a:defRPr/>
              </a:pPr>
              <a:t>12/05/2015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572B404-A60C-4ACB-8147-3B253197180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33585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AD512FD-FDC1-47B0-98F7-6F0124875151}" type="datetimeFigureOut">
              <a:rPr lang="en-NZ"/>
              <a:pPr>
                <a:defRPr/>
              </a:pPr>
              <a:t>12/05/2015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NZ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NZ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800DBD9-D65E-44DC-93F1-D6BAB5F0B75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23310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77888" fontAlgn="base">
              <a:spcBef>
                <a:spcPct val="0"/>
              </a:spcBef>
              <a:spcAft>
                <a:spcPct val="0"/>
              </a:spcAft>
            </a:pPr>
            <a:fld id="{0FC98E7D-0433-4266-8F84-C96BA400996B}" type="slidenum">
              <a:rPr lang="en-NZ">
                <a:cs typeface="Arial" charset="0"/>
              </a:rPr>
              <a:pPr defTabSz="877888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E682E5-1410-44FD-92C0-976CEDB783C5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E7C3AA-C9B3-48CF-B08E-7C17F7E410D8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D93C5D0-9B95-4F5C-8DC1-775632C1DE95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5A0407-B5E5-4868-AAEE-FE8454439E45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40C032-BB29-4C6B-9301-2E5E9E236EA4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NZ" smtClean="0"/>
              <a:t>Hygroscopic Products - attract and hold water molecules from the environment –fertilizers, soap flakes, yeast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C1CC5A-140B-43CE-8F60-BC71463C45EB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D4F506-FA05-48E1-8022-A56E5CF7C53C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A62EE7-064A-4720-9FD2-9CB6EAAB6BA0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5756D9-00B0-463E-9CB5-78730CB06CED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smtClean="0"/>
          </a:p>
          <a:p>
            <a:pPr>
              <a:spcBef>
                <a:spcPct val="0"/>
              </a:spcBef>
            </a:pPr>
            <a:endParaRPr lang="en-NZ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E40212-6AAA-4AA3-BA6F-5CD379DF6754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231B54-72B0-436F-9AAB-9DF8693D7CF2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F3EC98-F97C-4B1D-85E3-C076C8C472C5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30E778-5E64-47A3-B432-307559987053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4792F-98C8-468C-B5FD-71BBEE27EB28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2F7FD-1730-4A73-AB27-5053F7ADF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FB5AD-CD3F-4ADE-9F92-CF5CBFD56ECF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D1C42-2733-4123-9735-E093D1915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7B41A-025D-4FC2-B2D9-050EA3E270D3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12031-776C-49A2-950D-B4170CC08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D9FD9-FD8F-49B8-9331-AB1C280693DC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FE452-47DD-4DC3-A8BB-D47930278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0276E-3BF3-4367-A8D3-2870E8BBAB5B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1E6FD-4B8D-48CC-AEA2-FDA1F05A5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50436-E73D-4CB8-9DD3-7DEF463D8B5E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47A64-EEAE-4EE3-8941-4FC2DCF6A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997B1-C123-4E29-A084-8D1AB0565FDA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20F08-9B73-445A-80F4-5993ECF84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6695F-CC3B-4E4A-89AC-A18A583FD483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00A27-003F-4947-BEDF-B464CA9E7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6C6F9-794D-4A68-A4AA-F1B79D60F3BD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04EE6-B25D-4AE8-9CEC-9A484E1C7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B330A-B6BC-4EE7-8B09-8D7DBB9FDA51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CA77B-8755-4C7C-9529-4DB8E8E58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F6615-340F-4B84-8606-6D8AF836E8F6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1BD57-23EE-44F5-9B39-74D94C546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D73BC4-5B60-4C86-BA77-2E89E66A3209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30AE1D-71B3-4CF6-A375-A44FD4CF8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" y="152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152400" y="2209800"/>
            <a:ext cx="8839200" cy="1295400"/>
          </a:xfrm>
        </p:spPr>
        <p:txBody>
          <a:bodyPr lIns="0" tIns="0" rIns="0" bIns="0" anchor="t"/>
          <a:lstStyle/>
          <a:p>
            <a:r>
              <a:rPr lang="en-NZ" smtClean="0"/>
              <a:t>PRE-PACKAGED PRODUCTS</a:t>
            </a:r>
            <a:br>
              <a:rPr lang="en-NZ" smtClean="0"/>
            </a:br>
            <a:r>
              <a:rPr lang="en-NZ" smtClean="0"/>
              <a:t>HYGROSCOPIC &amp; DESICCATING GOODS</a:t>
            </a:r>
            <a:endParaRPr lang="en-NZ" b="1" smtClean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65800" y="533400"/>
            <a:ext cx="2311400" cy="85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Subtitle 2"/>
          <p:cNvSpPr txBox="1">
            <a:spLocks noGrp="1"/>
          </p:cNvSpPr>
          <p:nvPr>
            <p:ph type="subTitle" idx="1"/>
          </p:nvPr>
        </p:nvSpPr>
        <p:spPr>
          <a:xfrm>
            <a:off x="609600" y="3733800"/>
            <a:ext cx="2057400" cy="1066800"/>
          </a:xfrm>
        </p:spPr>
        <p:txBody>
          <a:bodyPr wrap="none" lIns="0" tIns="0" rIns="0" bIns="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879009" fontAlgn="auto">
              <a:spcAft>
                <a:spcPts val="0"/>
              </a:spcAft>
              <a:defRPr/>
            </a:pPr>
            <a:r>
              <a:rPr lang="en-NZ" sz="1500" b="1" dirty="0" smtClean="0"/>
              <a:t>Ben Aitken</a:t>
            </a:r>
          </a:p>
          <a:p>
            <a:pPr algn="l" defTabSz="879009" fontAlgn="auto">
              <a:spcAft>
                <a:spcPts val="0"/>
              </a:spcAft>
              <a:defRPr/>
            </a:pPr>
            <a:r>
              <a:rPr lang="en-NZ" sz="1500" b="1" dirty="0" smtClean="0"/>
              <a:t>Trading Standards Officer</a:t>
            </a:r>
          </a:p>
          <a:p>
            <a:pPr algn="l" defTabSz="879009" fontAlgn="auto">
              <a:spcAft>
                <a:spcPts val="0"/>
              </a:spcAft>
              <a:defRPr/>
            </a:pPr>
            <a:r>
              <a:rPr lang="en-NZ" sz="1500" b="1" dirty="0" smtClean="0"/>
              <a:t>Trading Standards</a:t>
            </a:r>
          </a:p>
          <a:p>
            <a:pPr algn="l" defTabSz="879009" fontAlgn="auto">
              <a:spcAft>
                <a:spcPts val="0"/>
              </a:spcAft>
              <a:defRPr/>
            </a:pPr>
            <a:r>
              <a:rPr lang="en-NZ" sz="1500" b="1" dirty="0" smtClean="0"/>
              <a:t> MBIE</a:t>
            </a:r>
          </a:p>
          <a:p>
            <a:pPr algn="l" defTabSz="879009" fontAlgn="auto">
              <a:spcAft>
                <a:spcPts val="0"/>
              </a:spcAft>
              <a:defRPr/>
            </a:pPr>
            <a:r>
              <a:rPr lang="en-NZ" sz="1500" b="1" dirty="0" smtClean="0"/>
              <a:t>New Zealand</a:t>
            </a:r>
            <a:endParaRPr lang="en-NZ" sz="15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600325" y="3733800"/>
            <a:ext cx="1981200" cy="1295400"/>
          </a:xfrm>
          <a:prstGeom prst="rect">
            <a:avLst/>
          </a:prstGeom>
        </p:spPr>
        <p:txBody>
          <a:bodyPr wrap="none" lIns="0" tIns="0" rIns="0" bIns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879009" fontAlgn="auto">
              <a:spcAft>
                <a:spcPts val="0"/>
              </a:spcAft>
              <a:defRPr/>
            </a:pPr>
            <a:r>
              <a:rPr lang="en-NZ" sz="1500" b="1" smtClean="0"/>
              <a:t>Kevin Gudmundsson </a:t>
            </a:r>
          </a:p>
          <a:p>
            <a:pPr algn="l" defTabSz="879009" fontAlgn="auto">
              <a:spcAft>
                <a:spcPts val="0"/>
              </a:spcAft>
              <a:defRPr/>
            </a:pPr>
            <a:r>
              <a:rPr lang="en-NZ" sz="1500" b="1" smtClean="0"/>
              <a:t>Legal Metrology Advisor</a:t>
            </a:r>
          </a:p>
          <a:p>
            <a:pPr algn="l" defTabSz="879009" fontAlgn="auto">
              <a:spcAft>
                <a:spcPts val="0"/>
              </a:spcAft>
              <a:defRPr/>
            </a:pPr>
            <a:r>
              <a:rPr lang="en-NZ" sz="1500" b="1" smtClean="0"/>
              <a:t>Trading Standards</a:t>
            </a:r>
          </a:p>
          <a:p>
            <a:pPr algn="l" defTabSz="879009" fontAlgn="auto">
              <a:spcAft>
                <a:spcPts val="0"/>
              </a:spcAft>
              <a:defRPr/>
            </a:pPr>
            <a:r>
              <a:rPr lang="en-NZ" sz="1500" b="1" smtClean="0"/>
              <a:t> MBIE</a:t>
            </a:r>
          </a:p>
          <a:p>
            <a:pPr algn="l" defTabSz="879009" fontAlgn="auto">
              <a:spcAft>
                <a:spcPts val="0"/>
              </a:spcAft>
              <a:defRPr/>
            </a:pPr>
            <a:r>
              <a:rPr lang="en-NZ" sz="1500" b="1" smtClean="0"/>
              <a:t>New Zealand</a:t>
            </a:r>
            <a:endParaRPr lang="en-NZ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smtClean="0">
                <a:solidFill>
                  <a:schemeClr val="accent1"/>
                </a:solidFill>
              </a:rPr>
              <a:t>Desiccating Goods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54000" y="1143000"/>
            <a:ext cx="8610600" cy="4953000"/>
          </a:xfrm>
          <a:prstGeom prst="rect">
            <a:avLst/>
          </a:prstGeom>
          <a:noFill/>
          <a:extLst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NZ" sz="2800" dirty="0" smtClean="0"/>
              <a:t>New Zealand defences </a:t>
            </a:r>
            <a:r>
              <a:rPr lang="en-NZ" sz="2800" dirty="0"/>
              <a:t>for desiccating </a:t>
            </a:r>
            <a:r>
              <a:rPr lang="en-NZ" sz="2800" dirty="0" smtClean="0"/>
              <a:t>goods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NZ" sz="2800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NZ" sz="2800" dirty="0" smtClean="0"/>
              <a:t>At all times during the </a:t>
            </a:r>
            <a:r>
              <a:rPr lang="en-NZ" sz="2800" dirty="0"/>
              <a:t>‘Required Period</a:t>
            </a:r>
            <a:r>
              <a:rPr lang="en-NZ" sz="2800" dirty="0" smtClean="0"/>
              <a:t>’ the goods meet the requirements of AQS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NZ" sz="2800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NZ" sz="2800" dirty="0" smtClean="0"/>
              <a:t>At any time after the close of the required period, a sample taken from the lot contains no inadequate packages </a:t>
            </a:r>
            <a:endParaRPr lang="en-N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smtClean="0">
                <a:solidFill>
                  <a:schemeClr val="accent1"/>
                </a:solidFill>
              </a:rPr>
              <a:t>Desiccating Goods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5845" name="Content Placeholder 2"/>
          <p:cNvSpPr txBox="1">
            <a:spLocks/>
          </p:cNvSpPr>
          <p:nvPr/>
        </p:nvSpPr>
        <p:spPr bwMode="auto">
          <a:xfrm>
            <a:off x="254000" y="11430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0" lvl="2" indent="-228600">
              <a:spcBef>
                <a:spcPct val="20000"/>
              </a:spcBef>
              <a:buFont typeface="Arial" charset="0"/>
              <a:buChar char="•"/>
            </a:pPr>
            <a:endParaRPr lang="en-NZ" sz="1200">
              <a:latin typeface="Calibri" pitchFamily="34" charset="0"/>
            </a:endParaRP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</a:pPr>
            <a:endParaRPr lang="en-NZ" sz="1600"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NZ" sz="2800">
                <a:latin typeface="Calibri" pitchFamily="34" charset="0"/>
              </a:rPr>
              <a:t>In this instance Trading Standards applied an educational approach which led to the development of resources to encourage compliance 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NZ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smtClean="0">
                <a:solidFill>
                  <a:schemeClr val="accent1"/>
                </a:solidFill>
              </a:rPr>
              <a:t>Desiccating Goods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7893" name="Content Placeholder 2"/>
          <p:cNvSpPr txBox="1">
            <a:spLocks/>
          </p:cNvSpPr>
          <p:nvPr/>
        </p:nvSpPr>
        <p:spPr bwMode="auto">
          <a:xfrm>
            <a:off x="254000" y="11430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0" lvl="2" indent="-228600">
              <a:spcBef>
                <a:spcPct val="20000"/>
              </a:spcBef>
              <a:buFont typeface="Arial" charset="0"/>
              <a:buChar char="•"/>
            </a:pPr>
            <a:endParaRPr lang="en-NZ" sz="1200">
              <a:latin typeface="Calibri" pitchFamily="34" charset="0"/>
            </a:endParaRP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</a:pPr>
            <a:endParaRPr lang="en-NZ" sz="16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NZ" sz="24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NZ" sz="3200">
              <a:latin typeface="Calibri" pitchFamily="34" charset="0"/>
            </a:endParaRPr>
          </a:p>
        </p:txBody>
      </p:sp>
      <p:pic>
        <p:nvPicPr>
          <p:cNvPr id="3789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1752600"/>
            <a:ext cx="74168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smtClean="0">
                <a:solidFill>
                  <a:schemeClr val="accent1"/>
                </a:solidFill>
              </a:rPr>
              <a:t>Desiccating Goods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9941" name="Content Placeholder 2"/>
          <p:cNvSpPr txBox="1">
            <a:spLocks/>
          </p:cNvSpPr>
          <p:nvPr/>
        </p:nvSpPr>
        <p:spPr bwMode="auto">
          <a:xfrm>
            <a:off x="254000" y="11430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0" lvl="2" indent="-228600">
              <a:spcBef>
                <a:spcPct val="20000"/>
              </a:spcBef>
              <a:buFont typeface="Arial" charset="0"/>
              <a:buChar char="•"/>
            </a:pPr>
            <a:endParaRPr lang="en-NZ" sz="1200">
              <a:latin typeface="Calibri" pitchFamily="34" charset="0"/>
            </a:endParaRP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</a:pPr>
            <a:endParaRPr lang="en-NZ" sz="16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NZ" sz="24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NZ" sz="3200">
              <a:latin typeface="Calibri" pitchFamily="34" charset="0"/>
            </a:endParaRPr>
          </a:p>
        </p:txBody>
      </p:sp>
      <p:pic>
        <p:nvPicPr>
          <p:cNvPr id="3994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4000" y="739775"/>
            <a:ext cx="8615363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smtClean="0">
                <a:solidFill>
                  <a:schemeClr val="accent1"/>
                </a:solidFill>
              </a:rPr>
              <a:t>Desiccating Goods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4198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1989" name="Content Placeholder 2"/>
          <p:cNvSpPr txBox="1">
            <a:spLocks/>
          </p:cNvSpPr>
          <p:nvPr/>
        </p:nvSpPr>
        <p:spPr bwMode="auto">
          <a:xfrm>
            <a:off x="254000" y="11430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0" lvl="2" indent="-228600">
              <a:spcBef>
                <a:spcPct val="20000"/>
              </a:spcBef>
              <a:buFont typeface="Arial" charset="0"/>
              <a:buChar char="•"/>
            </a:pPr>
            <a:endParaRPr lang="en-NZ" sz="1200">
              <a:latin typeface="Calibri" pitchFamily="34" charset="0"/>
            </a:endParaRP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</a:pPr>
            <a:endParaRPr lang="en-NZ" sz="16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NZ" sz="24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NZ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smtClean="0">
                <a:solidFill>
                  <a:schemeClr val="accent1"/>
                </a:solidFill>
              </a:rPr>
              <a:t>Hygroscopic Goods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54000" y="1143000"/>
            <a:ext cx="8610600" cy="4953000"/>
          </a:xfrm>
          <a:prstGeom prst="rect">
            <a:avLst/>
          </a:prstGeom>
          <a:noFill/>
          <a:extLst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en-NZ" sz="28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NZ" sz="2800" dirty="0" smtClean="0"/>
              <a:t>LMO’s </a:t>
            </a:r>
            <a:r>
              <a:rPr lang="en-NZ" sz="2800" dirty="0"/>
              <a:t>may permit deviations in the quantity of product (i.e. hygroscopic </a:t>
            </a:r>
            <a:r>
              <a:rPr lang="en-NZ" sz="2800" dirty="0" smtClean="0"/>
              <a:t>products) </a:t>
            </a:r>
            <a:r>
              <a:rPr lang="en-NZ" sz="2800" dirty="0"/>
              <a:t>caused by ordinary and customary exposure to environmental </a:t>
            </a:r>
            <a:r>
              <a:rPr lang="en-NZ" sz="2800" dirty="0" smtClean="0"/>
              <a:t>conditions that </a:t>
            </a:r>
            <a:r>
              <a:rPr lang="en-NZ" sz="2800" dirty="0"/>
              <a:t>occur in storage and distribution in the evaluation of both the average and individual prepackage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endParaRPr lang="en-NZ" sz="3600" b="1" smtClean="0">
              <a:solidFill>
                <a:schemeClr val="accent1"/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54000" y="1143000"/>
            <a:ext cx="8610600" cy="4953000"/>
          </a:xfrm>
          <a:prstGeom prst="rect">
            <a:avLst/>
          </a:prstGeom>
          <a:noFill/>
          <a:extLst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NZ" sz="2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NZ" sz="2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NZ" b="1" dirty="0" smtClean="0"/>
              <a:t>Desiccating Goods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NZ" b="1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NZ" b="1" dirty="0" smtClean="0"/>
              <a:t>Case Study</a:t>
            </a:r>
          </a:p>
          <a:p>
            <a:pPr lvl="2" fontAlgn="auto">
              <a:spcAft>
                <a:spcPts val="0"/>
              </a:spcAft>
              <a:defRPr/>
            </a:pPr>
            <a:endParaRPr lang="en-NZ" sz="1200" dirty="0" smtClean="0"/>
          </a:p>
          <a:p>
            <a:pPr lvl="2" fontAlgn="auto">
              <a:spcAft>
                <a:spcPts val="0"/>
              </a:spcAft>
              <a:defRPr/>
            </a:pPr>
            <a:endParaRPr lang="en-NZ" sz="1600" dirty="0" smtClean="0"/>
          </a:p>
          <a:p>
            <a:pPr fontAlgn="auto">
              <a:spcAft>
                <a:spcPts val="0"/>
              </a:spcAft>
              <a:defRPr/>
            </a:pPr>
            <a:endParaRPr lang="en-NZ" sz="2400" dirty="0" smtClean="0"/>
          </a:p>
          <a:p>
            <a:pPr fontAlgn="auto">
              <a:spcAft>
                <a:spcPts val="0"/>
              </a:spcAft>
              <a:defRPr/>
            </a:pPr>
            <a:endParaRPr lang="en-N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smtClean="0">
                <a:solidFill>
                  <a:schemeClr val="accent1"/>
                </a:solidFill>
              </a:rPr>
              <a:t>Desiccating Goods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1509" name="Content Placeholder 2"/>
          <p:cNvSpPr txBox="1">
            <a:spLocks/>
          </p:cNvSpPr>
          <p:nvPr/>
        </p:nvSpPr>
        <p:spPr bwMode="auto">
          <a:xfrm>
            <a:off x="254000" y="11430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800">
                <a:latin typeface="Calibri" pitchFamily="34" charset="0"/>
              </a:rPr>
              <a:t>NZ Specific Requirements 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GB" sz="2800"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GB" sz="2800">
                <a:latin typeface="Calibri" pitchFamily="34" charset="0"/>
              </a:rPr>
              <a:t>Desiccating goods are goods made up in a package that lose weight or volume solely through evaporation after the package is made up.</a:t>
            </a:r>
          </a:p>
          <a:p>
            <a:pPr marL="179388" lvl="1">
              <a:spcBef>
                <a:spcPct val="20000"/>
              </a:spcBef>
              <a:buFont typeface="Arial" charset="0"/>
              <a:buNone/>
            </a:pPr>
            <a:endParaRPr lang="en-GB" sz="2800">
              <a:latin typeface="Calibri" pitchFamily="34" charset="0"/>
            </a:endParaRPr>
          </a:p>
          <a:p>
            <a:pPr marL="179388" lvl="1">
              <a:spcBef>
                <a:spcPct val="20000"/>
              </a:spcBef>
              <a:buFont typeface="Arial" charset="0"/>
              <a:buNone/>
            </a:pPr>
            <a:endParaRPr lang="en-GB" sz="2800">
              <a:latin typeface="Calibri" pitchFamily="34" charset="0"/>
            </a:endParaRPr>
          </a:p>
          <a:p>
            <a:pPr marL="179388" lvl="1">
              <a:spcBef>
                <a:spcPct val="20000"/>
              </a:spcBef>
              <a:buFont typeface="Arial" charset="0"/>
              <a:buNone/>
            </a:pPr>
            <a:r>
              <a:rPr lang="en-GB" sz="2800">
                <a:latin typeface="Calibri" pitchFamily="34" charset="0"/>
              </a:rPr>
              <a:t>Not to be confused with hygroscopic goods that both hydrate and dehydrate with climatic conditions.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1413" y="1727200"/>
            <a:ext cx="3506787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smtClean="0">
                <a:solidFill>
                  <a:schemeClr val="accent1"/>
                </a:solidFill>
              </a:rPr>
              <a:t>Desiccating Goods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54000" y="1143000"/>
            <a:ext cx="7594600" cy="4953000"/>
          </a:xfrm>
          <a:prstGeom prst="rect">
            <a:avLst/>
          </a:prstGeom>
          <a:noFill/>
          <a:extLst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NZ" sz="2800" dirty="0" smtClean="0">
                <a:latin typeface="+mj-lt"/>
              </a:rPr>
              <a:t>Grass Seed</a:t>
            </a:r>
          </a:p>
        </p:txBody>
      </p:sp>
      <p:pic>
        <p:nvPicPr>
          <p:cNvPr id="23559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1727200"/>
            <a:ext cx="3352800" cy="250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9000" y="3562350"/>
            <a:ext cx="180022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smtClean="0">
                <a:solidFill>
                  <a:schemeClr val="accent1"/>
                </a:solidFill>
              </a:rPr>
              <a:t>Desiccating Goods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5605" name="Content Placeholder 2"/>
          <p:cNvSpPr txBox="1">
            <a:spLocks/>
          </p:cNvSpPr>
          <p:nvPr/>
        </p:nvSpPr>
        <p:spPr bwMode="auto">
          <a:xfrm>
            <a:off x="5867400" y="1114425"/>
            <a:ext cx="2997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0" lvl="2" indent="-228600">
              <a:spcBef>
                <a:spcPct val="20000"/>
              </a:spcBef>
              <a:buFont typeface="Arial" charset="0"/>
              <a:buChar char="•"/>
            </a:pPr>
            <a:endParaRPr lang="en-NZ" sz="1200"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NZ" sz="3200">
                <a:latin typeface="Calibri" pitchFamily="34" charset="0"/>
              </a:rPr>
              <a:t>Marketplace surveillance revealed concerns with 25kg bags of perennial ryegrass seed </a:t>
            </a:r>
          </a:p>
        </p:txBody>
      </p:sp>
      <p:pic>
        <p:nvPicPr>
          <p:cNvPr id="2560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1133475"/>
            <a:ext cx="5486400" cy="465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smtClean="0">
                <a:solidFill>
                  <a:schemeClr val="accent1"/>
                </a:solidFill>
              </a:rPr>
              <a:t>Desiccating Goods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54000" y="1143000"/>
            <a:ext cx="8610600" cy="4953000"/>
          </a:xfrm>
          <a:prstGeom prst="rect">
            <a:avLst/>
          </a:prstGeom>
          <a:noFill/>
          <a:extLst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NZ" sz="24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NZ" sz="2800" dirty="0" smtClean="0"/>
              <a:t>Investigation leads to an AQS reference test at the packers premises</a:t>
            </a:r>
          </a:p>
          <a:p>
            <a:pPr fontAlgn="auto">
              <a:spcAft>
                <a:spcPts val="0"/>
              </a:spcAft>
              <a:defRPr/>
            </a:pPr>
            <a:endParaRPr lang="en-NZ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NZ" sz="2800" dirty="0" smtClean="0"/>
              <a:t>First sample fails AQS reference test – batch packaged 10 months earlier</a:t>
            </a:r>
          </a:p>
          <a:p>
            <a:pPr fontAlgn="auto">
              <a:spcAft>
                <a:spcPts val="0"/>
              </a:spcAft>
              <a:defRPr/>
            </a:pPr>
            <a:r>
              <a:rPr lang="en-NZ" sz="2800" dirty="0" smtClean="0"/>
              <a:t>Second sample, packaged one month prior, passes AQS reference test.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smtClean="0">
                <a:solidFill>
                  <a:schemeClr val="accent1"/>
                </a:solidFill>
              </a:rPr>
              <a:t>Desiccating Goods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54000" y="1143000"/>
            <a:ext cx="8610600" cy="4953000"/>
          </a:xfrm>
          <a:prstGeom prst="rect">
            <a:avLst/>
          </a:prstGeom>
          <a:noFill/>
          <a:extLst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NZ" sz="2800" dirty="0" smtClean="0"/>
              <a:t>The ryegrass seed had an </a:t>
            </a:r>
            <a:r>
              <a:rPr lang="en-NZ" sz="2800" dirty="0" err="1" smtClean="0"/>
              <a:t>endophyte</a:t>
            </a:r>
            <a:r>
              <a:rPr lang="en-NZ" sz="2800" dirty="0" smtClean="0"/>
              <a:t> living on it</a:t>
            </a:r>
          </a:p>
          <a:p>
            <a:pPr fontAlgn="auto">
              <a:spcAft>
                <a:spcPts val="0"/>
              </a:spcAft>
              <a:defRPr/>
            </a:pPr>
            <a:endParaRPr lang="en-NZ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NZ" sz="2800" dirty="0" smtClean="0"/>
              <a:t>The pre-packages needed to be stored at temperature of 10 degrees Celsius</a:t>
            </a:r>
          </a:p>
          <a:p>
            <a:pPr fontAlgn="auto">
              <a:spcAft>
                <a:spcPts val="0"/>
              </a:spcAft>
              <a:defRPr/>
            </a:pPr>
            <a:endParaRPr lang="en-NZ" sz="2800" dirty="0"/>
          </a:p>
          <a:p>
            <a:pPr fontAlgn="auto">
              <a:spcAft>
                <a:spcPts val="0"/>
              </a:spcAft>
              <a:defRPr/>
            </a:pPr>
            <a:r>
              <a:rPr lang="en-NZ" sz="2800" dirty="0" smtClean="0"/>
              <a:t>They were stored in a refrigerated warehouse with very low ambient humidity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NZ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smtClean="0">
                <a:solidFill>
                  <a:schemeClr val="accent1"/>
                </a:solidFill>
              </a:rPr>
              <a:t>Desiccating Goods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1749" name="Content Placeholder 2"/>
          <p:cNvSpPr txBox="1">
            <a:spLocks/>
          </p:cNvSpPr>
          <p:nvPr/>
        </p:nvSpPr>
        <p:spPr bwMode="auto">
          <a:xfrm>
            <a:off x="254000" y="11430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0" lvl="2" indent="-228600">
              <a:spcBef>
                <a:spcPct val="20000"/>
              </a:spcBef>
              <a:buFont typeface="Arial" charset="0"/>
              <a:buChar char="•"/>
            </a:pPr>
            <a:endParaRPr lang="en-NZ" sz="1200"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NZ" sz="2800">
                <a:latin typeface="Calibri" pitchFamily="34" charset="0"/>
              </a:rPr>
              <a:t>Some economies have a defence for goods which are deemed to be desiccating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NZ" sz="2800"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NZ" sz="2800">
                <a:latin typeface="Calibri" pitchFamily="34" charset="0"/>
              </a:rPr>
              <a:t>New Zealand weights and measures legislation offers two defences for desiccating goods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9748</TotalTime>
  <Words>338</Words>
  <Application>Microsoft Office PowerPoint</Application>
  <PresentationFormat>On-screen Show (4:3)</PresentationFormat>
  <Paragraphs>124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PRE-PACKAGED PRODUCTS HYGROSCOPIC &amp; DESICCATING GOODS</vt:lpstr>
      <vt:lpstr>Hygroscopic Goods</vt:lpstr>
      <vt:lpstr>PowerPoint Presentation</vt:lpstr>
      <vt:lpstr>Desiccating Goods</vt:lpstr>
      <vt:lpstr>Desiccating Goods</vt:lpstr>
      <vt:lpstr>Desiccating Goods</vt:lpstr>
      <vt:lpstr>Desiccating Goods</vt:lpstr>
      <vt:lpstr>Desiccating Goods</vt:lpstr>
      <vt:lpstr>Desiccating Goods</vt:lpstr>
      <vt:lpstr>Desiccating Goods</vt:lpstr>
      <vt:lpstr>Desiccating Goods</vt:lpstr>
      <vt:lpstr>Desiccating Goods</vt:lpstr>
      <vt:lpstr>Desiccating Goods</vt:lpstr>
      <vt:lpstr>Desiccating Goods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Protection Forum Product Recalls 21st May 2014 - Wellington</dc:title>
  <dc:creator>Martin Rushton</dc:creator>
  <cp:lastModifiedBy>Ben Aitken</cp:lastModifiedBy>
  <cp:revision>209</cp:revision>
  <cp:lastPrinted>2015-05-11T23:22:13Z</cp:lastPrinted>
  <dcterms:created xsi:type="dcterms:W3CDTF">2006-08-16T00:00:00Z</dcterms:created>
  <dcterms:modified xsi:type="dcterms:W3CDTF">2015-05-11T23:25:56Z</dcterms:modified>
</cp:coreProperties>
</file>