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1511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yoshi Matsumoto" initials="TM" lastIdx="2" clrIdx="0">
    <p:extLst>
      <p:ext uri="{19B8F6BF-5375-455C-9EA6-DF929625EA0E}">
        <p15:presenceInfo xmlns:p15="http://schemas.microsoft.com/office/powerpoint/2012/main" userId="Tsuyoshi Matsum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16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2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39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43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/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97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5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0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17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00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10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18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B773-E868-46BF-A542-9EE0312E4B4D}" type="datetimeFigureOut">
              <a:rPr kumimoji="1" lang="ja-JP" altLang="en-US" smtClean="0"/>
              <a:t>2019/10/16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C2660-2A8C-4F55-ADDE-4A7251774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96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kumimoji="1"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kumimoji="1"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室内 が含まれている画像&#10;&#10;自動的に生成された説明">
            <a:extLst>
              <a:ext uri="{FF2B5EF4-FFF2-40B4-BE49-F238E27FC236}">
                <a16:creationId xmlns:a16="http://schemas.microsoft.com/office/drawing/2014/main" id="{38FE4736-FF88-454B-A1E6-14614180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21" y="9113510"/>
            <a:ext cx="4348051" cy="5063232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8F50AE71-EAFB-4C5C-8D85-19CAB008FB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/>
          <a:stretch/>
        </p:blipFill>
        <p:spPr>
          <a:xfrm>
            <a:off x="13613391" y="13644193"/>
            <a:ext cx="3179966" cy="1064182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3083F963-A0E2-4A4B-B94D-7088DD49E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743" y="13673163"/>
            <a:ext cx="1298784" cy="91745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64047C4-159A-4703-99D3-69932B983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15" y="13941693"/>
            <a:ext cx="2451161" cy="433039"/>
          </a:xfrm>
          <a:prstGeom prst="rect">
            <a:avLst/>
          </a:prstGeom>
        </p:spPr>
      </p:pic>
      <p:sp>
        <p:nvSpPr>
          <p:cNvPr id="71" name="Rectangle 4">
            <a:extLst>
              <a:ext uri="{FF2B5EF4-FFF2-40B4-BE49-F238E27FC236}">
                <a16:creationId xmlns:a16="http://schemas.microsoft.com/office/drawing/2014/main" id="{CDE81622-F8F0-446D-B258-1FAE2E9579BC}"/>
              </a:ext>
            </a:extLst>
          </p:cNvPr>
          <p:cNvSpPr/>
          <p:nvPr/>
        </p:nvSpPr>
        <p:spPr>
          <a:xfrm>
            <a:off x="3730296" y="298259"/>
            <a:ext cx="13923031" cy="1086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600" b="1" dirty="0"/>
              <a:t>Japan</a:t>
            </a:r>
            <a:r>
              <a:rPr lang="en-NZ" sz="6600" b="1" dirty="0">
                <a:solidFill>
                  <a:srgbClr val="FF0000"/>
                </a:solidFill>
              </a:rPr>
              <a:t> </a:t>
            </a:r>
            <a:r>
              <a:rPr lang="en-NZ" sz="6600" b="1" dirty="0"/>
              <a:t>- Economy Report Highlights</a:t>
            </a:r>
            <a:endParaRPr lang="en-NZ" sz="6600" dirty="0">
              <a:solidFill>
                <a:srgbClr val="FF0000"/>
              </a:solidFill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48E1C94E-5969-4593-94FB-ECC59C732DFD}"/>
              </a:ext>
            </a:extLst>
          </p:cNvPr>
          <p:cNvSpPr txBox="1">
            <a:spLocks/>
          </p:cNvSpPr>
          <p:nvPr/>
        </p:nvSpPr>
        <p:spPr>
          <a:xfrm>
            <a:off x="6223869" y="1303985"/>
            <a:ext cx="7944312" cy="73599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b="1" dirty="0"/>
              <a:t>Key Activities - 2018 / 2019</a:t>
            </a: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15F13C09-ADBB-4127-9C6B-C172391AB011}"/>
              </a:ext>
            </a:extLst>
          </p:cNvPr>
          <p:cNvSpPr/>
          <p:nvPr/>
        </p:nvSpPr>
        <p:spPr>
          <a:xfrm>
            <a:off x="245500" y="210743"/>
            <a:ext cx="20892625" cy="146978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4" name="TextBox 3">
            <a:extLst>
              <a:ext uri="{FF2B5EF4-FFF2-40B4-BE49-F238E27FC236}">
                <a16:creationId xmlns:a16="http://schemas.microsoft.com/office/drawing/2014/main" id="{5708185F-81E8-4CB4-AFF5-1479ACAD506C}"/>
              </a:ext>
            </a:extLst>
          </p:cNvPr>
          <p:cNvSpPr txBox="1"/>
          <p:nvPr/>
        </p:nvSpPr>
        <p:spPr>
          <a:xfrm>
            <a:off x="530951" y="14388052"/>
            <a:ext cx="92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Presenters – </a:t>
            </a:r>
            <a:r>
              <a:rPr lang="en-NZ" altLang="ja-JP" b="1" dirty="0" err="1"/>
              <a:t>Mikuko</a:t>
            </a:r>
            <a:r>
              <a:rPr lang="en-NZ" altLang="ja-JP" b="1" dirty="0"/>
              <a:t> Hamada, </a:t>
            </a:r>
            <a:r>
              <a:rPr lang="en-NZ" b="1" dirty="0"/>
              <a:t>Toshiyuki </a:t>
            </a:r>
            <a:r>
              <a:rPr lang="en-NZ" b="1" dirty="0" err="1"/>
              <a:t>Takatsuji</a:t>
            </a:r>
            <a:r>
              <a:rPr lang="en-NZ" b="1" dirty="0"/>
              <a:t>, Hajime </a:t>
            </a:r>
            <a:r>
              <a:rPr lang="en-NZ" b="1" dirty="0" err="1"/>
              <a:t>Nemoto</a:t>
            </a:r>
            <a:r>
              <a:rPr lang="en-NZ" b="1" dirty="0"/>
              <a:t> and Tsuyoshi Matsumoto</a:t>
            </a:r>
            <a:endParaRPr lang="en-NZ" dirty="0"/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0977C016-A240-4A86-8A95-396AE54B44DD}"/>
              </a:ext>
            </a:extLst>
          </p:cNvPr>
          <p:cNvSpPr/>
          <p:nvPr/>
        </p:nvSpPr>
        <p:spPr>
          <a:xfrm>
            <a:off x="609601" y="2219214"/>
            <a:ext cx="10564184" cy="663359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200"/>
              </a:spcAft>
            </a:pPr>
            <a:r>
              <a:rPr lang="en-US" altLang="ja-JP" sz="2800" b="1" dirty="0">
                <a:solidFill>
                  <a:schemeClr val="tx1"/>
                </a:solidFill>
              </a:rPr>
              <a:t>Reformation of Legal Metrology System</a:t>
            </a:r>
          </a:p>
          <a:p>
            <a:pPr marL="357188" indent="-357188">
              <a:spcAft>
                <a:spcPts val="1200"/>
              </a:spcAft>
              <a:buFont typeface="+mj-lt"/>
              <a:buAutoNum type="arabicPeriod"/>
            </a:pPr>
            <a:r>
              <a:rPr lang="en-US" altLang="ja-JP" sz="2000" b="1" dirty="0">
                <a:solidFill>
                  <a:schemeClr val="tx1"/>
                </a:solidFill>
              </a:rPr>
              <a:t>Cabinet orders </a:t>
            </a:r>
            <a:r>
              <a:rPr lang="en-US" altLang="ja-JP" sz="2000" dirty="0">
                <a:solidFill>
                  <a:schemeClr val="tx1"/>
                </a:solidFill>
              </a:rPr>
              <a:t>and </a:t>
            </a:r>
            <a:r>
              <a:rPr lang="en-US" altLang="ja-JP" sz="2000" b="1" dirty="0">
                <a:solidFill>
                  <a:schemeClr val="tx1"/>
                </a:solidFill>
              </a:rPr>
              <a:t>ministerial ordinances </a:t>
            </a:r>
            <a:r>
              <a:rPr lang="en-US" altLang="ja-JP" sz="2000" dirty="0">
                <a:solidFill>
                  <a:schemeClr val="tx1"/>
                </a:solidFill>
              </a:rPr>
              <a:t>under Measurement Act were revised.</a:t>
            </a:r>
          </a:p>
          <a:p>
            <a:pPr marL="357188" indent="-357188" algn="just">
              <a:spcAft>
                <a:spcPts val="1200"/>
              </a:spcAft>
              <a:buFont typeface="+mj-lt"/>
              <a:buAutoNum type="arabicPeriod"/>
            </a:pPr>
            <a:r>
              <a:rPr lang="en-US" altLang="ja-JP" sz="2000" dirty="0">
                <a:solidFill>
                  <a:schemeClr val="tx1"/>
                </a:solidFill>
              </a:rPr>
              <a:t>Utilization of </a:t>
            </a:r>
            <a:r>
              <a:rPr lang="en-US" altLang="ja-JP" sz="2000" b="1" dirty="0">
                <a:solidFill>
                  <a:schemeClr val="tx1"/>
                </a:solidFill>
              </a:rPr>
              <a:t>Designated Verification Institutes</a:t>
            </a:r>
            <a:r>
              <a:rPr lang="en-US" altLang="ja-JP" sz="2000" dirty="0">
                <a:solidFill>
                  <a:schemeClr val="tx1"/>
                </a:solidFill>
              </a:rPr>
              <a:t> (DVI) was approved for verifying </a:t>
            </a:r>
            <a:r>
              <a:rPr lang="en-US" altLang="ja-JP" sz="2000" b="1" dirty="0">
                <a:solidFill>
                  <a:schemeClr val="tx1"/>
                </a:solidFill>
              </a:rPr>
              <a:t>NAWIs </a:t>
            </a:r>
            <a:r>
              <a:rPr lang="en-US" altLang="ja-JP" sz="2000" dirty="0">
                <a:solidFill>
                  <a:schemeClr val="tx1"/>
                </a:solidFill>
              </a:rPr>
              <a:t>(non-automatic weighing instruments), </a:t>
            </a:r>
            <a:r>
              <a:rPr lang="en-US" altLang="ja-JP" sz="2000" b="1" dirty="0">
                <a:solidFill>
                  <a:schemeClr val="tx1"/>
                </a:solidFill>
              </a:rPr>
              <a:t>AWIs </a:t>
            </a:r>
            <a:r>
              <a:rPr lang="en-US" altLang="ja-JP" sz="2000" dirty="0">
                <a:solidFill>
                  <a:schemeClr val="tx1"/>
                </a:solidFill>
              </a:rPr>
              <a:t>(automatic weighing instruments) and </a:t>
            </a:r>
            <a:r>
              <a:rPr lang="en-US" altLang="ja-JP" sz="2000" b="1" dirty="0">
                <a:solidFill>
                  <a:schemeClr val="tx1"/>
                </a:solidFill>
              </a:rPr>
              <a:t>fuel dispensers. </a:t>
            </a:r>
            <a:r>
              <a:rPr lang="en-US" altLang="ja-JP" sz="2000" dirty="0">
                <a:solidFill>
                  <a:schemeClr val="tx1"/>
                </a:solidFill>
              </a:rPr>
              <a:t>DVIs (mostly private organizations) need to pass an </a:t>
            </a:r>
            <a:r>
              <a:rPr lang="en-US" altLang="ja-JP" sz="2000" b="1" dirty="0">
                <a:solidFill>
                  <a:schemeClr val="tx1"/>
                </a:solidFill>
              </a:rPr>
              <a:t>assessment </a:t>
            </a:r>
            <a:r>
              <a:rPr lang="en-US" altLang="ja-JP" sz="2000" dirty="0">
                <a:solidFill>
                  <a:schemeClr val="tx1"/>
                </a:solidFill>
              </a:rPr>
              <a:t>by METI and their staff should attend a </a:t>
            </a:r>
            <a:r>
              <a:rPr lang="en-US" altLang="ja-JP" sz="2000" b="1" dirty="0">
                <a:solidFill>
                  <a:schemeClr val="tx1"/>
                </a:solidFill>
              </a:rPr>
              <a:t>training course </a:t>
            </a:r>
            <a:r>
              <a:rPr lang="en-US" altLang="ja-JP" sz="2000" dirty="0">
                <a:solidFill>
                  <a:schemeClr val="tx1"/>
                </a:solidFill>
              </a:rPr>
              <a:t>in NMIJ.</a:t>
            </a:r>
          </a:p>
          <a:p>
            <a:pPr marL="357188" indent="-357188" algn="just">
              <a:spcAft>
                <a:spcPts val="1200"/>
              </a:spcAft>
              <a:buFont typeface="+mj-lt"/>
              <a:buAutoNum type="arabicPeriod"/>
            </a:pPr>
            <a:r>
              <a:rPr lang="en-US" altLang="ja-JP" sz="2000" dirty="0">
                <a:solidFill>
                  <a:schemeClr val="tx1"/>
                </a:solidFill>
              </a:rPr>
              <a:t>Introduction of a new legal </a:t>
            </a:r>
            <a:r>
              <a:rPr lang="en-US" altLang="ja-JP" sz="2000" b="1" dirty="0">
                <a:solidFill>
                  <a:schemeClr val="tx1"/>
                </a:solidFill>
              </a:rPr>
              <a:t>metrological control system </a:t>
            </a:r>
            <a:r>
              <a:rPr lang="en-US" altLang="ja-JP" sz="2000" dirty="0">
                <a:solidFill>
                  <a:schemeClr val="tx1"/>
                </a:solidFill>
              </a:rPr>
              <a:t>on </a:t>
            </a:r>
            <a:r>
              <a:rPr lang="en-US" altLang="ja-JP" sz="2000" b="1" dirty="0">
                <a:solidFill>
                  <a:schemeClr val="tx1"/>
                </a:solidFill>
              </a:rPr>
              <a:t>AWIs</a:t>
            </a:r>
            <a:r>
              <a:rPr lang="en-US" altLang="ja-JP" sz="2000" dirty="0">
                <a:solidFill>
                  <a:schemeClr val="tx1"/>
                </a:solidFill>
              </a:rPr>
              <a:t> (OIML R 50, R 51, R 61 &amp; R 107) is in progress until 2026. </a:t>
            </a:r>
            <a:r>
              <a:rPr lang="en-US" altLang="ja-JP" sz="2000" dirty="0">
                <a:solidFill>
                  <a:schemeClr val="tx1"/>
                </a:solidFill>
                <a:sym typeface="Wingdings" panose="05000000000000000000" pitchFamily="2" charset="2"/>
              </a:rPr>
              <a:t>Technical requirements are specified in </a:t>
            </a:r>
            <a:r>
              <a:rPr lang="en-US" altLang="ja-JP" sz="2000" b="1" dirty="0">
                <a:solidFill>
                  <a:schemeClr val="tx1"/>
                </a:solidFill>
                <a:sym typeface="Wingdings" panose="05000000000000000000" pitchFamily="2" charset="2"/>
              </a:rPr>
              <a:t>JISs</a:t>
            </a:r>
            <a:r>
              <a:rPr lang="en-US" altLang="ja-JP" sz="2000" dirty="0">
                <a:solidFill>
                  <a:schemeClr val="tx1"/>
                </a:solidFill>
                <a:sym typeface="Wingdings" panose="05000000000000000000" pitchFamily="2" charset="2"/>
              </a:rPr>
              <a:t> (Japan Industrial Standards). Type approval (by NMIJ) and verification (by DVIs) on </a:t>
            </a:r>
            <a:r>
              <a:rPr lang="en-US" altLang="ja-JP" sz="2000" b="1" dirty="0">
                <a:solidFill>
                  <a:schemeClr val="tx1"/>
                </a:solidFill>
                <a:sym typeface="Wingdings" panose="05000000000000000000" pitchFamily="2" charset="2"/>
              </a:rPr>
              <a:t>R 51 </a:t>
            </a:r>
            <a:r>
              <a:rPr lang="en-US" altLang="ja-JP" sz="2000" dirty="0">
                <a:solidFill>
                  <a:schemeClr val="tx1"/>
                </a:solidFill>
                <a:sym typeface="Wingdings" panose="05000000000000000000" pitchFamily="2" charset="2"/>
              </a:rPr>
              <a:t>started in Apr. 2019. </a:t>
            </a:r>
            <a:endParaRPr lang="en-NZ" sz="2000" b="1" dirty="0">
              <a:solidFill>
                <a:schemeClr val="tx1"/>
              </a:solidFill>
            </a:endParaRPr>
          </a:p>
        </p:txBody>
      </p:sp>
      <p:sp>
        <p:nvSpPr>
          <p:cNvPr id="77" name="Rectangle 7">
            <a:extLst>
              <a:ext uri="{FF2B5EF4-FFF2-40B4-BE49-F238E27FC236}">
                <a16:creationId xmlns:a16="http://schemas.microsoft.com/office/drawing/2014/main" id="{B8A420AC-29B6-4DC7-A294-B6A949802060}"/>
              </a:ext>
            </a:extLst>
          </p:cNvPr>
          <p:cNvSpPr/>
          <p:nvPr/>
        </p:nvSpPr>
        <p:spPr>
          <a:xfrm>
            <a:off x="13684384" y="9053427"/>
            <a:ext cx="7304210" cy="459076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200"/>
              </a:spcAft>
            </a:pPr>
            <a: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Post-Market Surveillance on Measuring Instruments</a:t>
            </a:r>
          </a:p>
          <a:p>
            <a:pPr algn="just">
              <a:spcAft>
                <a:spcPts val="1200"/>
              </a:spcAft>
            </a:pP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METI &amp; NMIJ conduct an annual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post-market surveillance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with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trial purchase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on measuring instruments since 2013. Measuring instruments are purchased at the market without a notice to the manufacturer, and their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performances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are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tested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by NMIJ. </a:t>
            </a:r>
          </a:p>
          <a:p>
            <a:pPr>
              <a:spcAft>
                <a:spcPts val="1200"/>
              </a:spcAft>
            </a:pP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In FY2017,  a total of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50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types of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 NAWIs, bathroom scales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and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kitchen scales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were tested. The results, including </a:t>
            </a:r>
            <a:b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non-conformances, were reported on the </a:t>
            </a:r>
            <a:b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METI’s website (in </a:t>
            </a:r>
            <a:r>
              <a:rPr lang="en-US" altLang="ja-JP" sz="200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Japanese). </a:t>
            </a:r>
            <a:endParaRPr lang="en-NZ" sz="2000" dirty="0">
              <a:solidFill>
                <a:schemeClr val="tx1"/>
              </a:solidFill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B5D19BEF-21D6-420D-9484-42770B7F7D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80" y="6057582"/>
            <a:ext cx="1398956" cy="1518379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B8BC60F4-6BFE-4B9E-8E8C-3421D88C68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82" y="5883830"/>
            <a:ext cx="1210929" cy="1717105"/>
          </a:xfrm>
          <a:prstGeom prst="rect">
            <a:avLst/>
          </a:prstGeom>
        </p:spPr>
      </p:pic>
      <p:sp>
        <p:nvSpPr>
          <p:cNvPr id="128" name="Rectangle 7">
            <a:extLst>
              <a:ext uri="{FF2B5EF4-FFF2-40B4-BE49-F238E27FC236}">
                <a16:creationId xmlns:a16="http://schemas.microsoft.com/office/drawing/2014/main" id="{0BCCACE3-9A52-4B48-951F-47B849AD9363}"/>
              </a:ext>
            </a:extLst>
          </p:cNvPr>
          <p:cNvSpPr/>
          <p:nvPr/>
        </p:nvSpPr>
        <p:spPr>
          <a:xfrm>
            <a:off x="11465561" y="2219215"/>
            <a:ext cx="9523034" cy="663359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NMIJ’s Cooperation with OIML and APLMF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Supported the project on OIML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R 139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(compressed gaseous fuels measuring systems for vehicles) to include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hydrogen dispensers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. New R 139 was published in 2018.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Cooperates with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OIML-CS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 and issues certificates for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R 60 and R 76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in scheme A.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Revises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R 63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(petroleum tables) and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R 119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(pipe provers) as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TC 8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Secretariat.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In APLMF, NMIJ provides an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EC member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and supports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WG on QMAP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(Quality Measurement of Agricultural Products).</a:t>
            </a:r>
            <a:endParaRPr lang="en-NZ" altLang="ja-JP" sz="2000" dirty="0">
              <a:ln w="3175">
                <a:noFill/>
              </a:ln>
              <a:solidFill>
                <a:schemeClr val="tx1"/>
              </a:solidFill>
              <a:effectLst>
                <a:glow rad="177800">
                  <a:schemeClr val="bg1">
                    <a:alpha val="80000"/>
                  </a:schemeClr>
                </a:glow>
              </a:effectLst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en-NZ" altLang="ja-JP" sz="2000" dirty="0">
              <a:ln w="3175">
                <a:noFill/>
              </a:ln>
              <a:solidFill>
                <a:schemeClr val="tx1"/>
              </a:solidFill>
              <a:effectLst>
                <a:glow rad="177800">
                  <a:schemeClr val="bg1">
                    <a:alpha val="80000"/>
                  </a:schemeClr>
                </a:glow>
              </a:effectLst>
            </a:endParaRPr>
          </a:p>
          <a:p>
            <a:pPr algn="ctr">
              <a:spcAft>
                <a:spcPts val="600"/>
              </a:spcAft>
            </a:pP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135" name="Rectangle 7">
            <a:extLst>
              <a:ext uri="{FF2B5EF4-FFF2-40B4-BE49-F238E27FC236}">
                <a16:creationId xmlns:a16="http://schemas.microsoft.com/office/drawing/2014/main" id="{95FD43D7-43F1-4D51-B599-4FADC90B4EA2}"/>
              </a:ext>
            </a:extLst>
          </p:cNvPr>
          <p:cNvSpPr/>
          <p:nvPr/>
        </p:nvSpPr>
        <p:spPr>
          <a:xfrm>
            <a:off x="6064491" y="7936417"/>
            <a:ext cx="2523591" cy="503626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Automatic gravimetric filling instruments </a:t>
            </a:r>
            <a:r>
              <a:rPr lang="en-US" altLang="ja-JP" sz="1800" dirty="0">
                <a:solidFill>
                  <a:schemeClr val="tx1"/>
                </a:solidFill>
              </a:rPr>
              <a:t>(R 61)</a:t>
            </a: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137" name="Rectangle 7">
            <a:extLst>
              <a:ext uri="{FF2B5EF4-FFF2-40B4-BE49-F238E27FC236}">
                <a16:creationId xmlns:a16="http://schemas.microsoft.com/office/drawing/2014/main" id="{D365B4FB-1D6B-47E5-B890-6A35437975BE}"/>
              </a:ext>
            </a:extLst>
          </p:cNvPr>
          <p:cNvSpPr/>
          <p:nvPr/>
        </p:nvSpPr>
        <p:spPr>
          <a:xfrm>
            <a:off x="609771" y="9053426"/>
            <a:ext cx="6542424" cy="51834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AOTS Training Course</a:t>
            </a:r>
          </a:p>
          <a:p>
            <a:pPr algn="just"/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A training course in legal and scientific metrology was conducted by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METI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,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NMIJ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and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AOTS </a:t>
            </a:r>
            <a:r>
              <a:rPr lang="en-US" altLang="ja-JP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(Association for Overseas Technical Cooperation and Sustainable Partnerships)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 in </a:t>
            </a: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Dec. 2018 </a:t>
            </a: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in Tokyo with the 14 participants.</a:t>
            </a:r>
            <a:endParaRPr lang="en-NZ" altLang="ja-JP" sz="2000" dirty="0">
              <a:ln w="3175">
                <a:noFill/>
              </a:ln>
              <a:solidFill>
                <a:schemeClr val="tx1"/>
              </a:solidFill>
              <a:effectLst>
                <a:glow rad="177800">
                  <a:schemeClr val="bg1">
                    <a:alpha val="80000"/>
                  </a:schemeClr>
                </a:glow>
              </a:effectLst>
            </a:endParaRPr>
          </a:p>
          <a:p>
            <a:pPr algn="ctr"/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131" name="Rectangle 7">
            <a:extLst>
              <a:ext uri="{FF2B5EF4-FFF2-40B4-BE49-F238E27FC236}">
                <a16:creationId xmlns:a16="http://schemas.microsoft.com/office/drawing/2014/main" id="{7B8AE0A8-BDF4-4762-9124-97A1C5DC3A32}"/>
              </a:ext>
            </a:extLst>
          </p:cNvPr>
          <p:cNvSpPr/>
          <p:nvPr/>
        </p:nvSpPr>
        <p:spPr>
          <a:xfrm>
            <a:off x="7384182" y="9053426"/>
            <a:ext cx="6111341" cy="51834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Promotional </a:t>
            </a:r>
            <a:b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and Awareness </a:t>
            </a:r>
            <a:b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altLang="ja-JP" sz="28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Raising Events</a:t>
            </a:r>
            <a:endParaRPr lang="en-US" altLang="ja-JP" sz="2400" b="1" dirty="0">
              <a:ln w="3175">
                <a:noFill/>
              </a:ln>
              <a:solidFill>
                <a:schemeClr val="tx1"/>
              </a:solidFill>
              <a:effectLst>
                <a:glow rad="177800">
                  <a:schemeClr val="bg1">
                    <a:alpha val="80000"/>
                  </a:schemeClr>
                </a:glow>
              </a:effectLst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Metrology Day </a:t>
            </a:r>
            <a:b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on 1st November </a:t>
            </a:r>
            <a:b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by METI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Children’s Day </a:t>
            </a:r>
            <a:br>
              <a:rPr lang="en-US" altLang="ja-JP" sz="2000" b="1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on 7-8th Aug. </a:t>
            </a:r>
            <a:b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by METI </a:t>
            </a:r>
            <a:b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altLang="ja-JP" sz="2000" dirty="0">
                <a:ln w="3175">
                  <a:noFill/>
                </a:ln>
                <a:solidFill>
                  <a:schemeClr val="tx1"/>
                </a:solidFill>
                <a:effectLst>
                  <a:glow rad="177800">
                    <a:schemeClr val="bg1">
                      <a:alpha val="80000"/>
                    </a:schemeClr>
                  </a:glow>
                </a:effectLst>
              </a:rPr>
              <a:t>(photo)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FC1CB85F-AA39-4E8B-8375-0875DA48F1D9}"/>
              </a:ext>
            </a:extLst>
          </p:cNvPr>
          <p:cNvSpPr/>
          <p:nvPr/>
        </p:nvSpPr>
        <p:spPr>
          <a:xfrm>
            <a:off x="8657182" y="7828043"/>
            <a:ext cx="2439124" cy="811096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Discontinuous totalizing automatic weighing instruments </a:t>
            </a:r>
            <a:r>
              <a:rPr lang="en-US" altLang="ja-JP" sz="1800" dirty="0">
                <a:solidFill>
                  <a:schemeClr val="tx1"/>
                </a:solidFill>
              </a:rPr>
              <a:t>(R 107)</a:t>
            </a: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ACFA79C-86C2-4059-9250-6E11ABCFEAAD}"/>
              </a:ext>
            </a:extLst>
          </p:cNvPr>
          <p:cNvSpPr/>
          <p:nvPr/>
        </p:nvSpPr>
        <p:spPr>
          <a:xfrm>
            <a:off x="736357" y="7848093"/>
            <a:ext cx="2652320" cy="73736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Automatic catch </a:t>
            </a:r>
            <a:r>
              <a:rPr lang="en-US" altLang="ja-JP" sz="1800" dirty="0">
                <a:solidFill>
                  <a:schemeClr val="tx1"/>
                </a:solidFill>
              </a:rPr>
              <a:t>weighing instrument (R 51)</a:t>
            </a: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5368C081-7D68-4ED6-BC51-AEB83B17BF1C}"/>
              </a:ext>
            </a:extLst>
          </p:cNvPr>
          <p:cNvSpPr/>
          <p:nvPr/>
        </p:nvSpPr>
        <p:spPr>
          <a:xfrm>
            <a:off x="3295356" y="7715728"/>
            <a:ext cx="2678843" cy="811096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Continuous totalizing automatic weighing instruments </a:t>
            </a:r>
            <a:r>
              <a:rPr lang="en-US" altLang="ja-JP" sz="1800" dirty="0">
                <a:solidFill>
                  <a:schemeClr val="tx1"/>
                </a:solidFill>
              </a:rPr>
              <a:t>(R 50)</a:t>
            </a:r>
            <a:endParaRPr lang="en-NZ" sz="1600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742DD0E-CEE8-4697-B78E-26B5E2FF40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38" y="6142094"/>
            <a:ext cx="2280817" cy="129090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64F0729-D89D-4158-A96D-87AD7F4F23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31" y="5779544"/>
            <a:ext cx="1725670" cy="2050672"/>
          </a:xfrm>
          <a:prstGeom prst="rect">
            <a:avLst/>
          </a:prstGeom>
        </p:spPr>
      </p:pic>
      <p:pic>
        <p:nvPicPr>
          <p:cNvPr id="16" name="図 15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24AD6F08-4B4F-4F91-9326-BB96FE3EB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368" y="4968676"/>
            <a:ext cx="6027064" cy="3346758"/>
          </a:xfrm>
          <a:prstGeom prst="rect">
            <a:avLst/>
          </a:prstGeom>
          <a:effectLst/>
        </p:spPr>
      </p:pic>
      <p:pic>
        <p:nvPicPr>
          <p:cNvPr id="19" name="図 18" descr="建物, 床 が含まれている画像&#10;&#10;自動的に生成された説明">
            <a:extLst>
              <a:ext uri="{FF2B5EF4-FFF2-40B4-BE49-F238E27FC236}">
                <a16:creationId xmlns:a16="http://schemas.microsoft.com/office/drawing/2014/main" id="{2AF36B67-0186-4AF9-91D3-89E87CD57A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234" y="4991462"/>
            <a:ext cx="2336319" cy="3115091"/>
          </a:xfrm>
          <a:prstGeom prst="rect">
            <a:avLst/>
          </a:prstGeom>
          <a:effectLst/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813B50E8-6134-44F8-8849-7FCE8343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3" y="523437"/>
            <a:ext cx="1705790" cy="114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7">
            <a:extLst>
              <a:ext uri="{FF2B5EF4-FFF2-40B4-BE49-F238E27FC236}">
                <a16:creationId xmlns:a16="http://schemas.microsoft.com/office/drawing/2014/main" id="{EC9313C5-7B84-4B89-87D7-C3C284D5F869}"/>
              </a:ext>
            </a:extLst>
          </p:cNvPr>
          <p:cNvSpPr/>
          <p:nvPr/>
        </p:nvSpPr>
        <p:spPr>
          <a:xfrm>
            <a:off x="12776153" y="8391795"/>
            <a:ext cx="4248259" cy="325999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NMIJ’s structure for legal metrology</a:t>
            </a: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3FDB8682-81F9-44CA-BAC7-D69B3A1F922B}"/>
              </a:ext>
            </a:extLst>
          </p:cNvPr>
          <p:cNvSpPr/>
          <p:nvPr/>
        </p:nvSpPr>
        <p:spPr>
          <a:xfrm>
            <a:off x="18094481" y="8204294"/>
            <a:ext cx="2652320" cy="609388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Testing machine for 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load cells (20 t)</a:t>
            </a:r>
            <a:endParaRPr lang="en-NZ" sz="1600" dirty="0">
              <a:solidFill>
                <a:schemeClr val="tx1"/>
              </a:solidFill>
            </a:endParaRPr>
          </a:p>
        </p:txBody>
      </p:sp>
      <p:pic>
        <p:nvPicPr>
          <p:cNvPr id="3" name="図 2" descr="人, グループ, ポーズをとっている, 壁 が含まれている画像&#10;&#10;自動的に生成された説明">
            <a:extLst>
              <a:ext uri="{FF2B5EF4-FFF2-40B4-BE49-F238E27FC236}">
                <a16:creationId xmlns:a16="http://schemas.microsoft.com/office/drawing/2014/main" id="{E50F8ACE-0EB1-41AB-BEA6-E42EBC1438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"/>
          <a:stretch/>
        </p:blipFill>
        <p:spPr>
          <a:xfrm>
            <a:off x="1080620" y="10873917"/>
            <a:ext cx="5640552" cy="3217780"/>
          </a:xfrm>
          <a:prstGeom prst="rect">
            <a:avLst/>
          </a:prstGeom>
        </p:spPr>
      </p:pic>
      <p:pic>
        <p:nvPicPr>
          <p:cNvPr id="4" name="図 3" descr="テキスト, 名刺 が含まれている画像&#10;&#10;自動的に生成された説明">
            <a:extLst>
              <a:ext uri="{FF2B5EF4-FFF2-40B4-BE49-F238E27FC236}">
                <a16:creationId xmlns:a16="http://schemas.microsoft.com/office/drawing/2014/main" id="{5C3C6F23-3217-407E-B662-ABCD86F3B3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13" y="11899280"/>
            <a:ext cx="2140088" cy="1605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32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394</Words>
  <Application>Microsoft Office PowerPoint</Application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>NMIJ, AIST, Japan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APLMF economy report - Japan</dc:title>
  <dc:creator>Tsuyoshi Matsumoto</dc:creator>
  <cp:lastModifiedBy>Tsuyoshi Matsumoto</cp:lastModifiedBy>
  <cp:revision>146</cp:revision>
  <dcterms:created xsi:type="dcterms:W3CDTF">2017-10-19T02:08:28Z</dcterms:created>
  <dcterms:modified xsi:type="dcterms:W3CDTF">2019-10-16T00:58:33Z</dcterms:modified>
</cp:coreProperties>
</file>